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8" r:id="rId2"/>
    <p:sldId id="324" r:id="rId3"/>
    <p:sldId id="322" r:id="rId4"/>
    <p:sldId id="374" r:id="rId5"/>
    <p:sldId id="381" r:id="rId6"/>
    <p:sldId id="382" r:id="rId7"/>
    <p:sldId id="383" r:id="rId8"/>
    <p:sldId id="386" r:id="rId9"/>
    <p:sldId id="385" r:id="rId10"/>
    <p:sldId id="344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6D2"/>
    <a:srgbClr val="EE2726"/>
    <a:srgbClr val="0A0A46"/>
    <a:srgbClr val="656D78"/>
    <a:srgbClr val="6CC4ED"/>
    <a:srgbClr val="2BB44B"/>
    <a:srgbClr val="20517E"/>
    <a:srgbClr val="2BB34B"/>
    <a:srgbClr val="5B9BD5"/>
    <a:srgbClr val="2D7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84124" autoAdjust="0"/>
  </p:normalViewPr>
  <p:slideViewPr>
    <p:cSldViewPr snapToGrid="0">
      <p:cViewPr varScale="1">
        <p:scale>
          <a:sx n="85" d="100"/>
          <a:sy n="85" d="100"/>
        </p:scale>
        <p:origin x="222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32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 Delestre" userId="e058ec13fce19c75" providerId="LiveId" clId="{CC51C2E3-5A8A-42AB-8841-24DD56A90FED}"/>
    <pc:docChg chg="custSel modSld">
      <pc:chgData name="Luc Delestre" userId="e058ec13fce19c75" providerId="LiveId" clId="{CC51C2E3-5A8A-42AB-8841-24DD56A90FED}" dt="2022-06-06T07:10:38.219" v="211" actId="20577"/>
      <pc:docMkLst>
        <pc:docMk/>
      </pc:docMkLst>
      <pc:sldChg chg="modSp mod">
        <pc:chgData name="Luc Delestre" userId="e058ec13fce19c75" providerId="LiveId" clId="{CC51C2E3-5A8A-42AB-8841-24DD56A90FED}" dt="2022-06-06T06:32:14.436" v="83" actId="207"/>
        <pc:sldMkLst>
          <pc:docMk/>
          <pc:sldMk cId="1051857878" sldId="321"/>
        </pc:sldMkLst>
        <pc:spChg chg="mod">
          <ac:chgData name="Luc Delestre" userId="e058ec13fce19c75" providerId="LiveId" clId="{CC51C2E3-5A8A-42AB-8841-24DD56A90FED}" dt="2022-06-06T06:32:14.436" v="83" actId="207"/>
          <ac:spMkLst>
            <pc:docMk/>
            <pc:sldMk cId="1051857878" sldId="321"/>
            <ac:spMk id="3" creationId="{00000000-0000-0000-0000-000000000000}"/>
          </ac:spMkLst>
        </pc:spChg>
      </pc:sldChg>
      <pc:sldChg chg="modSp mod">
        <pc:chgData name="Luc Delestre" userId="e058ec13fce19c75" providerId="LiveId" clId="{CC51C2E3-5A8A-42AB-8841-24DD56A90FED}" dt="2022-06-06T07:10:38.219" v="211" actId="20577"/>
        <pc:sldMkLst>
          <pc:docMk/>
          <pc:sldMk cId="3070404778" sldId="342"/>
        </pc:sldMkLst>
        <pc:spChg chg="mod">
          <ac:chgData name="Luc Delestre" userId="e058ec13fce19c75" providerId="LiveId" clId="{CC51C2E3-5A8A-42AB-8841-24DD56A90FED}" dt="2022-06-06T07:10:38.219" v="211" actId="20577"/>
          <ac:spMkLst>
            <pc:docMk/>
            <pc:sldMk cId="3070404778" sldId="342"/>
            <ac:spMk id="12" creationId="{00000000-0000-0000-0000-000000000000}"/>
          </ac:spMkLst>
        </pc:spChg>
      </pc:sldChg>
      <pc:sldChg chg="modSp mod">
        <pc:chgData name="Luc Delestre" userId="e058ec13fce19c75" providerId="LiveId" clId="{CC51C2E3-5A8A-42AB-8841-24DD56A90FED}" dt="2022-06-06T07:05:19.729" v="184" actId="20577"/>
        <pc:sldMkLst>
          <pc:docMk/>
          <pc:sldMk cId="3387031253" sldId="351"/>
        </pc:sldMkLst>
        <pc:graphicFrameChg chg="modGraphic">
          <ac:chgData name="Luc Delestre" userId="e058ec13fce19c75" providerId="LiveId" clId="{CC51C2E3-5A8A-42AB-8841-24DD56A90FED}" dt="2022-06-06T07:05:19.729" v="184" actId="20577"/>
          <ac:graphicFrameMkLst>
            <pc:docMk/>
            <pc:sldMk cId="3387031253" sldId="351"/>
            <ac:graphicFrameMk id="9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C0E911-F383-4CE3-B3D7-DA2513A2EC3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50DBC45-9D77-4173-9D24-663B49C84935}">
      <dgm:prSet phldrT="[Texte]" custT="1"/>
      <dgm:spPr/>
      <dgm:t>
        <a:bodyPr/>
        <a:lstStyle/>
        <a:p>
          <a:r>
            <a:rPr lang="en-CA" sz="2000" noProof="0" dirty="0" err="1" smtClean="0"/>
            <a:t>Interministerial</a:t>
          </a:r>
          <a:r>
            <a:rPr lang="en-CA" sz="2000" noProof="0" dirty="0" smtClean="0"/>
            <a:t> Coordination </a:t>
          </a:r>
          <a:endParaRPr lang="en-CA" sz="2000" noProof="0" dirty="0"/>
        </a:p>
      </dgm:t>
    </dgm:pt>
    <dgm:pt modelId="{3B720A8F-F0CA-4DEA-8619-9F4D2E9612CC}" type="parTrans" cxnId="{9148054C-8E25-459D-932B-7B42AA178DDD}">
      <dgm:prSet/>
      <dgm:spPr/>
      <dgm:t>
        <a:bodyPr/>
        <a:lstStyle/>
        <a:p>
          <a:endParaRPr lang="fr-FR"/>
        </a:p>
      </dgm:t>
    </dgm:pt>
    <dgm:pt modelId="{6794AE1F-30DA-4E4C-AD2C-DF926B298F36}" type="sibTrans" cxnId="{9148054C-8E25-459D-932B-7B42AA178DDD}">
      <dgm:prSet/>
      <dgm:spPr/>
      <dgm:t>
        <a:bodyPr/>
        <a:lstStyle/>
        <a:p>
          <a:endParaRPr lang="fr-FR"/>
        </a:p>
      </dgm:t>
    </dgm:pt>
    <dgm:pt modelId="{328683A1-6E1A-47C7-8433-8950FCF30BFC}">
      <dgm:prSet phldrT="[Texte]" custT="1"/>
      <dgm:spPr/>
      <dgm:t>
        <a:bodyPr/>
        <a:lstStyle/>
        <a:p>
          <a:pPr>
            <a:lnSpc>
              <a:spcPct val="150000"/>
            </a:lnSpc>
            <a:spcAft>
              <a:spcPts val="150"/>
            </a:spcAft>
          </a:pPr>
          <a:r>
            <a:rPr lang="en-CA" sz="1600" b="1" noProof="0" dirty="0" smtClean="0"/>
            <a:t>Led by the </a:t>
          </a:r>
          <a:r>
            <a:rPr lang="en-CA" sz="1600" b="1" noProof="0" dirty="0" err="1" smtClean="0"/>
            <a:t>MoEW</a:t>
          </a:r>
          <a:endParaRPr lang="en-CA" sz="1600" noProof="0" dirty="0"/>
        </a:p>
      </dgm:t>
    </dgm:pt>
    <dgm:pt modelId="{0111F267-6042-4B2E-86AA-37251ED79DBA}" type="parTrans" cxnId="{B2FCDEA6-5E13-4AA8-B838-1AB2BAE0E917}">
      <dgm:prSet/>
      <dgm:spPr/>
      <dgm:t>
        <a:bodyPr/>
        <a:lstStyle/>
        <a:p>
          <a:endParaRPr lang="fr-FR"/>
        </a:p>
      </dgm:t>
    </dgm:pt>
    <dgm:pt modelId="{A0039BDE-1527-4D3F-957C-AF401BEFE4A8}" type="sibTrans" cxnId="{B2FCDEA6-5E13-4AA8-B838-1AB2BAE0E917}">
      <dgm:prSet/>
      <dgm:spPr/>
      <dgm:t>
        <a:bodyPr/>
        <a:lstStyle/>
        <a:p>
          <a:endParaRPr lang="fr-FR"/>
        </a:p>
      </dgm:t>
    </dgm:pt>
    <dgm:pt modelId="{E39CF55F-AA1D-4224-9B5B-EAD8FD380CB0}">
      <dgm:prSet phldrT="[Texte]" custT="1"/>
      <dgm:spPr/>
      <dgm:t>
        <a:bodyPr/>
        <a:lstStyle/>
        <a:p>
          <a:r>
            <a:rPr lang="fr-FR" sz="2000" noProof="0" dirty="0" smtClean="0"/>
            <a:t>Coordination / Investment planning &amp; monitoring </a:t>
          </a:r>
          <a:endParaRPr lang="en-CA" sz="3200" noProof="0" dirty="0"/>
        </a:p>
      </dgm:t>
    </dgm:pt>
    <dgm:pt modelId="{16850307-60AA-4FEF-98D6-F0D4AB98BEDE}" type="parTrans" cxnId="{B25F32DD-02D6-407E-90D8-7D926C6C6CA2}">
      <dgm:prSet/>
      <dgm:spPr/>
      <dgm:t>
        <a:bodyPr/>
        <a:lstStyle/>
        <a:p>
          <a:endParaRPr lang="fr-FR"/>
        </a:p>
      </dgm:t>
    </dgm:pt>
    <dgm:pt modelId="{28103E4A-0C57-4FF8-8321-B65D701E2ECB}" type="sibTrans" cxnId="{B25F32DD-02D6-407E-90D8-7D926C6C6CA2}">
      <dgm:prSet/>
      <dgm:spPr/>
      <dgm:t>
        <a:bodyPr/>
        <a:lstStyle/>
        <a:p>
          <a:endParaRPr lang="fr-FR"/>
        </a:p>
      </dgm:t>
    </dgm:pt>
    <dgm:pt modelId="{F8AA3716-9F36-47EE-A0EE-A756E457EC54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en-CA" sz="1600" b="1" noProof="0" dirty="0" smtClean="0"/>
            <a:t>Led by the </a:t>
          </a:r>
          <a:r>
            <a:rPr lang="en-CA" sz="1600" b="1" noProof="0" dirty="0" err="1" smtClean="0"/>
            <a:t>MoEW</a:t>
          </a:r>
          <a:endParaRPr lang="en-CA" sz="1600" noProof="0" dirty="0"/>
        </a:p>
      </dgm:t>
    </dgm:pt>
    <dgm:pt modelId="{98AAFBD3-4560-496D-BDDB-E373B2084C30}" type="parTrans" cxnId="{0392BF7A-64D0-47E6-A162-E7388A53375D}">
      <dgm:prSet/>
      <dgm:spPr/>
      <dgm:t>
        <a:bodyPr/>
        <a:lstStyle/>
        <a:p>
          <a:endParaRPr lang="fr-FR"/>
        </a:p>
      </dgm:t>
    </dgm:pt>
    <dgm:pt modelId="{07B7907C-3B8A-4BA1-A586-A54E48D650F3}" type="sibTrans" cxnId="{0392BF7A-64D0-47E6-A162-E7388A53375D}">
      <dgm:prSet/>
      <dgm:spPr/>
      <dgm:t>
        <a:bodyPr/>
        <a:lstStyle/>
        <a:p>
          <a:endParaRPr lang="fr-FR"/>
        </a:p>
      </dgm:t>
    </dgm:pt>
    <dgm:pt modelId="{94784722-0F55-4A8B-B21A-E7621732FADB}">
      <dgm:prSet phldrT="[Texte]" custT="1"/>
      <dgm:spPr/>
      <dgm:t>
        <a:bodyPr/>
        <a:lstStyle/>
        <a:p>
          <a:pPr>
            <a:lnSpc>
              <a:spcPct val="150000"/>
            </a:lnSpc>
            <a:spcAft>
              <a:spcPts val="150"/>
            </a:spcAft>
          </a:pPr>
          <a:r>
            <a:rPr lang="en-CA" sz="1600" b="1" noProof="0" dirty="0" smtClean="0">
              <a:sym typeface="Wingdings" panose="05000000000000000000" pitchFamily="2" charset="2"/>
            </a:rPr>
            <a:t>Members </a:t>
          </a:r>
          <a:r>
            <a:rPr lang="en-CA" sz="1600" noProof="0" dirty="0" smtClean="0">
              <a:sym typeface="Wingdings" panose="05000000000000000000" pitchFamily="2" charset="2"/>
            </a:rPr>
            <a:t> </a:t>
          </a:r>
          <a:r>
            <a:rPr lang="en-CA" sz="1600" b="0" noProof="0" dirty="0" smtClean="0">
              <a:sym typeface="Wingdings" panose="05000000000000000000" pitchFamily="2" charset="2"/>
            </a:rPr>
            <a:t>MoE, </a:t>
          </a:r>
          <a:r>
            <a:rPr lang="en-CA" sz="1600" b="0" noProof="0" dirty="0" err="1" smtClean="0">
              <a:sym typeface="Wingdings" panose="05000000000000000000" pitchFamily="2" charset="2"/>
            </a:rPr>
            <a:t>MoA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MoI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MoPH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MoPW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MoIM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MoF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MoT</a:t>
          </a:r>
          <a:r>
            <a:rPr lang="en-CA" sz="1600" b="0" noProof="0" dirty="0" smtClean="0">
              <a:sym typeface="Wingdings" panose="05000000000000000000" pitchFamily="2" charset="2"/>
            </a:rPr>
            <a:t>, </a:t>
          </a:r>
          <a:r>
            <a:rPr lang="en-CA" sz="1600" b="0" noProof="0" dirty="0" err="1" smtClean="0">
              <a:sym typeface="Wingdings" panose="05000000000000000000" pitchFamily="2" charset="2"/>
            </a:rPr>
            <a:t>MoET</a:t>
          </a:r>
          <a:endParaRPr lang="en-CA" sz="1600" b="0" noProof="0" dirty="0"/>
        </a:p>
      </dgm:t>
    </dgm:pt>
    <dgm:pt modelId="{DD5E20AC-2040-4E09-8654-36F00F56180E}" type="parTrans" cxnId="{B2D1CE08-E76B-4A7D-B468-609EF24F12F5}">
      <dgm:prSet/>
      <dgm:spPr/>
      <dgm:t>
        <a:bodyPr/>
        <a:lstStyle/>
        <a:p>
          <a:endParaRPr lang="fr-FR"/>
        </a:p>
      </dgm:t>
    </dgm:pt>
    <dgm:pt modelId="{03E19A34-C213-47E7-9406-2EB26EB94151}" type="sibTrans" cxnId="{B2D1CE08-E76B-4A7D-B468-609EF24F12F5}">
      <dgm:prSet/>
      <dgm:spPr/>
      <dgm:t>
        <a:bodyPr/>
        <a:lstStyle/>
        <a:p>
          <a:endParaRPr lang="fr-FR"/>
        </a:p>
      </dgm:t>
    </dgm:pt>
    <dgm:pt modelId="{24146287-2AAF-43C3-974E-811F67C221F3}">
      <dgm:prSet phldrT="[Texte]" custT="1"/>
      <dgm:spPr/>
      <dgm:t>
        <a:bodyPr/>
        <a:lstStyle/>
        <a:p>
          <a:pPr>
            <a:lnSpc>
              <a:spcPct val="150000"/>
            </a:lnSpc>
            <a:spcAft>
              <a:spcPts val="150"/>
            </a:spcAft>
          </a:pPr>
          <a:r>
            <a:rPr lang="en-CA" sz="1600" b="1" noProof="0" dirty="0" smtClean="0"/>
            <a:t>Objectives</a:t>
          </a:r>
          <a:r>
            <a:rPr lang="en-CA" sz="1600" noProof="0" dirty="0" smtClean="0">
              <a:sym typeface="Wingdings" panose="05000000000000000000" pitchFamily="2" charset="2"/>
            </a:rPr>
            <a:t> Strategic planning, water allocation, alignment on relevant reforms</a:t>
          </a:r>
          <a:endParaRPr lang="en-CA" sz="1600" noProof="0" dirty="0"/>
        </a:p>
      </dgm:t>
    </dgm:pt>
    <dgm:pt modelId="{77290760-5739-48C6-82B2-CB68BE1692F6}" type="parTrans" cxnId="{32BD5956-8402-40ED-AF0A-F658173F0479}">
      <dgm:prSet/>
      <dgm:spPr/>
      <dgm:t>
        <a:bodyPr/>
        <a:lstStyle/>
        <a:p>
          <a:endParaRPr lang="fr-FR"/>
        </a:p>
      </dgm:t>
    </dgm:pt>
    <dgm:pt modelId="{646731EA-02BB-4486-9A71-4F0E49454AA7}" type="sibTrans" cxnId="{32BD5956-8402-40ED-AF0A-F658173F0479}">
      <dgm:prSet/>
      <dgm:spPr/>
      <dgm:t>
        <a:bodyPr/>
        <a:lstStyle/>
        <a:p>
          <a:endParaRPr lang="fr-FR"/>
        </a:p>
      </dgm:t>
    </dgm:pt>
    <dgm:pt modelId="{9C661D49-B2AC-4340-B233-C44699121C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1600" b="1" noProof="0" dirty="0" smtClean="0">
              <a:sym typeface="Wingdings" panose="05000000000000000000" pitchFamily="2" charset="2"/>
            </a:rPr>
            <a:t>Members </a:t>
          </a:r>
          <a:r>
            <a:rPr lang="en-CA" sz="1600" noProof="0" dirty="0" smtClean="0">
              <a:sym typeface="Wingdings" panose="05000000000000000000" pitchFamily="2" charset="2"/>
            </a:rPr>
            <a:t> </a:t>
          </a:r>
          <a:r>
            <a:rPr lang="en-CA" sz="1600" b="0" noProof="0" dirty="0" smtClean="0">
              <a:sym typeface="Wingdings" panose="05000000000000000000" pitchFamily="2" charset="2"/>
            </a:rPr>
            <a:t>RWE, CDR and LRA </a:t>
          </a:r>
          <a:r>
            <a:rPr lang="en-CA" sz="1400" b="0" noProof="0" dirty="0" smtClean="0">
              <a:sym typeface="Wingdings" panose="05000000000000000000" pitchFamily="2" charset="2"/>
            </a:rPr>
            <a:t>(depending on the geographical coverage of the project)</a:t>
          </a:r>
          <a:endParaRPr lang="en-CA" sz="1400" b="0" noProof="0" dirty="0"/>
        </a:p>
      </dgm:t>
    </dgm:pt>
    <dgm:pt modelId="{E45F47F7-6A96-43DD-8909-F6C61EAD5B42}" type="parTrans" cxnId="{2727E37B-53BB-4484-85AE-1F2F56515495}">
      <dgm:prSet/>
      <dgm:spPr/>
      <dgm:t>
        <a:bodyPr/>
        <a:lstStyle/>
        <a:p>
          <a:endParaRPr lang="fr-FR"/>
        </a:p>
      </dgm:t>
    </dgm:pt>
    <dgm:pt modelId="{DB608A80-FAAB-43A8-81D6-60B551D104FE}" type="sibTrans" cxnId="{2727E37B-53BB-4484-85AE-1F2F56515495}">
      <dgm:prSet/>
      <dgm:spPr/>
      <dgm:t>
        <a:bodyPr/>
        <a:lstStyle/>
        <a:p>
          <a:endParaRPr lang="fr-FR"/>
        </a:p>
      </dgm:t>
    </dgm:pt>
    <dgm:pt modelId="{320477EA-FD85-4192-8443-7649C33C8F83}">
      <dgm:prSet custT="1"/>
      <dgm:spPr/>
      <dgm:t>
        <a:bodyPr/>
        <a:lstStyle/>
        <a:p>
          <a:pPr>
            <a:lnSpc>
              <a:spcPct val="90000"/>
            </a:lnSpc>
          </a:pPr>
          <a:endParaRPr lang="en-CA" sz="1600" noProof="0" dirty="0"/>
        </a:p>
      </dgm:t>
    </dgm:pt>
    <dgm:pt modelId="{81239B19-5C28-4C31-B883-1B0D78ACC3F8}" type="parTrans" cxnId="{E4408082-9A72-4E72-933C-39075DE577CB}">
      <dgm:prSet/>
      <dgm:spPr/>
      <dgm:t>
        <a:bodyPr/>
        <a:lstStyle/>
        <a:p>
          <a:endParaRPr lang="fr-FR"/>
        </a:p>
      </dgm:t>
    </dgm:pt>
    <dgm:pt modelId="{6F669A4C-9388-460C-B51A-E5793936E469}" type="sibTrans" cxnId="{E4408082-9A72-4E72-933C-39075DE577CB}">
      <dgm:prSet/>
      <dgm:spPr/>
      <dgm:t>
        <a:bodyPr/>
        <a:lstStyle/>
        <a:p>
          <a:endParaRPr lang="fr-FR"/>
        </a:p>
      </dgm:t>
    </dgm:pt>
    <dgm:pt modelId="{433B1E2D-4055-4993-BCA5-C924A57F87D4}">
      <dgm:prSet phldrT="[Texte]" custT="1"/>
      <dgm:spPr/>
      <dgm:t>
        <a:bodyPr/>
        <a:lstStyle/>
        <a:p>
          <a:pPr>
            <a:lnSpc>
              <a:spcPct val="150000"/>
            </a:lnSpc>
            <a:spcAft>
              <a:spcPts val="150"/>
            </a:spcAft>
          </a:pPr>
          <a:r>
            <a:rPr lang="en-CA" sz="1600" b="1" noProof="0" dirty="0" smtClean="0">
              <a:sym typeface="Wingdings" panose="05000000000000000000" pitchFamily="2" charset="2"/>
            </a:rPr>
            <a:t>Frequency</a:t>
          </a:r>
          <a:r>
            <a:rPr lang="en-CA" sz="16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noProof="0" dirty="0"/>
        </a:p>
      </dgm:t>
    </dgm:pt>
    <dgm:pt modelId="{DE111543-3FB2-4BC6-BE56-3735E54F965A}" type="parTrans" cxnId="{C323C6B0-F284-4E09-B290-D37D8F8A8120}">
      <dgm:prSet/>
      <dgm:spPr/>
      <dgm:t>
        <a:bodyPr/>
        <a:lstStyle/>
        <a:p>
          <a:endParaRPr lang="fr-FR"/>
        </a:p>
      </dgm:t>
    </dgm:pt>
    <dgm:pt modelId="{9BA22167-5415-4DE1-A7DF-4ADCFFB6659E}" type="sibTrans" cxnId="{C323C6B0-F284-4E09-B290-D37D8F8A8120}">
      <dgm:prSet/>
      <dgm:spPr/>
      <dgm:t>
        <a:bodyPr/>
        <a:lstStyle/>
        <a:p>
          <a:endParaRPr lang="fr-FR"/>
        </a:p>
      </dgm:t>
    </dgm:pt>
    <dgm:pt modelId="{2C251E38-BA91-4620-BF15-8B964F739F05}">
      <dgm:prSet custT="1"/>
      <dgm:spPr/>
      <dgm:t>
        <a:bodyPr/>
        <a:lstStyle/>
        <a:p>
          <a:pPr>
            <a:lnSpc>
              <a:spcPct val="100000"/>
            </a:lnSpc>
          </a:pPr>
          <a:endParaRPr lang="en-CA" sz="1600" noProof="0" dirty="0"/>
        </a:p>
      </dgm:t>
    </dgm:pt>
    <dgm:pt modelId="{ECF4E234-1B1A-47A7-8A40-AF4416F0FD6A}" type="parTrans" cxnId="{97A45B4F-CD3D-4C2D-8B38-748CA2FD3929}">
      <dgm:prSet/>
      <dgm:spPr/>
      <dgm:t>
        <a:bodyPr/>
        <a:lstStyle/>
        <a:p>
          <a:endParaRPr lang="fr-FR"/>
        </a:p>
      </dgm:t>
    </dgm:pt>
    <dgm:pt modelId="{5D6BD511-2BA4-43B9-9AC1-2035F161260E}" type="sibTrans" cxnId="{97A45B4F-CD3D-4C2D-8B38-748CA2FD3929}">
      <dgm:prSet/>
      <dgm:spPr/>
      <dgm:t>
        <a:bodyPr/>
        <a:lstStyle/>
        <a:p>
          <a:endParaRPr lang="fr-FR"/>
        </a:p>
      </dgm:t>
    </dgm:pt>
    <dgm:pt modelId="{4443D10C-C364-49C3-BD76-885FAB5F30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1600" b="1" noProof="0" dirty="0" smtClean="0">
              <a:sym typeface="Wingdings" panose="05000000000000000000" pitchFamily="2" charset="2"/>
            </a:rPr>
            <a:t>Frequency</a:t>
          </a:r>
          <a:r>
            <a:rPr lang="en-CA" sz="16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noProof="0" dirty="0"/>
        </a:p>
      </dgm:t>
    </dgm:pt>
    <dgm:pt modelId="{E13304E5-913E-47D2-80C5-FCB2E4448603}" type="parTrans" cxnId="{65A4AFED-6F9E-46F6-AB54-1B054F63467C}">
      <dgm:prSet/>
      <dgm:spPr/>
      <dgm:t>
        <a:bodyPr/>
        <a:lstStyle/>
        <a:p>
          <a:endParaRPr lang="fr-FR"/>
        </a:p>
      </dgm:t>
    </dgm:pt>
    <dgm:pt modelId="{B94C5B3E-FCDB-4A1F-B116-65A2EF89BC4A}" type="sibTrans" cxnId="{65A4AFED-6F9E-46F6-AB54-1B054F63467C}">
      <dgm:prSet/>
      <dgm:spPr/>
      <dgm:t>
        <a:bodyPr/>
        <a:lstStyle/>
        <a:p>
          <a:endParaRPr lang="fr-FR"/>
        </a:p>
      </dgm:t>
    </dgm:pt>
    <dgm:pt modelId="{75B5CA0F-227C-4909-B891-13C6EB432A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1600" b="1" noProof="0" dirty="0" smtClean="0"/>
            <a:t>Objectives</a:t>
          </a:r>
          <a:r>
            <a:rPr lang="en-CA" sz="1600" noProof="0" dirty="0" smtClean="0">
              <a:sym typeface="Wingdings" panose="05000000000000000000" pitchFamily="2" charset="2"/>
            </a:rPr>
            <a:t> enhancing dialogue, investment planning, supporting WEs in monitoring projects in their region, </a:t>
          </a:r>
          <a:r>
            <a:rPr lang="en-US" sz="1600" noProof="0" dirty="0" smtClean="0">
              <a:sym typeface="Wingdings" panose="05000000000000000000" pitchFamily="2" charset="2"/>
            </a:rPr>
            <a:t>reviewing projects and alerting, if necessary, the CDR and the </a:t>
          </a:r>
          <a:r>
            <a:rPr lang="en-US" sz="1600" noProof="0" dirty="0" err="1" smtClean="0">
              <a:sym typeface="Wingdings" panose="05000000000000000000" pitchFamily="2" charset="2"/>
            </a:rPr>
            <a:t>MoEW</a:t>
          </a:r>
          <a:r>
            <a:rPr lang="en-US" sz="1600" noProof="0" dirty="0" smtClean="0">
              <a:sym typeface="Wingdings" panose="05000000000000000000" pitchFamily="2" charset="2"/>
            </a:rPr>
            <a:t> on foreseen issues that might affect the operational phase of the project.</a:t>
          </a:r>
          <a:endParaRPr lang="en-CA" sz="1600" b="0" noProof="0" dirty="0"/>
        </a:p>
      </dgm:t>
    </dgm:pt>
    <dgm:pt modelId="{53C6B171-C5EC-4D02-AC3E-94BE2C2FA3B6}" type="parTrans" cxnId="{090EA914-A508-4705-A5A7-13A7FF68A549}">
      <dgm:prSet/>
      <dgm:spPr/>
    </dgm:pt>
    <dgm:pt modelId="{B6DD3FB0-FA1F-48DC-8712-EAEC2670A9C9}" type="sibTrans" cxnId="{090EA914-A508-4705-A5A7-13A7FF68A549}">
      <dgm:prSet/>
      <dgm:spPr/>
    </dgm:pt>
    <dgm:pt modelId="{22652047-8797-4FE1-B137-EE9A2C022C1D}" type="pres">
      <dgm:prSet presAssocID="{40C0E911-F383-4CE3-B3D7-DA2513A2EC3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136D5C22-D090-4593-B46D-F4E8526CA4F5}" type="pres">
      <dgm:prSet presAssocID="{450DBC45-9D77-4173-9D24-663B49C84935}" presName="linNode" presStyleCnt="0"/>
      <dgm:spPr/>
    </dgm:pt>
    <dgm:pt modelId="{680C8A42-C11B-4650-A629-F9AF4BA88862}" type="pres">
      <dgm:prSet presAssocID="{450DBC45-9D77-4173-9D24-663B49C84935}" presName="parentShp" presStyleLbl="node1" presStyleIdx="0" presStyleCnt="2" custScaleX="57462" custScaleY="59868" custLinFactNeighborX="-10092" custLinFactNeighborY="-12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1F9EC2-AA3E-4A5F-BD60-BB0DADFEB096}" type="pres">
      <dgm:prSet presAssocID="{450DBC45-9D77-4173-9D24-663B49C84935}" presName="childShp" presStyleLbl="bgAccFollowNode1" presStyleIdx="0" presStyleCnt="2" custScaleX="122866" custScaleY="156298" custLinFactNeighborX="-370" custLinFactNeighborY="19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875570-AA9A-41E5-8524-593FFE8245DB}" type="pres">
      <dgm:prSet presAssocID="{6794AE1F-30DA-4E4C-AD2C-DF926B298F36}" presName="spacing" presStyleCnt="0"/>
      <dgm:spPr/>
    </dgm:pt>
    <dgm:pt modelId="{FD57A6B6-9181-4687-BF9D-47974DC173DA}" type="pres">
      <dgm:prSet presAssocID="{E39CF55F-AA1D-4224-9B5B-EAD8FD380CB0}" presName="linNode" presStyleCnt="0"/>
      <dgm:spPr/>
    </dgm:pt>
    <dgm:pt modelId="{9102E4E0-91F4-430D-BF8D-1AE03DAB1936}" type="pres">
      <dgm:prSet presAssocID="{E39CF55F-AA1D-4224-9B5B-EAD8FD380CB0}" presName="parentShp" presStyleLbl="node1" presStyleIdx="1" presStyleCnt="2" custScaleX="58941" custScaleY="59868" custLinFactNeighborX="-10092" custLinFactNeighborY="-12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631431-80DB-4A97-90AA-1E12949BE1BD}" type="pres">
      <dgm:prSet presAssocID="{E39CF55F-AA1D-4224-9B5B-EAD8FD380CB0}" presName="childShp" presStyleLbl="bgAccFollowNode1" presStyleIdx="1" presStyleCnt="2" custScaleX="123000" custScaleY="158285" custLinFactNeighborX="3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2BD5956-8402-40ED-AF0A-F658173F0479}" srcId="{450DBC45-9D77-4173-9D24-663B49C84935}" destId="{24146287-2AAF-43C3-974E-811F67C221F3}" srcOrd="2" destOrd="0" parTransId="{77290760-5739-48C6-82B2-CB68BE1692F6}" sibTransId="{646731EA-02BB-4486-9A71-4F0E49454AA7}"/>
    <dgm:cxn modelId="{4DBAC692-05C0-444E-9AB9-DBFB943B96AB}" type="presOf" srcId="{75B5CA0F-227C-4909-B891-13C6EB432A6D}" destId="{8B631431-80DB-4A97-90AA-1E12949BE1BD}" srcOrd="0" destOrd="2" presId="urn:microsoft.com/office/officeart/2005/8/layout/vList6"/>
    <dgm:cxn modelId="{8E08BE9E-E124-4760-BB9B-99490A714925}" type="presOf" srcId="{24146287-2AAF-43C3-974E-811F67C221F3}" destId="{751F9EC2-AA3E-4A5F-BD60-BB0DADFEB096}" srcOrd="0" destOrd="2" presId="urn:microsoft.com/office/officeart/2005/8/layout/vList6"/>
    <dgm:cxn modelId="{B00BA03B-0512-4EA6-A0F4-0CFDE103A88D}" type="presOf" srcId="{2C251E38-BA91-4620-BF15-8B964F739F05}" destId="{8B631431-80DB-4A97-90AA-1E12949BE1BD}" srcOrd="0" destOrd="4" presId="urn:microsoft.com/office/officeart/2005/8/layout/vList6"/>
    <dgm:cxn modelId="{090EA914-A508-4705-A5A7-13A7FF68A549}" srcId="{E39CF55F-AA1D-4224-9B5B-EAD8FD380CB0}" destId="{75B5CA0F-227C-4909-B891-13C6EB432A6D}" srcOrd="2" destOrd="0" parTransId="{53C6B171-C5EC-4D02-AC3E-94BE2C2FA3B6}" sibTransId="{B6DD3FB0-FA1F-48DC-8712-EAEC2670A9C9}"/>
    <dgm:cxn modelId="{9148054C-8E25-459D-932B-7B42AA178DDD}" srcId="{40C0E911-F383-4CE3-B3D7-DA2513A2EC39}" destId="{450DBC45-9D77-4173-9D24-663B49C84935}" srcOrd="0" destOrd="0" parTransId="{3B720A8F-F0CA-4DEA-8619-9F4D2E9612CC}" sibTransId="{6794AE1F-30DA-4E4C-AD2C-DF926B298F36}"/>
    <dgm:cxn modelId="{F974A8C7-E2FC-4EDA-925B-3AFDFB4DA116}" type="presOf" srcId="{40C0E911-F383-4CE3-B3D7-DA2513A2EC39}" destId="{22652047-8797-4FE1-B137-EE9A2C022C1D}" srcOrd="0" destOrd="0" presId="urn:microsoft.com/office/officeart/2005/8/layout/vList6"/>
    <dgm:cxn modelId="{349DF19C-9022-448E-A7B9-143E8C6FD113}" type="presOf" srcId="{450DBC45-9D77-4173-9D24-663B49C84935}" destId="{680C8A42-C11B-4650-A629-F9AF4BA88862}" srcOrd="0" destOrd="0" presId="urn:microsoft.com/office/officeart/2005/8/layout/vList6"/>
    <dgm:cxn modelId="{E9096CD3-3BFE-4FBE-80F9-1B9A0760386B}" type="presOf" srcId="{4443D10C-C364-49C3-BD76-885FAB5F304A}" destId="{8B631431-80DB-4A97-90AA-1E12949BE1BD}" srcOrd="0" destOrd="3" presId="urn:microsoft.com/office/officeart/2005/8/layout/vList6"/>
    <dgm:cxn modelId="{B5E41B5A-B8D5-484F-AFC5-6B184BD9EEC2}" type="presOf" srcId="{94784722-0F55-4A8B-B21A-E7621732FADB}" destId="{751F9EC2-AA3E-4A5F-BD60-BB0DADFEB096}" srcOrd="0" destOrd="1" presId="urn:microsoft.com/office/officeart/2005/8/layout/vList6"/>
    <dgm:cxn modelId="{72C443EB-83D0-451E-B422-230330B07FA1}" type="presOf" srcId="{433B1E2D-4055-4993-BCA5-C924A57F87D4}" destId="{751F9EC2-AA3E-4A5F-BD60-BB0DADFEB096}" srcOrd="0" destOrd="3" presId="urn:microsoft.com/office/officeart/2005/8/layout/vList6"/>
    <dgm:cxn modelId="{3AE51904-AAA7-4D78-9106-0927E18F2286}" type="presOf" srcId="{F8AA3716-9F36-47EE-A0EE-A756E457EC54}" destId="{8B631431-80DB-4A97-90AA-1E12949BE1BD}" srcOrd="0" destOrd="0" presId="urn:microsoft.com/office/officeart/2005/8/layout/vList6"/>
    <dgm:cxn modelId="{B25F32DD-02D6-407E-90D8-7D926C6C6CA2}" srcId="{40C0E911-F383-4CE3-B3D7-DA2513A2EC39}" destId="{E39CF55F-AA1D-4224-9B5B-EAD8FD380CB0}" srcOrd="1" destOrd="0" parTransId="{16850307-60AA-4FEF-98D6-F0D4AB98BEDE}" sibTransId="{28103E4A-0C57-4FF8-8321-B65D701E2ECB}"/>
    <dgm:cxn modelId="{F0B374D6-5888-42A6-B39D-4076357AD8F1}" type="presOf" srcId="{328683A1-6E1A-47C7-8433-8950FCF30BFC}" destId="{751F9EC2-AA3E-4A5F-BD60-BB0DADFEB096}" srcOrd="0" destOrd="0" presId="urn:microsoft.com/office/officeart/2005/8/layout/vList6"/>
    <dgm:cxn modelId="{E4408082-9A72-4E72-933C-39075DE577CB}" srcId="{E39CF55F-AA1D-4224-9B5B-EAD8FD380CB0}" destId="{320477EA-FD85-4192-8443-7649C33C8F83}" srcOrd="5" destOrd="0" parTransId="{81239B19-5C28-4C31-B883-1B0D78ACC3F8}" sibTransId="{6F669A4C-9388-460C-B51A-E5793936E469}"/>
    <dgm:cxn modelId="{10777705-0D31-448D-B8A8-2E4A96A96C86}" type="presOf" srcId="{E39CF55F-AA1D-4224-9B5B-EAD8FD380CB0}" destId="{9102E4E0-91F4-430D-BF8D-1AE03DAB1936}" srcOrd="0" destOrd="0" presId="urn:microsoft.com/office/officeart/2005/8/layout/vList6"/>
    <dgm:cxn modelId="{2727E37B-53BB-4484-85AE-1F2F56515495}" srcId="{E39CF55F-AA1D-4224-9B5B-EAD8FD380CB0}" destId="{9C661D49-B2AC-4340-B233-C44699121CD3}" srcOrd="1" destOrd="0" parTransId="{E45F47F7-6A96-43DD-8909-F6C61EAD5B42}" sibTransId="{DB608A80-FAAB-43A8-81D6-60B551D104FE}"/>
    <dgm:cxn modelId="{B7816F7F-8358-4BCF-BE96-891DF86B00EB}" type="presOf" srcId="{9C661D49-B2AC-4340-B233-C44699121CD3}" destId="{8B631431-80DB-4A97-90AA-1E12949BE1BD}" srcOrd="0" destOrd="1" presId="urn:microsoft.com/office/officeart/2005/8/layout/vList6"/>
    <dgm:cxn modelId="{97A45B4F-CD3D-4C2D-8B38-748CA2FD3929}" srcId="{E39CF55F-AA1D-4224-9B5B-EAD8FD380CB0}" destId="{2C251E38-BA91-4620-BF15-8B964F739F05}" srcOrd="4" destOrd="0" parTransId="{ECF4E234-1B1A-47A7-8A40-AF4416F0FD6A}" sibTransId="{5D6BD511-2BA4-43B9-9AC1-2035F161260E}"/>
    <dgm:cxn modelId="{65A4AFED-6F9E-46F6-AB54-1B054F63467C}" srcId="{E39CF55F-AA1D-4224-9B5B-EAD8FD380CB0}" destId="{4443D10C-C364-49C3-BD76-885FAB5F304A}" srcOrd="3" destOrd="0" parTransId="{E13304E5-913E-47D2-80C5-FCB2E4448603}" sibTransId="{B94C5B3E-FCDB-4A1F-B116-65A2EF89BC4A}"/>
    <dgm:cxn modelId="{B2FCDEA6-5E13-4AA8-B838-1AB2BAE0E917}" srcId="{450DBC45-9D77-4173-9D24-663B49C84935}" destId="{328683A1-6E1A-47C7-8433-8950FCF30BFC}" srcOrd="0" destOrd="0" parTransId="{0111F267-6042-4B2E-86AA-37251ED79DBA}" sibTransId="{A0039BDE-1527-4D3F-957C-AF401BEFE4A8}"/>
    <dgm:cxn modelId="{C323C6B0-F284-4E09-B290-D37D8F8A8120}" srcId="{450DBC45-9D77-4173-9D24-663B49C84935}" destId="{433B1E2D-4055-4993-BCA5-C924A57F87D4}" srcOrd="3" destOrd="0" parTransId="{DE111543-3FB2-4BC6-BE56-3735E54F965A}" sibTransId="{9BA22167-5415-4DE1-A7DF-4ADCFFB6659E}"/>
    <dgm:cxn modelId="{B2D1CE08-E76B-4A7D-B468-609EF24F12F5}" srcId="{450DBC45-9D77-4173-9D24-663B49C84935}" destId="{94784722-0F55-4A8B-B21A-E7621732FADB}" srcOrd="1" destOrd="0" parTransId="{DD5E20AC-2040-4E09-8654-36F00F56180E}" sibTransId="{03E19A34-C213-47E7-9406-2EB26EB94151}"/>
    <dgm:cxn modelId="{8C40E675-C323-4AA6-8B8D-B058DCEBE108}" type="presOf" srcId="{320477EA-FD85-4192-8443-7649C33C8F83}" destId="{8B631431-80DB-4A97-90AA-1E12949BE1BD}" srcOrd="0" destOrd="5" presId="urn:microsoft.com/office/officeart/2005/8/layout/vList6"/>
    <dgm:cxn modelId="{0392BF7A-64D0-47E6-A162-E7388A53375D}" srcId="{E39CF55F-AA1D-4224-9B5B-EAD8FD380CB0}" destId="{F8AA3716-9F36-47EE-A0EE-A756E457EC54}" srcOrd="0" destOrd="0" parTransId="{98AAFBD3-4560-496D-BDDB-E373B2084C30}" sibTransId="{07B7907C-3B8A-4BA1-A586-A54E48D650F3}"/>
    <dgm:cxn modelId="{9FD019F6-B35C-4A21-9A2D-7E3A5AA50881}" type="presParOf" srcId="{22652047-8797-4FE1-B137-EE9A2C022C1D}" destId="{136D5C22-D090-4593-B46D-F4E8526CA4F5}" srcOrd="0" destOrd="0" presId="urn:microsoft.com/office/officeart/2005/8/layout/vList6"/>
    <dgm:cxn modelId="{ACC37DED-D8CC-42B3-80F7-3B91BA2218E4}" type="presParOf" srcId="{136D5C22-D090-4593-B46D-F4E8526CA4F5}" destId="{680C8A42-C11B-4650-A629-F9AF4BA88862}" srcOrd="0" destOrd="0" presId="urn:microsoft.com/office/officeart/2005/8/layout/vList6"/>
    <dgm:cxn modelId="{1B922FD8-B561-48FF-A2DF-F6EA54566C4B}" type="presParOf" srcId="{136D5C22-D090-4593-B46D-F4E8526CA4F5}" destId="{751F9EC2-AA3E-4A5F-BD60-BB0DADFEB096}" srcOrd="1" destOrd="0" presId="urn:microsoft.com/office/officeart/2005/8/layout/vList6"/>
    <dgm:cxn modelId="{A59564B3-11E6-4044-9DB5-17D2D14C256E}" type="presParOf" srcId="{22652047-8797-4FE1-B137-EE9A2C022C1D}" destId="{DA875570-AA9A-41E5-8524-593FFE8245DB}" srcOrd="1" destOrd="0" presId="urn:microsoft.com/office/officeart/2005/8/layout/vList6"/>
    <dgm:cxn modelId="{D3463ABB-959B-46DA-8F6F-1AF14509FAC8}" type="presParOf" srcId="{22652047-8797-4FE1-B137-EE9A2C022C1D}" destId="{FD57A6B6-9181-4687-BF9D-47974DC173DA}" srcOrd="2" destOrd="0" presId="urn:microsoft.com/office/officeart/2005/8/layout/vList6"/>
    <dgm:cxn modelId="{23E6B5E4-8F90-4634-BB24-B14EF615494B}" type="presParOf" srcId="{FD57A6B6-9181-4687-BF9D-47974DC173DA}" destId="{9102E4E0-91F4-430D-BF8D-1AE03DAB1936}" srcOrd="0" destOrd="0" presId="urn:microsoft.com/office/officeart/2005/8/layout/vList6"/>
    <dgm:cxn modelId="{6D5F64D9-FC5B-4D13-9D4E-57BCF12DC6B8}" type="presParOf" srcId="{FD57A6B6-9181-4687-BF9D-47974DC173DA}" destId="{8B631431-80DB-4A97-90AA-1E12949BE1B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C0E911-F383-4CE3-B3D7-DA2513A2EC3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50DBC45-9D77-4173-9D24-663B49C84935}">
      <dgm:prSet phldrT="[Texte]" custT="1"/>
      <dgm:spPr/>
      <dgm:t>
        <a:bodyPr/>
        <a:lstStyle/>
        <a:p>
          <a:r>
            <a:rPr lang="en-CA" sz="2000" noProof="0" dirty="0" smtClean="0"/>
            <a:t>Donors Technical Sector Coordination</a:t>
          </a:r>
          <a:endParaRPr lang="en-CA" sz="2000" noProof="0" dirty="0"/>
        </a:p>
      </dgm:t>
    </dgm:pt>
    <dgm:pt modelId="{3B720A8F-F0CA-4DEA-8619-9F4D2E9612CC}" type="parTrans" cxnId="{9148054C-8E25-459D-932B-7B42AA178DDD}">
      <dgm:prSet/>
      <dgm:spPr/>
      <dgm:t>
        <a:bodyPr/>
        <a:lstStyle/>
        <a:p>
          <a:endParaRPr lang="fr-FR"/>
        </a:p>
      </dgm:t>
    </dgm:pt>
    <dgm:pt modelId="{6794AE1F-30DA-4E4C-AD2C-DF926B298F36}" type="sibTrans" cxnId="{9148054C-8E25-459D-932B-7B42AA178DDD}">
      <dgm:prSet/>
      <dgm:spPr/>
      <dgm:t>
        <a:bodyPr/>
        <a:lstStyle/>
        <a:p>
          <a:endParaRPr lang="fr-FR"/>
        </a:p>
      </dgm:t>
    </dgm:pt>
    <dgm:pt modelId="{E39CF55F-AA1D-4224-9B5B-EAD8FD380CB0}">
      <dgm:prSet phldrT="[Texte]" custT="1"/>
      <dgm:spPr/>
      <dgm:t>
        <a:bodyPr/>
        <a:lstStyle/>
        <a:p>
          <a:r>
            <a:rPr lang="fr-FR" sz="2000" noProof="0" dirty="0" smtClean="0"/>
            <a:t>WASH Coordination</a:t>
          </a:r>
          <a:endParaRPr lang="en-CA" sz="3200" noProof="0" dirty="0"/>
        </a:p>
      </dgm:t>
    </dgm:pt>
    <dgm:pt modelId="{16850307-60AA-4FEF-98D6-F0D4AB98BEDE}" type="parTrans" cxnId="{B25F32DD-02D6-407E-90D8-7D926C6C6CA2}">
      <dgm:prSet/>
      <dgm:spPr/>
      <dgm:t>
        <a:bodyPr/>
        <a:lstStyle/>
        <a:p>
          <a:endParaRPr lang="fr-FR"/>
        </a:p>
      </dgm:t>
    </dgm:pt>
    <dgm:pt modelId="{28103E4A-0C57-4FF8-8321-B65D701E2ECB}" type="sibTrans" cxnId="{B25F32DD-02D6-407E-90D8-7D926C6C6CA2}">
      <dgm:prSet/>
      <dgm:spPr/>
      <dgm:t>
        <a:bodyPr/>
        <a:lstStyle/>
        <a:p>
          <a:endParaRPr lang="fr-FR"/>
        </a:p>
      </dgm:t>
    </dgm:pt>
    <dgm:pt modelId="{F8AA3716-9F36-47EE-A0EE-A756E457EC54}">
      <dgm:prSet phldrT="[Texte]" custT="1"/>
      <dgm:spPr/>
      <dgm:t>
        <a:bodyPr/>
        <a:lstStyle/>
        <a:p>
          <a:pPr>
            <a:lnSpc>
              <a:spcPct val="150000"/>
            </a:lnSpc>
          </a:pPr>
          <a:r>
            <a:rPr lang="en-CA" sz="1600" b="1" noProof="0" dirty="0" smtClean="0"/>
            <a:t>Led by the </a:t>
          </a:r>
          <a:r>
            <a:rPr lang="en-CA" sz="1600" b="1" noProof="0" dirty="0" err="1" smtClean="0"/>
            <a:t>MoEW</a:t>
          </a:r>
          <a:endParaRPr lang="en-CA" sz="1600" noProof="0" dirty="0"/>
        </a:p>
      </dgm:t>
    </dgm:pt>
    <dgm:pt modelId="{98AAFBD3-4560-496D-BDDB-E373B2084C30}" type="parTrans" cxnId="{0392BF7A-64D0-47E6-A162-E7388A53375D}">
      <dgm:prSet/>
      <dgm:spPr/>
      <dgm:t>
        <a:bodyPr/>
        <a:lstStyle/>
        <a:p>
          <a:endParaRPr lang="fr-FR"/>
        </a:p>
      </dgm:t>
    </dgm:pt>
    <dgm:pt modelId="{07B7907C-3B8A-4BA1-A586-A54E48D650F3}" type="sibTrans" cxnId="{0392BF7A-64D0-47E6-A162-E7388A53375D}">
      <dgm:prSet/>
      <dgm:spPr/>
      <dgm:t>
        <a:bodyPr/>
        <a:lstStyle/>
        <a:p>
          <a:endParaRPr lang="fr-FR"/>
        </a:p>
      </dgm:t>
    </dgm:pt>
    <dgm:pt modelId="{9C661D49-B2AC-4340-B233-C44699121CD3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CA" sz="1600" b="1" noProof="0" dirty="0" smtClean="0">
              <a:sym typeface="Wingdings" panose="05000000000000000000" pitchFamily="2" charset="2"/>
            </a:rPr>
            <a:t>Members  </a:t>
          </a:r>
          <a:r>
            <a:rPr lang="en-CA" sz="1600" b="0" noProof="0" dirty="0" smtClean="0">
              <a:sym typeface="Wingdings" panose="05000000000000000000" pitchFamily="2" charset="2"/>
            </a:rPr>
            <a:t>WASH partners (LNGO’s UN agencies, INGO’s)</a:t>
          </a:r>
          <a:endParaRPr lang="en-CA" sz="1600" b="0" noProof="0" dirty="0"/>
        </a:p>
      </dgm:t>
    </dgm:pt>
    <dgm:pt modelId="{E45F47F7-6A96-43DD-8909-F6C61EAD5B42}" type="parTrans" cxnId="{2727E37B-53BB-4484-85AE-1F2F56515495}">
      <dgm:prSet/>
      <dgm:spPr/>
      <dgm:t>
        <a:bodyPr/>
        <a:lstStyle/>
        <a:p>
          <a:endParaRPr lang="fr-FR"/>
        </a:p>
      </dgm:t>
    </dgm:pt>
    <dgm:pt modelId="{DB608A80-FAAB-43A8-81D6-60B551D104FE}" type="sibTrans" cxnId="{2727E37B-53BB-4484-85AE-1F2F56515495}">
      <dgm:prSet/>
      <dgm:spPr/>
      <dgm:t>
        <a:bodyPr/>
        <a:lstStyle/>
        <a:p>
          <a:endParaRPr lang="fr-FR"/>
        </a:p>
      </dgm:t>
    </dgm:pt>
    <dgm:pt modelId="{AF3588C9-97D9-4669-99FA-79C4FA70972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CA" sz="1600" b="1" noProof="0" dirty="0" smtClean="0"/>
            <a:t>Objectives </a:t>
          </a:r>
          <a:r>
            <a:rPr lang="en-CA" sz="1600" b="1" noProof="0" dirty="0" smtClean="0">
              <a:sym typeface="Wingdings" panose="05000000000000000000" pitchFamily="2" charset="2"/>
            </a:rPr>
            <a:t> </a:t>
          </a:r>
          <a:r>
            <a:rPr lang="en-CA" sz="1600" b="0" noProof="0" dirty="0" smtClean="0">
              <a:sym typeface="Wingdings" panose="05000000000000000000" pitchFamily="2" charset="2"/>
            </a:rPr>
            <a:t>responding to emergencies, coordinating field activities, etc.</a:t>
          </a:r>
          <a:endParaRPr lang="en-CA" sz="1600" b="0" noProof="0" dirty="0"/>
        </a:p>
      </dgm:t>
    </dgm:pt>
    <dgm:pt modelId="{04B6526E-C446-4DCF-9116-075E8620D5BC}" type="parTrans" cxnId="{BE0A5C3D-AD94-4A41-8077-DE87196C3383}">
      <dgm:prSet/>
      <dgm:spPr/>
      <dgm:t>
        <a:bodyPr/>
        <a:lstStyle/>
        <a:p>
          <a:endParaRPr lang="fr-FR"/>
        </a:p>
      </dgm:t>
    </dgm:pt>
    <dgm:pt modelId="{DF71E2A6-1896-4C04-96A9-D26313A2EF3B}" type="sibTrans" cxnId="{BE0A5C3D-AD94-4A41-8077-DE87196C3383}">
      <dgm:prSet/>
      <dgm:spPr/>
      <dgm:t>
        <a:bodyPr/>
        <a:lstStyle/>
        <a:p>
          <a:endParaRPr lang="fr-FR"/>
        </a:p>
      </dgm:t>
    </dgm:pt>
    <dgm:pt modelId="{328683A1-6E1A-47C7-8433-8950FCF30BFC}">
      <dgm:prSet phldrT="[Texte]" custT="1"/>
      <dgm:spPr/>
      <dgm:t>
        <a:bodyPr/>
        <a:lstStyle/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CA" sz="1600" b="1" noProof="0" dirty="0" smtClean="0"/>
            <a:t>Led by the </a:t>
          </a:r>
          <a:r>
            <a:rPr lang="en-CA" sz="1600" b="1" noProof="0" dirty="0" err="1" smtClean="0"/>
            <a:t>MoEW</a:t>
          </a:r>
          <a:endParaRPr lang="en-CA" sz="1600" noProof="0" dirty="0"/>
        </a:p>
      </dgm:t>
    </dgm:pt>
    <dgm:pt modelId="{A0039BDE-1527-4D3F-957C-AF401BEFE4A8}" type="sibTrans" cxnId="{B2FCDEA6-5E13-4AA8-B838-1AB2BAE0E917}">
      <dgm:prSet/>
      <dgm:spPr/>
      <dgm:t>
        <a:bodyPr/>
        <a:lstStyle/>
        <a:p>
          <a:endParaRPr lang="fr-FR"/>
        </a:p>
      </dgm:t>
    </dgm:pt>
    <dgm:pt modelId="{0111F267-6042-4B2E-86AA-37251ED79DBA}" type="parTrans" cxnId="{B2FCDEA6-5E13-4AA8-B838-1AB2BAE0E917}">
      <dgm:prSet/>
      <dgm:spPr/>
      <dgm:t>
        <a:bodyPr/>
        <a:lstStyle/>
        <a:p>
          <a:endParaRPr lang="fr-FR"/>
        </a:p>
      </dgm:t>
    </dgm:pt>
    <dgm:pt modelId="{1964C965-7EB1-4125-A4FC-76E8922FEB78}">
      <dgm:prSet phldrT="[Texte]" custT="1"/>
      <dgm:spPr/>
      <dgm:t>
        <a:bodyPr/>
        <a:lstStyle/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CA" sz="1600" b="1" noProof="0" dirty="0" smtClean="0">
              <a:sym typeface="Wingdings" panose="05000000000000000000" pitchFamily="2" charset="2"/>
            </a:rPr>
            <a:t>Frequency</a:t>
          </a:r>
          <a:r>
            <a:rPr lang="en-CA" sz="16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b="0" noProof="0" dirty="0"/>
        </a:p>
      </dgm:t>
    </dgm:pt>
    <dgm:pt modelId="{C3E9BAEA-E6EA-402E-94D2-3EA189F681A7}" type="sibTrans" cxnId="{CD898C20-9FAA-4636-91DC-F57CE9DB68BF}">
      <dgm:prSet/>
      <dgm:spPr/>
      <dgm:t>
        <a:bodyPr/>
        <a:lstStyle/>
        <a:p>
          <a:endParaRPr lang="fr-FR"/>
        </a:p>
      </dgm:t>
    </dgm:pt>
    <dgm:pt modelId="{FC7DA22B-EC67-4529-8A10-B7A3DA88D48B}" type="parTrans" cxnId="{CD898C20-9FAA-4636-91DC-F57CE9DB68BF}">
      <dgm:prSet/>
      <dgm:spPr/>
      <dgm:t>
        <a:bodyPr/>
        <a:lstStyle/>
        <a:p>
          <a:endParaRPr lang="fr-FR"/>
        </a:p>
      </dgm:t>
    </dgm:pt>
    <dgm:pt modelId="{4688D125-702A-4B6E-A021-7BF637B65A0B}">
      <dgm:prSet phldrT="[Texte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1600" b="1" noProof="0" dirty="0" smtClean="0"/>
            <a:t>Objectives</a:t>
          </a:r>
          <a:r>
            <a:rPr lang="en-CA" sz="1600" noProof="0" dirty="0" smtClean="0">
              <a:sym typeface="Wingdings" panose="05000000000000000000" pitchFamily="2" charset="2"/>
            </a:rPr>
            <a:t> </a:t>
          </a:r>
          <a:r>
            <a:rPr lang="fr-FR" sz="1600" noProof="0" dirty="0" smtClean="0">
              <a:sym typeface="Wingdings" panose="05000000000000000000" pitchFamily="2" charset="2"/>
            </a:rPr>
            <a:t>Sharing </a:t>
          </a:r>
          <a:r>
            <a:rPr lang="fr-FR" sz="1600" noProof="0" dirty="0" err="1" smtClean="0">
              <a:sym typeface="Wingdings" panose="05000000000000000000" pitchFamily="2" charset="2"/>
            </a:rPr>
            <a:t>sectoral</a:t>
          </a:r>
          <a:r>
            <a:rPr lang="fr-FR" sz="1600" noProof="0" dirty="0" smtClean="0">
              <a:sym typeface="Wingdings" panose="05000000000000000000" pitchFamily="2" charset="2"/>
            </a:rPr>
            <a:t> monitoring data; </a:t>
          </a:r>
          <a:r>
            <a:rPr lang="en-US" sz="1600" noProof="0" dirty="0" smtClean="0">
              <a:sym typeface="Wingdings" panose="05000000000000000000" pitchFamily="2" charset="2"/>
            </a:rPr>
            <a:t>Defining measurable and time bounded engagements from all parties towards reforms; d</a:t>
          </a:r>
          <a:r>
            <a:rPr lang="fr-FR" sz="1600" noProof="0" dirty="0" err="1" smtClean="0">
              <a:sym typeface="Wingdings" panose="05000000000000000000" pitchFamily="2" charset="2"/>
            </a:rPr>
            <a:t>etermining</a:t>
          </a:r>
          <a:r>
            <a:rPr lang="fr-FR" sz="1600" noProof="0" dirty="0" smtClean="0">
              <a:sym typeface="Wingdings" panose="05000000000000000000" pitchFamily="2" charset="2"/>
            </a:rPr>
            <a:t> gaps; </a:t>
          </a:r>
          <a:r>
            <a:rPr lang="fr-FR" sz="1600" noProof="0" dirty="0" err="1" smtClean="0">
              <a:sym typeface="Wingdings" panose="05000000000000000000" pitchFamily="2" charset="2"/>
            </a:rPr>
            <a:t>promoting</a:t>
          </a:r>
          <a:r>
            <a:rPr lang="fr-FR" sz="1600" noProof="0" dirty="0" smtClean="0">
              <a:sym typeface="Wingdings" panose="05000000000000000000" pitchFamily="2" charset="2"/>
            </a:rPr>
            <a:t> </a:t>
          </a:r>
          <a:r>
            <a:rPr lang="fr-FR" sz="1600" noProof="0" dirty="0" err="1" smtClean="0">
              <a:sym typeface="Wingdings" panose="05000000000000000000" pitchFamily="2" charset="2"/>
            </a:rPr>
            <a:t>complementarity</a:t>
          </a:r>
          <a:endParaRPr lang="en-CA" sz="1600" b="0" noProof="0" dirty="0"/>
        </a:p>
      </dgm:t>
    </dgm:pt>
    <dgm:pt modelId="{80811898-B659-461C-8394-BD250E0CDBB4}" type="sibTrans" cxnId="{793000F2-4F00-4FB9-AC9C-8B4473D27F5C}">
      <dgm:prSet/>
      <dgm:spPr/>
      <dgm:t>
        <a:bodyPr/>
        <a:lstStyle/>
        <a:p>
          <a:endParaRPr lang="fr-FR"/>
        </a:p>
      </dgm:t>
    </dgm:pt>
    <dgm:pt modelId="{87443801-067F-4CA1-BA5E-65F4FDA1A1BE}" type="parTrans" cxnId="{793000F2-4F00-4FB9-AC9C-8B4473D27F5C}">
      <dgm:prSet/>
      <dgm:spPr/>
      <dgm:t>
        <a:bodyPr/>
        <a:lstStyle/>
        <a:p>
          <a:endParaRPr lang="fr-FR"/>
        </a:p>
      </dgm:t>
    </dgm:pt>
    <dgm:pt modelId="{35E8535B-C8BA-45E8-AE92-64BF440D7FD6}">
      <dgm:prSet phldrT="[Texte]" custT="1"/>
      <dgm:spPr/>
      <dgm:t>
        <a:bodyPr/>
        <a:lstStyle/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CA" sz="1600" b="1" noProof="0" dirty="0" smtClean="0">
              <a:sym typeface="Wingdings" panose="05000000000000000000" pitchFamily="2" charset="2"/>
            </a:rPr>
            <a:t>Members: </a:t>
          </a:r>
          <a:r>
            <a:rPr lang="en-CA" sz="1600" b="0" noProof="0" dirty="0" smtClean="0">
              <a:sym typeface="Wingdings" panose="05000000000000000000" pitchFamily="2" charset="2"/>
            </a:rPr>
            <a:t>RWE; </a:t>
          </a:r>
          <a:r>
            <a:rPr lang="en-US" sz="1600" b="0" noProof="0" dirty="0" smtClean="0">
              <a:sym typeface="Wingdings" panose="05000000000000000000" pitchFamily="2" charset="2"/>
            </a:rPr>
            <a:t>Donors and UN Agencies active in the water sector; representative/ coordinator of the WASH sector; Representative of NGOs from the WASH sector</a:t>
          </a:r>
          <a:endParaRPr lang="en-CA" sz="1600" noProof="0" dirty="0"/>
        </a:p>
      </dgm:t>
    </dgm:pt>
    <dgm:pt modelId="{596C1CDE-0543-4EE2-907E-A143640824D0}" type="parTrans" cxnId="{FC522B78-E661-4866-B65F-AA8481660820}">
      <dgm:prSet/>
      <dgm:spPr/>
      <dgm:t>
        <a:bodyPr/>
        <a:lstStyle/>
        <a:p>
          <a:endParaRPr lang="fr-FR"/>
        </a:p>
      </dgm:t>
    </dgm:pt>
    <dgm:pt modelId="{3820B37B-572F-48FD-8CF4-B62E856198B4}" type="sibTrans" cxnId="{FC522B78-E661-4866-B65F-AA8481660820}">
      <dgm:prSet/>
      <dgm:spPr/>
      <dgm:t>
        <a:bodyPr/>
        <a:lstStyle/>
        <a:p>
          <a:endParaRPr lang="fr-FR"/>
        </a:p>
      </dgm:t>
    </dgm:pt>
    <dgm:pt modelId="{8F8FBE96-561C-4DA7-B777-DD6518CF8A8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CA" sz="1600" b="1" noProof="0" dirty="0" smtClean="0">
              <a:sym typeface="Wingdings" panose="05000000000000000000" pitchFamily="2" charset="2"/>
            </a:rPr>
            <a:t>Frequency   </a:t>
          </a:r>
          <a:r>
            <a:rPr lang="en-CA" sz="1600" b="0" noProof="0" dirty="0" smtClean="0">
              <a:sym typeface="Wingdings" panose="05000000000000000000" pitchFamily="2" charset="2"/>
            </a:rPr>
            <a:t>Monthly</a:t>
          </a:r>
          <a:endParaRPr lang="en-CA" sz="1600" b="0" noProof="0" dirty="0"/>
        </a:p>
      </dgm:t>
    </dgm:pt>
    <dgm:pt modelId="{1D7FEC04-CB4B-4773-ADC8-9D79C55253F1}" type="parTrans" cxnId="{2B2D7540-4483-4162-8C58-E57650694EA7}">
      <dgm:prSet/>
      <dgm:spPr/>
      <dgm:t>
        <a:bodyPr/>
        <a:lstStyle/>
        <a:p>
          <a:endParaRPr lang="fr-FR"/>
        </a:p>
      </dgm:t>
    </dgm:pt>
    <dgm:pt modelId="{286AB5F9-B4EA-4D15-8637-76A0A15A978D}" type="sibTrans" cxnId="{2B2D7540-4483-4162-8C58-E57650694EA7}">
      <dgm:prSet/>
      <dgm:spPr/>
      <dgm:t>
        <a:bodyPr/>
        <a:lstStyle/>
        <a:p>
          <a:endParaRPr lang="fr-FR"/>
        </a:p>
      </dgm:t>
    </dgm:pt>
    <dgm:pt modelId="{22652047-8797-4FE1-B137-EE9A2C022C1D}" type="pres">
      <dgm:prSet presAssocID="{40C0E911-F383-4CE3-B3D7-DA2513A2EC3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136D5C22-D090-4593-B46D-F4E8526CA4F5}" type="pres">
      <dgm:prSet presAssocID="{450DBC45-9D77-4173-9D24-663B49C84935}" presName="linNode" presStyleCnt="0"/>
      <dgm:spPr/>
    </dgm:pt>
    <dgm:pt modelId="{680C8A42-C11B-4650-A629-F9AF4BA88862}" type="pres">
      <dgm:prSet presAssocID="{450DBC45-9D77-4173-9D24-663B49C84935}" presName="parentShp" presStyleLbl="node1" presStyleIdx="0" presStyleCnt="2" custScaleX="57462" custScaleY="59868" custLinFactNeighborX="-10092" custLinFactNeighborY="-12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1F9EC2-AA3E-4A5F-BD60-BB0DADFEB096}" type="pres">
      <dgm:prSet presAssocID="{450DBC45-9D77-4173-9D24-663B49C84935}" presName="childShp" presStyleLbl="bgAccFollowNode1" presStyleIdx="0" presStyleCnt="2" custScaleX="124150" custScaleY="119240" custLinFactNeighborX="8426" custLinFactNeighborY="-9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875570-AA9A-41E5-8524-593FFE8245DB}" type="pres">
      <dgm:prSet presAssocID="{6794AE1F-30DA-4E4C-AD2C-DF926B298F36}" presName="spacing" presStyleCnt="0"/>
      <dgm:spPr/>
    </dgm:pt>
    <dgm:pt modelId="{FD57A6B6-9181-4687-BF9D-47974DC173DA}" type="pres">
      <dgm:prSet presAssocID="{E39CF55F-AA1D-4224-9B5B-EAD8FD380CB0}" presName="linNode" presStyleCnt="0"/>
      <dgm:spPr/>
    </dgm:pt>
    <dgm:pt modelId="{9102E4E0-91F4-430D-BF8D-1AE03DAB1936}" type="pres">
      <dgm:prSet presAssocID="{E39CF55F-AA1D-4224-9B5B-EAD8FD380CB0}" presName="parentShp" presStyleLbl="node1" presStyleIdx="1" presStyleCnt="2" custScaleX="58941" custScaleY="59868" custLinFactNeighborX="-10092" custLinFactNeighborY="-12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631431-80DB-4A97-90AA-1E12949BE1BD}" type="pres">
      <dgm:prSet presAssocID="{E39CF55F-AA1D-4224-9B5B-EAD8FD380CB0}" presName="childShp" presStyleLbl="bgAccFollowNode1" presStyleIdx="1" presStyleCnt="2" custScaleX="123000" custScaleY="123501" custLinFactNeighborX="3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B2D7540-4483-4162-8C58-E57650694EA7}" srcId="{E39CF55F-AA1D-4224-9B5B-EAD8FD380CB0}" destId="{8F8FBE96-561C-4DA7-B777-DD6518CF8A8F}" srcOrd="3" destOrd="0" parTransId="{1D7FEC04-CB4B-4773-ADC8-9D79C55253F1}" sibTransId="{286AB5F9-B4EA-4D15-8637-76A0A15A978D}"/>
    <dgm:cxn modelId="{E73A564F-66D9-4932-B4D2-A11A91D42818}" type="presOf" srcId="{8F8FBE96-561C-4DA7-B777-DD6518CF8A8F}" destId="{8B631431-80DB-4A97-90AA-1E12949BE1BD}" srcOrd="0" destOrd="3" presId="urn:microsoft.com/office/officeart/2005/8/layout/vList6"/>
    <dgm:cxn modelId="{9148054C-8E25-459D-932B-7B42AA178DDD}" srcId="{40C0E911-F383-4CE3-B3D7-DA2513A2EC39}" destId="{450DBC45-9D77-4173-9D24-663B49C84935}" srcOrd="0" destOrd="0" parTransId="{3B720A8F-F0CA-4DEA-8619-9F4D2E9612CC}" sibTransId="{6794AE1F-30DA-4E4C-AD2C-DF926B298F36}"/>
    <dgm:cxn modelId="{F974A8C7-E2FC-4EDA-925B-3AFDFB4DA116}" type="presOf" srcId="{40C0E911-F383-4CE3-B3D7-DA2513A2EC39}" destId="{22652047-8797-4FE1-B137-EE9A2C022C1D}" srcOrd="0" destOrd="0" presId="urn:microsoft.com/office/officeart/2005/8/layout/vList6"/>
    <dgm:cxn modelId="{349DF19C-9022-448E-A7B9-143E8C6FD113}" type="presOf" srcId="{450DBC45-9D77-4173-9D24-663B49C84935}" destId="{680C8A42-C11B-4650-A629-F9AF4BA88862}" srcOrd="0" destOrd="0" presId="urn:microsoft.com/office/officeart/2005/8/layout/vList6"/>
    <dgm:cxn modelId="{1906E6DE-5572-4912-8077-1ED2251D3D88}" type="presOf" srcId="{AF3588C9-97D9-4669-99FA-79C4FA70972E}" destId="{8B631431-80DB-4A97-90AA-1E12949BE1BD}" srcOrd="0" destOrd="2" presId="urn:microsoft.com/office/officeart/2005/8/layout/vList6"/>
    <dgm:cxn modelId="{3AE51904-AAA7-4D78-9106-0927E18F2286}" type="presOf" srcId="{F8AA3716-9F36-47EE-A0EE-A756E457EC54}" destId="{8B631431-80DB-4A97-90AA-1E12949BE1BD}" srcOrd="0" destOrd="0" presId="urn:microsoft.com/office/officeart/2005/8/layout/vList6"/>
    <dgm:cxn modelId="{FC522B78-E661-4866-B65F-AA8481660820}" srcId="{450DBC45-9D77-4173-9D24-663B49C84935}" destId="{35E8535B-C8BA-45E8-AE92-64BF440D7FD6}" srcOrd="1" destOrd="0" parTransId="{596C1CDE-0543-4EE2-907E-A143640824D0}" sibTransId="{3820B37B-572F-48FD-8CF4-B62E856198B4}"/>
    <dgm:cxn modelId="{B25F32DD-02D6-407E-90D8-7D926C6C6CA2}" srcId="{40C0E911-F383-4CE3-B3D7-DA2513A2EC39}" destId="{E39CF55F-AA1D-4224-9B5B-EAD8FD380CB0}" srcOrd="1" destOrd="0" parTransId="{16850307-60AA-4FEF-98D6-F0D4AB98BEDE}" sibTransId="{28103E4A-0C57-4FF8-8321-B65D701E2ECB}"/>
    <dgm:cxn modelId="{793000F2-4F00-4FB9-AC9C-8B4473D27F5C}" srcId="{450DBC45-9D77-4173-9D24-663B49C84935}" destId="{4688D125-702A-4B6E-A021-7BF637B65A0B}" srcOrd="2" destOrd="0" parTransId="{87443801-067F-4CA1-BA5E-65F4FDA1A1BE}" sibTransId="{80811898-B659-461C-8394-BD250E0CDBB4}"/>
    <dgm:cxn modelId="{F0B374D6-5888-42A6-B39D-4076357AD8F1}" type="presOf" srcId="{328683A1-6E1A-47C7-8433-8950FCF30BFC}" destId="{751F9EC2-AA3E-4A5F-BD60-BB0DADFEB096}" srcOrd="0" destOrd="0" presId="urn:microsoft.com/office/officeart/2005/8/layout/vList6"/>
    <dgm:cxn modelId="{10777705-0D31-448D-B8A8-2E4A96A96C86}" type="presOf" srcId="{E39CF55F-AA1D-4224-9B5B-EAD8FD380CB0}" destId="{9102E4E0-91F4-430D-BF8D-1AE03DAB1936}" srcOrd="0" destOrd="0" presId="urn:microsoft.com/office/officeart/2005/8/layout/vList6"/>
    <dgm:cxn modelId="{2727E37B-53BB-4484-85AE-1F2F56515495}" srcId="{E39CF55F-AA1D-4224-9B5B-EAD8FD380CB0}" destId="{9C661D49-B2AC-4340-B233-C44699121CD3}" srcOrd="1" destOrd="0" parTransId="{E45F47F7-6A96-43DD-8909-F6C61EAD5B42}" sibTransId="{DB608A80-FAAB-43A8-81D6-60B551D104FE}"/>
    <dgm:cxn modelId="{1A22298D-3F75-4C08-A2B8-E9461B2A68AF}" type="presOf" srcId="{4688D125-702A-4B6E-A021-7BF637B65A0B}" destId="{751F9EC2-AA3E-4A5F-BD60-BB0DADFEB096}" srcOrd="0" destOrd="2" presId="urn:microsoft.com/office/officeart/2005/8/layout/vList6"/>
    <dgm:cxn modelId="{BE0A5C3D-AD94-4A41-8077-DE87196C3383}" srcId="{E39CF55F-AA1D-4224-9B5B-EAD8FD380CB0}" destId="{AF3588C9-97D9-4669-99FA-79C4FA70972E}" srcOrd="2" destOrd="0" parTransId="{04B6526E-C446-4DCF-9116-075E8620D5BC}" sibTransId="{DF71E2A6-1896-4C04-96A9-D26313A2EF3B}"/>
    <dgm:cxn modelId="{B7816F7F-8358-4BCF-BE96-891DF86B00EB}" type="presOf" srcId="{9C661D49-B2AC-4340-B233-C44699121CD3}" destId="{8B631431-80DB-4A97-90AA-1E12949BE1BD}" srcOrd="0" destOrd="1" presId="urn:microsoft.com/office/officeart/2005/8/layout/vList6"/>
    <dgm:cxn modelId="{933315BB-95ED-4DF0-B7D0-4B725CC76AA5}" type="presOf" srcId="{35E8535B-C8BA-45E8-AE92-64BF440D7FD6}" destId="{751F9EC2-AA3E-4A5F-BD60-BB0DADFEB096}" srcOrd="0" destOrd="1" presId="urn:microsoft.com/office/officeart/2005/8/layout/vList6"/>
    <dgm:cxn modelId="{CD898C20-9FAA-4636-91DC-F57CE9DB68BF}" srcId="{450DBC45-9D77-4173-9D24-663B49C84935}" destId="{1964C965-7EB1-4125-A4FC-76E8922FEB78}" srcOrd="3" destOrd="0" parTransId="{FC7DA22B-EC67-4529-8A10-B7A3DA88D48B}" sibTransId="{C3E9BAEA-E6EA-402E-94D2-3EA189F681A7}"/>
    <dgm:cxn modelId="{B2FCDEA6-5E13-4AA8-B838-1AB2BAE0E917}" srcId="{450DBC45-9D77-4173-9D24-663B49C84935}" destId="{328683A1-6E1A-47C7-8433-8950FCF30BFC}" srcOrd="0" destOrd="0" parTransId="{0111F267-6042-4B2E-86AA-37251ED79DBA}" sibTransId="{A0039BDE-1527-4D3F-957C-AF401BEFE4A8}"/>
    <dgm:cxn modelId="{99795606-2E07-46F0-854F-88BB6E1DB857}" type="presOf" srcId="{1964C965-7EB1-4125-A4FC-76E8922FEB78}" destId="{751F9EC2-AA3E-4A5F-BD60-BB0DADFEB096}" srcOrd="0" destOrd="3" presId="urn:microsoft.com/office/officeart/2005/8/layout/vList6"/>
    <dgm:cxn modelId="{0392BF7A-64D0-47E6-A162-E7388A53375D}" srcId="{E39CF55F-AA1D-4224-9B5B-EAD8FD380CB0}" destId="{F8AA3716-9F36-47EE-A0EE-A756E457EC54}" srcOrd="0" destOrd="0" parTransId="{98AAFBD3-4560-496D-BDDB-E373B2084C30}" sibTransId="{07B7907C-3B8A-4BA1-A586-A54E48D650F3}"/>
    <dgm:cxn modelId="{9FD019F6-B35C-4A21-9A2D-7E3A5AA50881}" type="presParOf" srcId="{22652047-8797-4FE1-B137-EE9A2C022C1D}" destId="{136D5C22-D090-4593-B46D-F4E8526CA4F5}" srcOrd="0" destOrd="0" presId="urn:microsoft.com/office/officeart/2005/8/layout/vList6"/>
    <dgm:cxn modelId="{ACC37DED-D8CC-42B3-80F7-3B91BA2218E4}" type="presParOf" srcId="{136D5C22-D090-4593-B46D-F4E8526CA4F5}" destId="{680C8A42-C11B-4650-A629-F9AF4BA88862}" srcOrd="0" destOrd="0" presId="urn:microsoft.com/office/officeart/2005/8/layout/vList6"/>
    <dgm:cxn modelId="{1B922FD8-B561-48FF-A2DF-F6EA54566C4B}" type="presParOf" srcId="{136D5C22-D090-4593-B46D-F4E8526CA4F5}" destId="{751F9EC2-AA3E-4A5F-BD60-BB0DADFEB096}" srcOrd="1" destOrd="0" presId="urn:microsoft.com/office/officeart/2005/8/layout/vList6"/>
    <dgm:cxn modelId="{A59564B3-11E6-4044-9DB5-17D2D14C256E}" type="presParOf" srcId="{22652047-8797-4FE1-B137-EE9A2C022C1D}" destId="{DA875570-AA9A-41E5-8524-593FFE8245DB}" srcOrd="1" destOrd="0" presId="urn:microsoft.com/office/officeart/2005/8/layout/vList6"/>
    <dgm:cxn modelId="{D3463ABB-959B-46DA-8F6F-1AF14509FAC8}" type="presParOf" srcId="{22652047-8797-4FE1-B137-EE9A2C022C1D}" destId="{FD57A6B6-9181-4687-BF9D-47974DC173DA}" srcOrd="2" destOrd="0" presId="urn:microsoft.com/office/officeart/2005/8/layout/vList6"/>
    <dgm:cxn modelId="{23E6B5E4-8F90-4634-BB24-B14EF615494B}" type="presParOf" srcId="{FD57A6B6-9181-4687-BF9D-47974DC173DA}" destId="{9102E4E0-91F4-430D-BF8D-1AE03DAB1936}" srcOrd="0" destOrd="0" presId="urn:microsoft.com/office/officeart/2005/8/layout/vList6"/>
    <dgm:cxn modelId="{6D5F64D9-FC5B-4D13-9D4E-57BCF12DC6B8}" type="presParOf" srcId="{FD57A6B6-9181-4687-BF9D-47974DC173DA}" destId="{8B631431-80DB-4A97-90AA-1E12949BE1B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F9EC2-AA3E-4A5F-BD60-BB0DADFEB096}">
      <dsp:nvSpPr>
        <dsp:cNvPr id="0" name=""/>
        <dsp:cNvSpPr/>
      </dsp:nvSpPr>
      <dsp:spPr>
        <a:xfrm>
          <a:off x="2748471" y="30266"/>
          <a:ext cx="8258764" cy="21452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ts val="150"/>
            </a:spcAft>
            <a:buChar char="••"/>
          </a:pPr>
          <a:r>
            <a:rPr lang="en-CA" sz="1600" b="1" kern="1200" noProof="0" dirty="0" smtClean="0"/>
            <a:t>Led by the </a:t>
          </a:r>
          <a:r>
            <a:rPr lang="en-CA" sz="1600" b="1" kern="1200" noProof="0" dirty="0" err="1" smtClean="0"/>
            <a:t>MoEW</a:t>
          </a:r>
          <a:endParaRPr lang="en-CA" sz="160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ts val="15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Members </a:t>
          </a:r>
          <a:r>
            <a:rPr lang="en-CA" sz="1600" kern="1200" noProof="0" dirty="0" smtClean="0">
              <a:sym typeface="Wingdings" panose="05000000000000000000" pitchFamily="2" charset="2"/>
            </a:rPr>
            <a:t> </a:t>
          </a:r>
          <a:r>
            <a:rPr lang="en-CA" sz="1600" b="0" kern="1200" noProof="0" dirty="0" smtClean="0">
              <a:sym typeface="Wingdings" panose="05000000000000000000" pitchFamily="2" charset="2"/>
            </a:rPr>
            <a:t>MoE,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MoA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MoI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MoPH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MoPW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MoIM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MoF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MoT</a:t>
          </a:r>
          <a:r>
            <a:rPr lang="en-CA" sz="1600" b="0" kern="1200" noProof="0" dirty="0" smtClean="0">
              <a:sym typeface="Wingdings" panose="05000000000000000000" pitchFamily="2" charset="2"/>
            </a:rPr>
            <a:t>, </a:t>
          </a:r>
          <a:r>
            <a:rPr lang="en-CA" sz="1600" b="0" kern="1200" noProof="0" dirty="0" err="1" smtClean="0">
              <a:sym typeface="Wingdings" panose="05000000000000000000" pitchFamily="2" charset="2"/>
            </a:rPr>
            <a:t>MoET</a:t>
          </a:r>
          <a:endParaRPr lang="en-CA" sz="1600" b="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ts val="150"/>
            </a:spcAft>
            <a:buChar char="••"/>
          </a:pPr>
          <a:r>
            <a:rPr lang="en-CA" sz="1600" b="1" kern="1200" noProof="0" dirty="0" smtClean="0"/>
            <a:t>Objectives</a:t>
          </a:r>
          <a:r>
            <a:rPr lang="en-CA" sz="1600" kern="1200" noProof="0" dirty="0" smtClean="0">
              <a:sym typeface="Wingdings" panose="05000000000000000000" pitchFamily="2" charset="2"/>
            </a:rPr>
            <a:t> Strategic planning, water allocation, alignment on relevant reforms</a:t>
          </a:r>
          <a:endParaRPr lang="en-CA" sz="160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ts val="15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Frequency</a:t>
          </a:r>
          <a:r>
            <a:rPr lang="en-CA" sz="1600" kern="12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kern="1200" noProof="0" dirty="0"/>
        </a:p>
      </dsp:txBody>
      <dsp:txXfrm>
        <a:off x="2748471" y="298420"/>
        <a:ext cx="7454302" cy="1608925"/>
      </dsp:txXfrm>
    </dsp:sp>
    <dsp:sp modelId="{680C8A42-C11B-4650-A629-F9AF4BA88862}">
      <dsp:nvSpPr>
        <dsp:cNvPr id="0" name=""/>
        <dsp:cNvSpPr/>
      </dsp:nvSpPr>
      <dsp:spPr>
        <a:xfrm>
          <a:off x="0" y="648672"/>
          <a:ext cx="2574974" cy="8217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noProof="0" dirty="0" err="1" smtClean="0"/>
            <a:t>Interministerial</a:t>
          </a:r>
          <a:r>
            <a:rPr lang="en-CA" sz="2000" kern="1200" noProof="0" dirty="0" smtClean="0"/>
            <a:t> Coordination </a:t>
          </a:r>
          <a:endParaRPr lang="en-CA" sz="2000" kern="1200" noProof="0" dirty="0"/>
        </a:p>
      </dsp:txBody>
      <dsp:txXfrm>
        <a:off x="40112" y="688784"/>
        <a:ext cx="2494750" cy="741481"/>
      </dsp:txXfrm>
    </dsp:sp>
    <dsp:sp modelId="{8B631431-80DB-4A97-90AA-1E12949BE1BD}">
      <dsp:nvSpPr>
        <dsp:cNvPr id="0" name=""/>
        <dsp:cNvSpPr/>
      </dsp:nvSpPr>
      <dsp:spPr>
        <a:xfrm>
          <a:off x="2807802" y="2285892"/>
          <a:ext cx="8267771" cy="21725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/>
            <a:t>Led by the </a:t>
          </a:r>
          <a:r>
            <a:rPr lang="en-CA" sz="1600" b="1" kern="1200" noProof="0" dirty="0" err="1" smtClean="0"/>
            <a:t>MoEW</a:t>
          </a:r>
          <a:endParaRPr lang="en-CA" sz="1600" kern="1200" noProof="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Members </a:t>
          </a:r>
          <a:r>
            <a:rPr lang="en-CA" sz="1600" kern="1200" noProof="0" dirty="0" smtClean="0">
              <a:sym typeface="Wingdings" panose="05000000000000000000" pitchFamily="2" charset="2"/>
            </a:rPr>
            <a:t> </a:t>
          </a:r>
          <a:r>
            <a:rPr lang="en-CA" sz="1600" b="0" kern="1200" noProof="0" dirty="0" smtClean="0">
              <a:sym typeface="Wingdings" panose="05000000000000000000" pitchFamily="2" charset="2"/>
            </a:rPr>
            <a:t>RWE, CDR and LRA </a:t>
          </a:r>
          <a:r>
            <a:rPr lang="en-CA" sz="1400" b="0" kern="1200" noProof="0" dirty="0" smtClean="0">
              <a:sym typeface="Wingdings" panose="05000000000000000000" pitchFamily="2" charset="2"/>
            </a:rPr>
            <a:t>(depending on the geographical coverage of the project)</a:t>
          </a:r>
          <a:endParaRPr lang="en-CA" sz="1400" b="0" kern="1200" noProof="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/>
            <a:t>Objectives</a:t>
          </a:r>
          <a:r>
            <a:rPr lang="en-CA" sz="1600" kern="1200" noProof="0" dirty="0" smtClean="0">
              <a:sym typeface="Wingdings" panose="05000000000000000000" pitchFamily="2" charset="2"/>
            </a:rPr>
            <a:t> enhancing dialogue, investment planning, supporting WEs in monitoring projects in their region, </a:t>
          </a:r>
          <a:r>
            <a:rPr lang="en-US" sz="1600" kern="1200" noProof="0" dirty="0" smtClean="0">
              <a:sym typeface="Wingdings" panose="05000000000000000000" pitchFamily="2" charset="2"/>
            </a:rPr>
            <a:t>reviewing projects and alerting, if necessary, the CDR and the </a:t>
          </a:r>
          <a:r>
            <a:rPr lang="en-US" sz="1600" kern="1200" noProof="0" dirty="0" err="1" smtClean="0">
              <a:sym typeface="Wingdings" panose="05000000000000000000" pitchFamily="2" charset="2"/>
            </a:rPr>
            <a:t>MoEW</a:t>
          </a:r>
          <a:r>
            <a:rPr lang="en-US" sz="1600" kern="1200" noProof="0" dirty="0" smtClean="0">
              <a:sym typeface="Wingdings" panose="05000000000000000000" pitchFamily="2" charset="2"/>
            </a:rPr>
            <a:t> on foreseen issues that might affect the operational phase of the project.</a:t>
          </a:r>
          <a:endParaRPr lang="en-CA" sz="1600" b="0" kern="1200" noProof="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Frequency</a:t>
          </a:r>
          <a:r>
            <a:rPr lang="en-CA" sz="1600" kern="12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kern="1200" noProof="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CA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CA" sz="1600" kern="1200" noProof="0" dirty="0"/>
        </a:p>
      </dsp:txBody>
      <dsp:txXfrm>
        <a:off x="2807802" y="2557455"/>
        <a:ext cx="7453082" cy="1629379"/>
      </dsp:txXfrm>
    </dsp:sp>
    <dsp:sp modelId="{9102E4E0-91F4-430D-BF8D-1AE03DAB1936}">
      <dsp:nvSpPr>
        <dsp:cNvPr id="0" name=""/>
        <dsp:cNvSpPr/>
      </dsp:nvSpPr>
      <dsp:spPr>
        <a:xfrm>
          <a:off x="0" y="2944795"/>
          <a:ext cx="2641250" cy="8217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noProof="0" dirty="0" smtClean="0"/>
            <a:t>Coordination / Investment planning &amp; monitoring </a:t>
          </a:r>
          <a:endParaRPr lang="en-CA" sz="3200" kern="1200" noProof="0" dirty="0"/>
        </a:p>
      </dsp:txBody>
      <dsp:txXfrm>
        <a:off x="40112" y="2984907"/>
        <a:ext cx="2561026" cy="7414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F9EC2-AA3E-4A5F-BD60-BB0DADFEB096}">
      <dsp:nvSpPr>
        <dsp:cNvPr id="0" name=""/>
        <dsp:cNvSpPr/>
      </dsp:nvSpPr>
      <dsp:spPr>
        <a:xfrm>
          <a:off x="2957212" y="0"/>
          <a:ext cx="8602191" cy="20160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/>
            <a:t>Led by the </a:t>
          </a:r>
          <a:r>
            <a:rPr lang="en-CA" sz="1600" b="1" kern="1200" noProof="0" dirty="0" err="1" smtClean="0"/>
            <a:t>MoEW</a:t>
          </a:r>
          <a:endParaRPr lang="en-CA" sz="1600" kern="1200" noProof="0" dirty="0"/>
        </a:p>
        <a:p>
          <a:pPr marL="0" lvl="1" indent="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Members: </a:t>
          </a:r>
          <a:r>
            <a:rPr lang="en-CA" sz="1600" b="0" kern="1200" noProof="0" dirty="0" smtClean="0">
              <a:sym typeface="Wingdings" panose="05000000000000000000" pitchFamily="2" charset="2"/>
            </a:rPr>
            <a:t>RWE; </a:t>
          </a:r>
          <a:r>
            <a:rPr lang="en-US" sz="1600" b="0" kern="1200" noProof="0" dirty="0" smtClean="0">
              <a:sym typeface="Wingdings" panose="05000000000000000000" pitchFamily="2" charset="2"/>
            </a:rPr>
            <a:t>Donors and UN Agencies active in the water sector; representative/ coordinator of the WASH sector; Representative of NGOs from the WASH sector</a:t>
          </a:r>
          <a:endParaRPr lang="en-CA" sz="1600" kern="1200" noProof="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CA" sz="1600" b="1" kern="1200" noProof="0" dirty="0" smtClean="0"/>
            <a:t>Objectives</a:t>
          </a:r>
          <a:r>
            <a:rPr lang="en-CA" sz="1600" kern="1200" noProof="0" dirty="0" smtClean="0">
              <a:sym typeface="Wingdings" panose="05000000000000000000" pitchFamily="2" charset="2"/>
            </a:rPr>
            <a:t> </a:t>
          </a:r>
          <a:r>
            <a:rPr lang="fr-FR" sz="1600" kern="1200" noProof="0" dirty="0" smtClean="0">
              <a:sym typeface="Wingdings" panose="05000000000000000000" pitchFamily="2" charset="2"/>
            </a:rPr>
            <a:t>Sharing </a:t>
          </a:r>
          <a:r>
            <a:rPr lang="fr-FR" sz="1600" kern="1200" noProof="0" dirty="0" err="1" smtClean="0">
              <a:sym typeface="Wingdings" panose="05000000000000000000" pitchFamily="2" charset="2"/>
            </a:rPr>
            <a:t>sectoral</a:t>
          </a:r>
          <a:r>
            <a:rPr lang="fr-FR" sz="1600" kern="1200" noProof="0" dirty="0" smtClean="0">
              <a:sym typeface="Wingdings" panose="05000000000000000000" pitchFamily="2" charset="2"/>
            </a:rPr>
            <a:t> monitoring data; </a:t>
          </a:r>
          <a:r>
            <a:rPr lang="en-US" sz="1600" kern="1200" noProof="0" dirty="0" smtClean="0">
              <a:sym typeface="Wingdings" panose="05000000000000000000" pitchFamily="2" charset="2"/>
            </a:rPr>
            <a:t>Defining measurable and time bounded engagements from all parties towards reforms; d</a:t>
          </a:r>
          <a:r>
            <a:rPr lang="fr-FR" sz="1600" kern="1200" noProof="0" dirty="0" err="1" smtClean="0">
              <a:sym typeface="Wingdings" panose="05000000000000000000" pitchFamily="2" charset="2"/>
            </a:rPr>
            <a:t>etermining</a:t>
          </a:r>
          <a:r>
            <a:rPr lang="fr-FR" sz="1600" kern="1200" noProof="0" dirty="0" smtClean="0">
              <a:sym typeface="Wingdings" panose="05000000000000000000" pitchFamily="2" charset="2"/>
            </a:rPr>
            <a:t> gaps; </a:t>
          </a:r>
          <a:r>
            <a:rPr lang="fr-FR" sz="1600" kern="1200" noProof="0" dirty="0" err="1" smtClean="0">
              <a:sym typeface="Wingdings" panose="05000000000000000000" pitchFamily="2" charset="2"/>
            </a:rPr>
            <a:t>promoting</a:t>
          </a:r>
          <a:r>
            <a:rPr lang="fr-FR" sz="1600" kern="1200" noProof="0" dirty="0" smtClean="0">
              <a:sym typeface="Wingdings" panose="05000000000000000000" pitchFamily="2" charset="2"/>
            </a:rPr>
            <a:t> </a:t>
          </a:r>
          <a:r>
            <a:rPr lang="fr-FR" sz="1600" kern="1200" noProof="0" dirty="0" err="1" smtClean="0">
              <a:sym typeface="Wingdings" panose="05000000000000000000" pitchFamily="2" charset="2"/>
            </a:rPr>
            <a:t>complementarity</a:t>
          </a:r>
          <a:endParaRPr lang="en-CA" sz="1600" b="0" kern="1200" noProof="0" dirty="0"/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Frequency</a:t>
          </a:r>
          <a:r>
            <a:rPr lang="en-CA" sz="1600" kern="1200" noProof="0" dirty="0" smtClean="0">
              <a:sym typeface="Wingdings" panose="05000000000000000000" pitchFamily="2" charset="2"/>
            </a:rPr>
            <a:t>  Quarterly or Ad-hoc basis</a:t>
          </a:r>
          <a:endParaRPr lang="en-CA" sz="1600" b="0" kern="1200" noProof="0" dirty="0"/>
        </a:p>
      </dsp:txBody>
      <dsp:txXfrm>
        <a:off x="2957212" y="252000"/>
        <a:ext cx="7846190" cy="1512003"/>
      </dsp:txXfrm>
    </dsp:sp>
    <dsp:sp modelId="{680C8A42-C11B-4650-A629-F9AF4BA88862}">
      <dsp:nvSpPr>
        <dsp:cNvPr id="0" name=""/>
        <dsp:cNvSpPr/>
      </dsp:nvSpPr>
      <dsp:spPr>
        <a:xfrm>
          <a:off x="0" y="482414"/>
          <a:ext cx="2654311" cy="101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noProof="0" dirty="0" smtClean="0"/>
            <a:t>Donors Technical Sector Coordination</a:t>
          </a:r>
          <a:endParaRPr lang="en-CA" sz="2000" kern="1200" noProof="0" dirty="0"/>
        </a:p>
      </dsp:txBody>
      <dsp:txXfrm>
        <a:off x="49411" y="531825"/>
        <a:ext cx="2555489" cy="913372"/>
      </dsp:txXfrm>
    </dsp:sp>
    <dsp:sp modelId="{8B631431-80DB-4A97-90AA-1E12949BE1BD}">
      <dsp:nvSpPr>
        <dsp:cNvPr id="0" name=""/>
        <dsp:cNvSpPr/>
      </dsp:nvSpPr>
      <dsp:spPr>
        <a:xfrm>
          <a:off x="2894312" y="2185907"/>
          <a:ext cx="8522509" cy="20880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/>
            <a:t>Led by the </a:t>
          </a:r>
          <a:r>
            <a:rPr lang="en-CA" sz="1600" b="1" kern="1200" noProof="0" dirty="0" err="1" smtClean="0"/>
            <a:t>MoEW</a:t>
          </a:r>
          <a:endParaRPr lang="en-CA" sz="160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Members  </a:t>
          </a:r>
          <a:r>
            <a:rPr lang="en-CA" sz="1600" b="0" kern="1200" noProof="0" dirty="0" smtClean="0">
              <a:sym typeface="Wingdings" panose="05000000000000000000" pitchFamily="2" charset="2"/>
            </a:rPr>
            <a:t>WASH partners (LNGO’s UN agencies, INGO’s)</a:t>
          </a:r>
          <a:endParaRPr lang="en-CA" sz="1600" b="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/>
            <a:t>Objectives </a:t>
          </a:r>
          <a:r>
            <a:rPr lang="en-CA" sz="1600" b="1" kern="1200" noProof="0" dirty="0" smtClean="0">
              <a:sym typeface="Wingdings" panose="05000000000000000000" pitchFamily="2" charset="2"/>
            </a:rPr>
            <a:t> </a:t>
          </a:r>
          <a:r>
            <a:rPr lang="en-CA" sz="1600" b="0" kern="1200" noProof="0" dirty="0" smtClean="0">
              <a:sym typeface="Wingdings" panose="05000000000000000000" pitchFamily="2" charset="2"/>
            </a:rPr>
            <a:t>responding to emergencies, coordinating field activities, etc.</a:t>
          </a:r>
          <a:endParaRPr lang="en-CA" sz="1600" b="0" kern="1200" noProof="0" dirty="0"/>
        </a:p>
        <a:p>
          <a:pPr marL="171450" lvl="1" indent="-171450" algn="l" defTabSz="711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b="1" kern="1200" noProof="0" dirty="0" smtClean="0">
              <a:sym typeface="Wingdings" panose="05000000000000000000" pitchFamily="2" charset="2"/>
            </a:rPr>
            <a:t>Frequency   </a:t>
          </a:r>
          <a:r>
            <a:rPr lang="en-CA" sz="1600" b="0" kern="1200" noProof="0" dirty="0" smtClean="0">
              <a:sym typeface="Wingdings" panose="05000000000000000000" pitchFamily="2" charset="2"/>
            </a:rPr>
            <a:t>Monthly</a:t>
          </a:r>
          <a:endParaRPr lang="en-CA" sz="1600" b="0" kern="1200" noProof="0" dirty="0"/>
        </a:p>
      </dsp:txBody>
      <dsp:txXfrm>
        <a:off x="2894312" y="2446913"/>
        <a:ext cx="7739493" cy="1566033"/>
      </dsp:txXfrm>
    </dsp:sp>
    <dsp:sp modelId="{9102E4E0-91F4-430D-BF8D-1AE03DAB1936}">
      <dsp:nvSpPr>
        <dsp:cNvPr id="0" name=""/>
        <dsp:cNvSpPr/>
      </dsp:nvSpPr>
      <dsp:spPr>
        <a:xfrm>
          <a:off x="0" y="2703510"/>
          <a:ext cx="2722629" cy="1012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noProof="0" dirty="0" smtClean="0"/>
            <a:t>WASH Coordination</a:t>
          </a:r>
          <a:endParaRPr lang="en-CA" sz="3200" kern="1200" noProof="0" dirty="0"/>
        </a:p>
      </dsp:txBody>
      <dsp:txXfrm>
        <a:off x="49411" y="2752921"/>
        <a:ext cx="2623807" cy="913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FD4E4-4075-4B93-B90D-00E88FE191ED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4CFAB-4570-47AE-9E51-D0EFCE22D2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624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DD917-56D2-423F-BEAB-FE32415D306C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3D7DA-1877-4548-B907-D77B2113F4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2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047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829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15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07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99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637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628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548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3D7DA-1877-4548-B907-D77B2113F4D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663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3D7DA-1877-4548-B907-D77B2113F4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81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0B29D-F54F-4D17-B88F-A75FD4EAC384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8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8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9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8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5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9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8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11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3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7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4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9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9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8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3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07/06/2022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8" name="Picture 21" descr="D:\AT AFD\Logos\EU AFD -new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79"/>
          <a:stretch/>
        </p:blipFill>
        <p:spPr>
          <a:xfrm>
            <a:off x="8988485" y="1356126"/>
            <a:ext cx="3305465" cy="5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2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07/06/2022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9A7A6-C1EA-47A1-978E-D843007FFD5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7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jpe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3956" y="1494582"/>
            <a:ext cx="7248525" cy="951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</a:pPr>
            <a:r>
              <a:rPr lang="en-GB" sz="16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EU-AFD TECHNICAL ASSISTANCE PROGRAMME TO SUPPORT</a:t>
            </a:r>
            <a:endParaRPr lang="en-US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16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REFORMS IN THE WATER AND WASTEWATER SECTORS</a:t>
            </a:r>
            <a:endParaRPr lang="en-US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16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 LEBANON</a:t>
            </a:r>
            <a:endParaRPr lang="en-US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37" y="358748"/>
            <a:ext cx="2543175" cy="1078865"/>
          </a:xfrm>
          <a:prstGeom prst="rect">
            <a:avLst/>
          </a:prstGeom>
        </p:spPr>
      </p:pic>
      <p:pic>
        <p:nvPicPr>
          <p:cNvPr id="22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84" y="2629647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577693" y="3743752"/>
            <a:ext cx="7545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0070C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WATER SECTOR COORDINATION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52396" y="4687027"/>
            <a:ext cx="1351652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January</a:t>
            </a:r>
            <a:r>
              <a:rPr lang="en-GB" sz="1400" b="1" baseline="30000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2023</a:t>
            </a:r>
            <a:endParaRPr lang="en-US" sz="1400" b="1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864486" y="8006373"/>
            <a:ext cx="861503" cy="2339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i="1" dirty="0"/>
          </a:p>
        </p:txBody>
      </p:sp>
      <p:pic>
        <p:nvPicPr>
          <p:cNvPr id="1026" name="Picture 2" descr="MINISTRY_LOGO_A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304" y="5037892"/>
            <a:ext cx="1411827" cy="141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2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4320" y="1088838"/>
            <a:ext cx="95787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01. </a:t>
            </a:r>
            <a:r>
              <a:rPr lang="en-US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Mission Statement and Specific Objectives</a:t>
            </a:r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  <a:p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4320" y="1684302"/>
            <a:ext cx="1020652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dirty="0" smtClean="0">
                <a:ea typeface="Arial" panose="020B0604020202020204" pitchFamily="34" charset="0"/>
              </a:rPr>
              <a:t>The Sector coordination </a:t>
            </a:r>
            <a:r>
              <a:rPr lang="en-US" dirty="0">
                <a:ea typeface="Arial" panose="020B0604020202020204" pitchFamily="34" charset="0"/>
              </a:rPr>
              <a:t>mechanism will work towards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enhanced coordination</a:t>
            </a:r>
            <a:r>
              <a:rPr lang="en-US" dirty="0" smtClean="0">
                <a:ea typeface="Arial" panose="020B0604020202020204" pitchFamily="34" charset="0"/>
              </a:rPr>
              <a:t> in </a:t>
            </a:r>
            <a:r>
              <a:rPr lang="en-US" dirty="0">
                <a:ea typeface="Arial" panose="020B0604020202020204" pitchFamily="34" charset="0"/>
              </a:rPr>
              <a:t>order to maintain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coherence</a:t>
            </a:r>
            <a:r>
              <a:rPr lang="en-US" dirty="0">
                <a:ea typeface="Arial" panose="020B0604020202020204" pitchFamily="34" charset="0"/>
              </a:rPr>
              <a:t>,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avoid duplication </a:t>
            </a:r>
            <a:r>
              <a:rPr lang="en-US" dirty="0">
                <a:ea typeface="Arial" panose="020B0604020202020204" pitchFamily="34" charset="0"/>
              </a:rPr>
              <a:t>and promote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complementarity of intervention</a:t>
            </a:r>
            <a:r>
              <a:rPr lang="en-US" dirty="0" smtClean="0">
                <a:ea typeface="Arial" panose="020B0604020202020204" pitchFamily="34" charset="0"/>
              </a:rPr>
              <a:t>.</a:t>
            </a:r>
          </a:p>
        </p:txBody>
      </p:sp>
      <p:sp>
        <p:nvSpPr>
          <p:cNvPr id="25" name="Ellipse 24"/>
          <p:cNvSpPr/>
          <p:nvPr/>
        </p:nvSpPr>
        <p:spPr>
          <a:xfrm>
            <a:off x="1573013" y="2475150"/>
            <a:ext cx="675167" cy="51416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grpSp>
        <p:nvGrpSpPr>
          <p:cNvPr id="3" name="Groupe 2"/>
          <p:cNvGrpSpPr/>
          <p:nvPr/>
        </p:nvGrpSpPr>
        <p:grpSpPr>
          <a:xfrm>
            <a:off x="1218604" y="2471045"/>
            <a:ext cx="10864602" cy="4105830"/>
            <a:chOff x="1218604" y="2471045"/>
            <a:chExt cx="10864602" cy="4105830"/>
          </a:xfrm>
        </p:grpSpPr>
        <p:grpSp>
          <p:nvGrpSpPr>
            <p:cNvPr id="2" name="Groupe 1"/>
            <p:cNvGrpSpPr/>
            <p:nvPr/>
          </p:nvGrpSpPr>
          <p:grpSpPr>
            <a:xfrm>
              <a:off x="1218604" y="2992420"/>
              <a:ext cx="10864602" cy="3584455"/>
              <a:chOff x="1218604" y="2992420"/>
              <a:chExt cx="10864602" cy="3584455"/>
            </a:xfrm>
          </p:grpSpPr>
          <p:sp>
            <p:nvSpPr>
              <p:cNvPr id="11" name="Ellipse 10"/>
              <p:cNvSpPr/>
              <p:nvPr/>
            </p:nvSpPr>
            <p:spPr>
              <a:xfrm>
                <a:off x="1793894" y="2996525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2" name="Forme libre 11"/>
              <p:cNvSpPr/>
              <p:nvPr/>
            </p:nvSpPr>
            <p:spPr>
              <a:xfrm>
                <a:off x="2201429" y="2992420"/>
                <a:ext cx="6007206" cy="514164"/>
              </a:xfrm>
              <a:custGeom>
                <a:avLst/>
                <a:gdLst>
                  <a:gd name="connsiteX0" fmla="*/ 0 w 5784470"/>
                  <a:gd name="connsiteY0" fmla="*/ 0 h 650133"/>
                  <a:gd name="connsiteX1" fmla="*/ 5784470 w 5784470"/>
                  <a:gd name="connsiteY1" fmla="*/ 0 h 650133"/>
                  <a:gd name="connsiteX2" fmla="*/ 5784470 w 5784470"/>
                  <a:gd name="connsiteY2" fmla="*/ 650133 h 650133"/>
                  <a:gd name="connsiteX3" fmla="*/ 0 w 5784470"/>
                  <a:gd name="connsiteY3" fmla="*/ 650133 h 650133"/>
                  <a:gd name="connsiteX4" fmla="*/ 0 w 5784470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4470" h="650133">
                    <a:moveTo>
                      <a:pt x="0" y="0"/>
                    </a:moveTo>
                    <a:lnTo>
                      <a:pt x="5784470" y="0"/>
                    </a:lnTo>
                    <a:lnTo>
                      <a:pt x="5784470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Following up on the implementation of the reforms</a:t>
                </a:r>
                <a:endParaRPr lang="fr-FR" kern="1200" dirty="0"/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1573013" y="3510828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4" name="Forme libre 13"/>
              <p:cNvSpPr/>
              <p:nvPr/>
            </p:nvSpPr>
            <p:spPr>
              <a:xfrm>
                <a:off x="1944406" y="3468381"/>
                <a:ext cx="9783831" cy="514164"/>
              </a:xfrm>
              <a:custGeom>
                <a:avLst/>
                <a:gdLst>
                  <a:gd name="connsiteX0" fmla="*/ 0 w 7150305"/>
                  <a:gd name="connsiteY0" fmla="*/ 0 h 650133"/>
                  <a:gd name="connsiteX1" fmla="*/ 7150305 w 7150305"/>
                  <a:gd name="connsiteY1" fmla="*/ 0 h 650133"/>
                  <a:gd name="connsiteX2" fmla="*/ 7150305 w 7150305"/>
                  <a:gd name="connsiteY2" fmla="*/ 650133 h 650133"/>
                  <a:gd name="connsiteX3" fmla="*/ 0 w 7150305"/>
                  <a:gd name="connsiteY3" fmla="*/ 650133 h 650133"/>
                  <a:gd name="connsiteX4" fmla="*/ 0 w 7150305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50305" h="650133">
                    <a:moveTo>
                      <a:pt x="0" y="0"/>
                    </a:moveTo>
                    <a:lnTo>
                      <a:pt x="7150305" y="0"/>
                    </a:lnTo>
                    <a:lnTo>
                      <a:pt x="7150305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Monitoring and mapping of interventions and analysis of gaps (complementarity)</a:t>
                </a:r>
                <a:endParaRPr lang="fr-FR" kern="1200" dirty="0"/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1573013" y="4024992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6" name="Forme libre 15"/>
              <p:cNvSpPr/>
              <p:nvPr/>
            </p:nvSpPr>
            <p:spPr>
              <a:xfrm>
                <a:off x="1952162" y="3998266"/>
                <a:ext cx="10131044" cy="514164"/>
              </a:xfrm>
              <a:custGeom>
                <a:avLst/>
                <a:gdLst>
                  <a:gd name="connsiteX0" fmla="*/ 0 w 9208249"/>
                  <a:gd name="connsiteY0" fmla="*/ 0 h 650133"/>
                  <a:gd name="connsiteX1" fmla="*/ 9208249 w 9208249"/>
                  <a:gd name="connsiteY1" fmla="*/ 0 h 650133"/>
                  <a:gd name="connsiteX2" fmla="*/ 9208249 w 9208249"/>
                  <a:gd name="connsiteY2" fmla="*/ 650133 h 650133"/>
                  <a:gd name="connsiteX3" fmla="*/ 0 w 9208249"/>
                  <a:gd name="connsiteY3" fmla="*/ 650133 h 650133"/>
                  <a:gd name="connsiteX4" fmla="*/ 0 w 9208249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8249" h="650133">
                    <a:moveTo>
                      <a:pt x="0" y="0"/>
                    </a:moveTo>
                    <a:lnTo>
                      <a:pt x="9208249" y="0"/>
                    </a:lnTo>
                    <a:lnTo>
                      <a:pt x="9208249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Adopting recommendations / sector guidelines of the strategy and the recovery plan for future interventions  </a:t>
                </a:r>
                <a:endParaRPr lang="fr-FR" kern="1200" dirty="0"/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1884885" y="4549954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8" name="Forme libre 17"/>
              <p:cNvSpPr/>
              <p:nvPr/>
            </p:nvSpPr>
            <p:spPr>
              <a:xfrm>
                <a:off x="2340333" y="4484385"/>
                <a:ext cx="9470666" cy="514164"/>
              </a:xfrm>
              <a:custGeom>
                <a:avLst/>
                <a:gdLst>
                  <a:gd name="connsiteX0" fmla="*/ 0 w 6132589"/>
                  <a:gd name="connsiteY0" fmla="*/ 0 h 650133"/>
                  <a:gd name="connsiteX1" fmla="*/ 6132589 w 6132589"/>
                  <a:gd name="connsiteY1" fmla="*/ 0 h 650133"/>
                  <a:gd name="connsiteX2" fmla="*/ 6132589 w 6132589"/>
                  <a:gd name="connsiteY2" fmla="*/ 650133 h 650133"/>
                  <a:gd name="connsiteX3" fmla="*/ 0 w 6132589"/>
                  <a:gd name="connsiteY3" fmla="*/ 650133 h 650133"/>
                  <a:gd name="connsiteX4" fmla="*/ 0 w 6132589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2589" h="650133">
                    <a:moveTo>
                      <a:pt x="0" y="0"/>
                    </a:moveTo>
                    <a:lnTo>
                      <a:pt x="6132589" y="0"/>
                    </a:lnTo>
                    <a:lnTo>
                      <a:pt x="6132589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Strengthening communication and information sharing (facilitating advocacy)</a:t>
                </a:r>
                <a:endParaRPr lang="fr-FR" kern="1200" dirty="0"/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1573013" y="5053321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20" name="Forme libre 19"/>
              <p:cNvSpPr/>
              <p:nvPr/>
            </p:nvSpPr>
            <p:spPr>
              <a:xfrm>
                <a:off x="1935168" y="5023363"/>
                <a:ext cx="6846426" cy="514164"/>
              </a:xfrm>
              <a:custGeom>
                <a:avLst/>
                <a:gdLst>
                  <a:gd name="connsiteX0" fmla="*/ 0 w 6592573"/>
                  <a:gd name="connsiteY0" fmla="*/ 0 h 650133"/>
                  <a:gd name="connsiteX1" fmla="*/ 6592573 w 6592573"/>
                  <a:gd name="connsiteY1" fmla="*/ 0 h 650133"/>
                  <a:gd name="connsiteX2" fmla="*/ 6592573 w 6592573"/>
                  <a:gd name="connsiteY2" fmla="*/ 650133 h 650133"/>
                  <a:gd name="connsiteX3" fmla="*/ 0 w 6592573"/>
                  <a:gd name="connsiteY3" fmla="*/ 650133 h 650133"/>
                  <a:gd name="connsiteX4" fmla="*/ 0 w 6592573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92573" h="650133">
                    <a:moveTo>
                      <a:pt x="0" y="0"/>
                    </a:moveTo>
                    <a:lnTo>
                      <a:pt x="6592573" y="0"/>
                    </a:lnTo>
                    <a:lnTo>
                      <a:pt x="6592573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Enhancing accountability, transparency and participation</a:t>
                </a:r>
                <a:endParaRPr lang="fr-FR" kern="1200" dirty="0"/>
              </a:p>
            </p:txBody>
          </p:sp>
          <p:sp>
            <p:nvSpPr>
              <p:cNvPr id="21" name="Ellipse 20"/>
              <p:cNvSpPr/>
              <p:nvPr/>
            </p:nvSpPr>
            <p:spPr>
              <a:xfrm>
                <a:off x="1218604" y="5502710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22" name="Forme libre 21"/>
              <p:cNvSpPr/>
              <p:nvPr/>
            </p:nvSpPr>
            <p:spPr>
              <a:xfrm>
                <a:off x="1457742" y="5468871"/>
                <a:ext cx="8092052" cy="514164"/>
              </a:xfrm>
              <a:custGeom>
                <a:avLst/>
                <a:gdLst>
                  <a:gd name="connsiteX0" fmla="*/ 0 w 7792014"/>
                  <a:gd name="connsiteY0" fmla="*/ 0 h 650133"/>
                  <a:gd name="connsiteX1" fmla="*/ 7792014 w 7792014"/>
                  <a:gd name="connsiteY1" fmla="*/ 0 h 650133"/>
                  <a:gd name="connsiteX2" fmla="*/ 7792014 w 7792014"/>
                  <a:gd name="connsiteY2" fmla="*/ 650133 h 650133"/>
                  <a:gd name="connsiteX3" fmla="*/ 0 w 7792014"/>
                  <a:gd name="connsiteY3" fmla="*/ 650133 h 650133"/>
                  <a:gd name="connsiteX4" fmla="*/ 0 w 7792014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2014" h="650133">
                    <a:moveTo>
                      <a:pt x="0" y="0"/>
                    </a:moveTo>
                    <a:lnTo>
                      <a:pt x="7792014" y="0"/>
                    </a:lnTo>
                    <a:lnTo>
                      <a:pt x="7792014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Working closely with cross-cutting thematic groups i.e. WASH, 3RF, etc.</a:t>
                </a:r>
                <a:endParaRPr lang="fr-FR" kern="1200" dirty="0"/>
              </a:p>
            </p:txBody>
          </p:sp>
          <p:sp>
            <p:nvSpPr>
              <p:cNvPr id="23" name="Ellipse 22"/>
              <p:cNvSpPr/>
              <p:nvPr/>
            </p:nvSpPr>
            <p:spPr>
              <a:xfrm>
                <a:off x="1573013" y="6062711"/>
                <a:ext cx="675167" cy="514164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24" name="Forme libre 23"/>
              <p:cNvSpPr/>
              <p:nvPr/>
            </p:nvSpPr>
            <p:spPr>
              <a:xfrm>
                <a:off x="2059986" y="6004762"/>
                <a:ext cx="7460179" cy="514164"/>
              </a:xfrm>
              <a:custGeom>
                <a:avLst/>
                <a:gdLst>
                  <a:gd name="connsiteX0" fmla="*/ 0 w 7183570"/>
                  <a:gd name="connsiteY0" fmla="*/ 0 h 650133"/>
                  <a:gd name="connsiteX1" fmla="*/ 7183570 w 7183570"/>
                  <a:gd name="connsiteY1" fmla="*/ 0 h 650133"/>
                  <a:gd name="connsiteX2" fmla="*/ 7183570 w 7183570"/>
                  <a:gd name="connsiteY2" fmla="*/ 650133 h 650133"/>
                  <a:gd name="connsiteX3" fmla="*/ 0 w 7183570"/>
                  <a:gd name="connsiteY3" fmla="*/ 650133 h 650133"/>
                  <a:gd name="connsiteX4" fmla="*/ 0 w 7183570"/>
                  <a:gd name="connsiteY4" fmla="*/ 0 h 65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3570" h="650133">
                    <a:moveTo>
                      <a:pt x="0" y="0"/>
                    </a:moveTo>
                    <a:lnTo>
                      <a:pt x="7183570" y="0"/>
                    </a:lnTo>
                    <a:lnTo>
                      <a:pt x="7183570" y="650133"/>
                    </a:lnTo>
                    <a:lnTo>
                      <a:pt x="0" y="65013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26670" rIns="0" bIns="26670" numCol="1" spcCol="1270" anchor="ctr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Identifying working groups on specific topics if and as need be</a:t>
                </a:r>
                <a:endParaRPr lang="fr-FR" kern="1200" dirty="0"/>
              </a:p>
            </p:txBody>
          </p:sp>
        </p:grpSp>
        <p:sp>
          <p:nvSpPr>
            <p:cNvPr id="26" name="Forme libre 25"/>
            <p:cNvSpPr/>
            <p:nvPr/>
          </p:nvSpPr>
          <p:spPr>
            <a:xfrm>
              <a:off x="1980548" y="2471045"/>
              <a:ext cx="7778594" cy="514164"/>
            </a:xfrm>
            <a:custGeom>
              <a:avLst/>
              <a:gdLst>
                <a:gd name="connsiteX0" fmla="*/ 0 w 5784470"/>
                <a:gd name="connsiteY0" fmla="*/ 0 h 650133"/>
                <a:gd name="connsiteX1" fmla="*/ 5784470 w 5784470"/>
                <a:gd name="connsiteY1" fmla="*/ 0 h 650133"/>
                <a:gd name="connsiteX2" fmla="*/ 5784470 w 5784470"/>
                <a:gd name="connsiteY2" fmla="*/ 650133 h 650133"/>
                <a:gd name="connsiteX3" fmla="*/ 0 w 5784470"/>
                <a:gd name="connsiteY3" fmla="*/ 650133 h 650133"/>
                <a:gd name="connsiteX4" fmla="*/ 0 w 5784470"/>
                <a:gd name="connsiteY4" fmla="*/ 0 h 65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4470" h="650133">
                  <a:moveTo>
                    <a:pt x="0" y="0"/>
                  </a:moveTo>
                  <a:lnTo>
                    <a:pt x="5784470" y="0"/>
                  </a:lnTo>
                  <a:lnTo>
                    <a:pt x="5784470" y="650133"/>
                  </a:lnTo>
                  <a:lnTo>
                    <a:pt x="0" y="65013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6670" rIns="0" bIns="26670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/>
                <a:t>Endorsing </a:t>
              </a:r>
              <a:r>
                <a:rPr lang="en-US" dirty="0" smtClean="0"/>
                <a:t>strategic orientations and sector guidelines approved by the authorities</a:t>
              </a:r>
              <a:endParaRPr lang="fr-FR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391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0" t="3993" r="14027" b="4015"/>
          <a:stretch/>
        </p:blipFill>
        <p:spPr>
          <a:xfrm>
            <a:off x="2279175" y="0"/>
            <a:ext cx="9880980" cy="681023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1881" y="838048"/>
            <a:ext cx="95787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02. </a:t>
            </a:r>
            <a:r>
              <a:rPr lang="en-US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Coordination </a:t>
            </a:r>
          </a:p>
          <a:p>
            <a:r>
              <a:rPr lang="en-US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      Framework</a:t>
            </a:r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  <a:p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002" y="78295"/>
            <a:ext cx="2341028" cy="7597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76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AFC796-9A5B-BC5A-AB4E-16DDDE9DE684}"/>
              </a:ext>
            </a:extLst>
          </p:cNvPr>
          <p:cNvSpPr/>
          <p:nvPr/>
        </p:nvSpPr>
        <p:spPr>
          <a:xfrm>
            <a:off x="334320" y="1088838"/>
            <a:ext cx="95787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03. </a:t>
            </a:r>
            <a:r>
              <a:rPr lang="en-CA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Structure / Membership</a:t>
            </a:r>
            <a:endParaRPr lang="en-CA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180442532"/>
              </p:ext>
            </p:extLst>
          </p:nvPr>
        </p:nvGraphicFramePr>
        <p:xfrm>
          <a:off x="482237" y="2061825"/>
          <a:ext cx="11213894" cy="446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0242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AFC796-9A5B-BC5A-AB4E-16DDDE9DE684}"/>
              </a:ext>
            </a:extLst>
          </p:cNvPr>
          <p:cNvSpPr/>
          <p:nvPr/>
        </p:nvSpPr>
        <p:spPr>
          <a:xfrm>
            <a:off x="334320" y="1088838"/>
            <a:ext cx="95787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03. </a:t>
            </a:r>
            <a:r>
              <a:rPr lang="en-CA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Structure / Membership</a:t>
            </a:r>
            <a:endParaRPr lang="en-CA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845575500"/>
              </p:ext>
            </p:extLst>
          </p:nvPr>
        </p:nvGraphicFramePr>
        <p:xfrm>
          <a:off x="482237" y="2061825"/>
          <a:ext cx="11559404" cy="4274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218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4320" y="1088838"/>
            <a:ext cx="95787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03. </a:t>
            </a:r>
            <a:r>
              <a:rPr lang="en-CA" sz="3200" b="1" dirty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Structure / Membership</a:t>
            </a:r>
          </a:p>
          <a:p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914" y="2166056"/>
            <a:ext cx="1117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dirty="0" smtClean="0"/>
              <a:t>Other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direct and indirect stakeholders/actors </a:t>
            </a:r>
            <a:r>
              <a:rPr lang="en-US" dirty="0"/>
              <a:t>could be included </a:t>
            </a:r>
            <a:r>
              <a:rPr lang="en-US" dirty="0" smtClean="0"/>
              <a:t>such </a:t>
            </a:r>
            <a:r>
              <a:rPr lang="en-US" dirty="0"/>
              <a:t>as the Ministry of Agriculture (when it comes to irrigation), the Ministry of Environment (when it comes to environmental protection) and the </a:t>
            </a:r>
            <a:r>
              <a:rPr lang="en-US" dirty="0" err="1"/>
              <a:t>Litani</a:t>
            </a:r>
            <a:r>
              <a:rPr lang="en-US" dirty="0"/>
              <a:t> River Authority </a:t>
            </a:r>
            <a:r>
              <a:rPr lang="en-US" dirty="0" smtClean="0"/>
              <a:t>according to the needs.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EU-AFD TA </a:t>
            </a:r>
            <a:r>
              <a:rPr lang="en-US" b="1" dirty="0" err="1">
                <a:solidFill>
                  <a:srgbClr val="4472C4"/>
                </a:solidFill>
                <a:ea typeface="Arial" panose="020B0604020202020204" pitchFamily="34" charset="0"/>
              </a:rPr>
              <a:t>Programme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 </a:t>
            </a:r>
            <a:r>
              <a:rPr lang="en-US" dirty="0" smtClean="0"/>
              <a:t>will </a:t>
            </a:r>
            <a:r>
              <a:rPr lang="en-US" dirty="0"/>
              <a:t>ensure, for the period of implementation of the project, </a:t>
            </a:r>
            <a:r>
              <a:rPr lang="en-US" dirty="0" smtClean="0"/>
              <a:t>three </a:t>
            </a:r>
            <a:r>
              <a:rPr lang="en-US" dirty="0"/>
              <a:t>main support </a:t>
            </a:r>
            <a:r>
              <a:rPr lang="en-US" dirty="0" smtClean="0"/>
              <a:t>functions: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Act </a:t>
            </a:r>
            <a:r>
              <a:rPr lang="en-US" dirty="0"/>
              <a:t>as a policy, technical and advisory group and coordinate with relevant stakeholders as need </a:t>
            </a:r>
            <a:r>
              <a:rPr lang="en-US" dirty="0" smtClean="0"/>
              <a:t>be;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Ensure </a:t>
            </a:r>
            <a:r>
              <a:rPr lang="en-US" dirty="0"/>
              <a:t>the secretariat of </a:t>
            </a:r>
            <a:r>
              <a:rPr lang="en-US" dirty="0" smtClean="0"/>
              <a:t>the donors sector coordination;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Relay </a:t>
            </a:r>
            <a:r>
              <a:rPr lang="en-US" dirty="0"/>
              <a:t>information for communication about the reform process discussed in these coordination </a:t>
            </a:r>
            <a:r>
              <a:rPr lang="en-US" dirty="0" smtClean="0"/>
              <a:t>meetings.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Ad-hoc meetings </a:t>
            </a:r>
            <a:r>
              <a:rPr lang="en-US" dirty="0"/>
              <a:t>may be called by the Ministry in agreement with the </a:t>
            </a:r>
            <a:r>
              <a:rPr lang="en-US" dirty="0" smtClean="0"/>
              <a:t>members, </a:t>
            </a:r>
            <a:r>
              <a:rPr lang="en-US" dirty="0"/>
              <a:t>or at the request of three other members, when this is considered necessary to address an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issue of urgent matter</a:t>
            </a:r>
            <a:r>
              <a:rPr lang="en-US" dirty="0"/>
              <a:t>. However, this request shall be </a:t>
            </a:r>
            <a:r>
              <a:rPr lang="en-US" dirty="0" smtClean="0"/>
              <a:t>priory </a:t>
            </a:r>
            <a:r>
              <a:rPr lang="en-US" dirty="0"/>
              <a:t>validated by the </a:t>
            </a:r>
            <a:r>
              <a:rPr lang="en-US" dirty="0" err="1" smtClean="0"/>
              <a:t>MoEW</a:t>
            </a:r>
            <a:r>
              <a:rPr lang="en-US" dirty="0" smtClean="0"/>
              <a:t> and in consultation with </a:t>
            </a:r>
            <a:r>
              <a:rPr lang="en-US" dirty="0"/>
              <a:t>the </a:t>
            </a:r>
            <a:r>
              <a:rPr lang="en-US" dirty="0" smtClean="0"/>
              <a:t>members.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3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4320" y="1088838"/>
            <a:ext cx="95787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04. Debates / Working group m</a:t>
            </a:r>
            <a:r>
              <a:rPr lang="fr-FR" sz="3200" b="1" dirty="0" err="1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odalities</a:t>
            </a:r>
            <a:r>
              <a:rPr lang="fr-FR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 </a:t>
            </a:r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  <a:p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8284" y="1722047"/>
            <a:ext cx="1046910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/>
              <a:t>The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technical / governance debates </a:t>
            </a:r>
            <a:r>
              <a:rPr lang="en-US" dirty="0"/>
              <a:t>shall bring together professionals to network and discuss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hot </a:t>
            </a:r>
            <a:r>
              <a:rPr lang="en-US" b="1" dirty="0" smtClean="0">
                <a:solidFill>
                  <a:srgbClr val="4472C4"/>
                </a:solidFill>
                <a:ea typeface="Arial" panose="020B0604020202020204" pitchFamily="34" charset="0"/>
              </a:rPr>
              <a:t>and specific topics </a:t>
            </a:r>
            <a:r>
              <a:rPr lang="en-US" dirty="0"/>
              <a:t>in the </a:t>
            </a:r>
            <a:r>
              <a:rPr lang="en-US" dirty="0" smtClean="0"/>
              <a:t>water and </a:t>
            </a:r>
            <a:r>
              <a:rPr lang="en-US" dirty="0"/>
              <a:t>wastewater sector. </a:t>
            </a: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/>
              <a:t>An additional layer of coordination will be dedicated to the discussions on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priorities and investments </a:t>
            </a:r>
            <a:r>
              <a:rPr lang="en-US" dirty="0"/>
              <a:t>in the water and wastewater </a:t>
            </a:r>
            <a:r>
              <a:rPr lang="en-US" dirty="0" smtClean="0"/>
              <a:t>sector in order to explore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opportunities</a:t>
            </a:r>
            <a:r>
              <a:rPr lang="en-US" dirty="0"/>
              <a:t> for coordination and joint working. </a:t>
            </a:r>
            <a:endParaRPr lang="en-US" b="1" dirty="0">
              <a:solidFill>
                <a:srgbClr val="4472C4"/>
              </a:solidFill>
              <a:ea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Pr</a:t>
            </a:r>
            <a:r>
              <a:rPr lang="en-US" b="1" dirty="0" smtClean="0">
                <a:solidFill>
                  <a:srgbClr val="4472C4"/>
                </a:solidFill>
                <a:ea typeface="Arial" panose="020B0604020202020204" pitchFamily="34" charset="0"/>
              </a:rPr>
              <a:t>opositions</a:t>
            </a:r>
            <a:r>
              <a:rPr lang="en-US" dirty="0" smtClean="0"/>
              <a:t> from other sector actors or indirect stakeholders would </a:t>
            </a:r>
            <a:r>
              <a:rPr lang="en-US" dirty="0"/>
              <a:t>be </a:t>
            </a:r>
            <a:r>
              <a:rPr lang="en-US" dirty="0" smtClean="0"/>
              <a:t>received in a dedicated repository (consultants, contractors, civil society, ministries</a:t>
            </a:r>
            <a:r>
              <a:rPr lang="en-US" dirty="0"/>
              <a:t>, </a:t>
            </a:r>
            <a:r>
              <a:rPr lang="en-US" dirty="0" smtClean="0"/>
              <a:t>NGOs) </a:t>
            </a:r>
            <a:r>
              <a:rPr lang="en-US" dirty="0"/>
              <a:t>to put forth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burning issues </a:t>
            </a:r>
            <a:r>
              <a:rPr lang="en-US" dirty="0"/>
              <a:t>for </a:t>
            </a:r>
            <a:r>
              <a:rPr lang="en-US" dirty="0" smtClean="0"/>
              <a:t>the attention of the different committees. 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dirty="0"/>
              <a:t>The </a:t>
            </a:r>
            <a:r>
              <a:rPr lang="en-GB" dirty="0" smtClean="0"/>
              <a:t>identification of the </a:t>
            </a:r>
            <a:r>
              <a:rPr lang="en-GB" b="1" dirty="0">
                <a:solidFill>
                  <a:srgbClr val="4472C4"/>
                </a:solidFill>
                <a:ea typeface="Arial" panose="020B0604020202020204" pitchFamily="34" charset="0"/>
              </a:rPr>
              <a:t>leading body/agency </a:t>
            </a:r>
            <a:r>
              <a:rPr lang="en-GB" dirty="0" smtClean="0"/>
              <a:t>will be concerted with the </a:t>
            </a:r>
            <a:r>
              <a:rPr lang="en-GB" b="1" dirty="0" err="1" smtClean="0">
                <a:solidFill>
                  <a:srgbClr val="4472C4"/>
                </a:solidFill>
                <a:ea typeface="Arial" panose="020B0604020202020204" pitchFamily="34" charset="0"/>
              </a:rPr>
              <a:t>MoEW</a:t>
            </a:r>
            <a:r>
              <a:rPr lang="en-GB" dirty="0" smtClean="0"/>
              <a:t> </a:t>
            </a:r>
            <a:r>
              <a:rPr lang="en-GB" dirty="0"/>
              <a:t>depending on </a:t>
            </a:r>
            <a:r>
              <a:rPr lang="en-GB" dirty="0" smtClean="0"/>
              <a:t>the topic and the availability.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GB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Invitations</a:t>
            </a:r>
            <a:r>
              <a:rPr lang="en-US" dirty="0"/>
              <a:t> for water sector debates are sent out via a mailing list</a:t>
            </a:r>
            <a:r>
              <a:rPr lang="fr-FR" dirty="0"/>
              <a:t> by the </a:t>
            </a:r>
            <a:r>
              <a:rPr lang="fr-FR" b="1" dirty="0">
                <a:solidFill>
                  <a:srgbClr val="4472C4"/>
                </a:solidFill>
                <a:ea typeface="Arial" panose="020B0604020202020204" pitchFamily="34" charset="0"/>
              </a:rPr>
              <a:t>lead body</a:t>
            </a:r>
            <a:r>
              <a:rPr lang="en-US" dirty="0"/>
              <a:t>. The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WASH sector </a:t>
            </a:r>
            <a:r>
              <a:rPr lang="en-US" dirty="0"/>
              <a:t>is encouraged to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promote</a:t>
            </a:r>
            <a:r>
              <a:rPr lang="en-US" dirty="0"/>
              <a:t> debates in their network.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/>
              <a:t>The EU-AFD </a:t>
            </a:r>
            <a:r>
              <a:rPr lang="en-US" dirty="0" err="1"/>
              <a:t>Programme</a:t>
            </a:r>
            <a:r>
              <a:rPr lang="en-US" dirty="0"/>
              <a:t> will build on the existing mechanisms for cross-sector</a:t>
            </a:r>
            <a:r>
              <a:rPr lang="fr-FR" dirty="0"/>
              <a:t> </a:t>
            </a:r>
            <a:r>
              <a:rPr lang="en-US" dirty="0"/>
              <a:t>, cross-theme, cross-</a:t>
            </a:r>
            <a:br>
              <a:rPr lang="en-US" dirty="0"/>
            </a:br>
            <a:r>
              <a:rPr lang="en-US" dirty="0"/>
              <a:t>establishment, and within-sector coordination mechanisms to support its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water reform program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500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4319" y="1088838"/>
            <a:ext cx="1170732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05. </a:t>
            </a:r>
            <a:r>
              <a:rPr lang="fr-FR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Imminent </a:t>
            </a:r>
            <a:r>
              <a:rPr lang="fr-FR" sz="3200" b="1" dirty="0" err="1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Technical</a:t>
            </a:r>
            <a:r>
              <a:rPr lang="fr-FR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 Topics for Coordination / Discussion</a:t>
            </a:r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8284" y="1924403"/>
            <a:ext cx="104691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Water Source Monitoring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Updating Customer Database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Collaboration with Municipalities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err="1" smtClean="0"/>
              <a:t>Solarization</a:t>
            </a: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Water Quality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Data Center at the </a:t>
            </a:r>
            <a:r>
              <a:rPr lang="en-US" dirty="0" err="1" smtClean="0"/>
              <a:t>MoEW</a:t>
            </a: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Other 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667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B29D-F54F-4D17-B88F-A75FD4EAC38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4319" y="1088838"/>
            <a:ext cx="1170732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06. </a:t>
            </a:r>
            <a:r>
              <a:rPr lang="en-GB" sz="3200" b="1" dirty="0" err="1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MoEW</a:t>
            </a:r>
            <a:r>
              <a:rPr lang="en-GB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 - </a:t>
            </a:r>
            <a:r>
              <a:rPr lang="fr-FR" sz="3200" b="1" dirty="0" err="1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Sector</a:t>
            </a:r>
            <a:r>
              <a:rPr lang="fr-FR" sz="3200" b="1" dirty="0" smtClean="0">
                <a:ln w="0"/>
                <a:solidFill>
                  <a:srgbClr val="002060"/>
                </a:solidFill>
                <a:latin typeface="Tw Cen MT" panose="020B0602020104020603" pitchFamily="34" charset="0"/>
                <a:cs typeface="HeLVETICA" panose="020B0604020202020204" pitchFamily="34" charset="0"/>
              </a:rPr>
              <a:t> Monitoring &amp; Evaluation</a:t>
            </a:r>
            <a:endParaRPr lang="en-US" sz="3200" b="1" dirty="0">
              <a:ln w="0"/>
              <a:solidFill>
                <a:srgbClr val="002060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8284" y="1722047"/>
            <a:ext cx="1046910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A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digital mapping tool </a:t>
            </a:r>
            <a:r>
              <a:rPr lang="en-US" dirty="0" smtClean="0"/>
              <a:t>will be disseminated to all sector partners by the </a:t>
            </a:r>
            <a:r>
              <a:rPr lang="en-US" b="1" dirty="0" err="1">
                <a:solidFill>
                  <a:srgbClr val="4472C4"/>
                </a:solidFill>
                <a:ea typeface="Arial" panose="020B0604020202020204" pitchFamily="34" charset="0"/>
              </a:rPr>
              <a:t>MoEW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.</a:t>
            </a:r>
            <a:r>
              <a:rPr lang="en-US" dirty="0" smtClean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It shall help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visualizing</a:t>
            </a:r>
            <a:r>
              <a:rPr lang="en-US" dirty="0" smtClean="0"/>
              <a:t> all the i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nterventions</a:t>
            </a:r>
            <a:r>
              <a:rPr lang="en-US" dirty="0" smtClean="0"/>
              <a:t> in the sector and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ensure coherence with national strategy and recovery plan </a:t>
            </a:r>
            <a:r>
              <a:rPr lang="en-US" dirty="0" smtClean="0"/>
              <a:t>approved and endorsed by the authorities.</a:t>
            </a:r>
          </a:p>
          <a:p>
            <a:pPr algn="just"/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It would also help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proper planning of investments </a:t>
            </a:r>
            <a:r>
              <a:rPr lang="en-US" dirty="0" smtClean="0"/>
              <a:t>in the sector to cope with the needs while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avoiding overlaps</a:t>
            </a:r>
            <a:r>
              <a:rPr lang="en-US" dirty="0" smtClean="0"/>
              <a:t> and encourage </a:t>
            </a:r>
            <a:r>
              <a:rPr lang="en-US" b="1" dirty="0" smtClean="0">
                <a:solidFill>
                  <a:srgbClr val="4472C4"/>
                </a:solidFill>
                <a:ea typeface="Arial" panose="020B0604020202020204" pitchFamily="34" charset="0"/>
              </a:rPr>
              <a:t>coordination </a:t>
            </a:r>
            <a:r>
              <a:rPr lang="en-US" dirty="0"/>
              <a:t>on projects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An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impact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4472C4"/>
                </a:solidFill>
                <a:ea typeface="Arial" panose="020B0604020202020204" pitchFamily="34" charset="0"/>
              </a:rPr>
              <a:t>assessment</a:t>
            </a:r>
            <a:r>
              <a:rPr lang="en-US" dirty="0" smtClean="0"/>
              <a:t> / evaluation shall be conducted for each project (especially for infrastructure). Results shall be introduced to the mapping tool.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42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" y="126183"/>
            <a:ext cx="1677350" cy="711865"/>
          </a:xfrm>
          <a:prstGeom prst="rect">
            <a:avLst/>
          </a:prstGeom>
        </p:spPr>
      </p:pic>
      <p:pic>
        <p:nvPicPr>
          <p:cNvPr id="6" name="Picture 21" descr="D:\AT AFD\Logos\EU AFD -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13" y="102238"/>
            <a:ext cx="2341028" cy="7597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D0B29D-F54F-4D17-B88F-A75FD4EAC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90550" y="2725717"/>
            <a:ext cx="5841927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HeLVETICA" panose="020B0604020202020204" pitchFamily="34" charset="0"/>
              </a:rPr>
              <a:t>Thank you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1976D2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HeLVETICA" panose="020B0604020202020204" pitchFamily="34" charset="0"/>
              </a:rPr>
              <a:t>for your </a:t>
            </a:r>
            <a:r>
              <a:rPr kumimoji="0" lang="en-US" sz="4400" b="1" i="0" u="none" strike="noStrike" kern="1200" cap="none" spc="0" normalizeH="0" baseline="0" noProof="0" dirty="0" smtClean="0">
                <a:ln w="0"/>
                <a:solidFill>
                  <a:srgbClr val="1976D2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HeLVETICA" panose="020B0604020202020204" pitchFamily="34" charset="0"/>
              </a:rPr>
              <a:t>attention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b="1" dirty="0">
              <a:ln w="0"/>
              <a:solidFill>
                <a:srgbClr val="1976D2"/>
              </a:solidFill>
              <a:latin typeface="Tw Cen MT" panose="020B0602020104020603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 smtClean="0">
                <a:ln w="0"/>
                <a:solidFill>
                  <a:srgbClr val="1976D2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HeLVETICA" panose="020B0604020202020204" pitchFamily="34" charset="0"/>
              </a:rPr>
              <a:t>Questions?</a:t>
            </a:r>
            <a:endParaRPr kumimoji="0" lang="en-US" sz="4400" b="1" i="0" u="sng" strike="noStrike" kern="1200" cap="none" spc="0" normalizeH="0" baseline="0" noProof="0" dirty="0">
              <a:ln w="0"/>
              <a:solidFill>
                <a:srgbClr val="1976D2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5669</TotalTime>
  <Words>869</Words>
  <Application>Microsoft Office PowerPoint</Application>
  <PresentationFormat>Grand écran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Times New Roman</vt:lpstr>
      <vt:lpstr>Tw Cen MT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AFD</dc:creator>
  <cp:lastModifiedBy>SAADE Joanna</cp:lastModifiedBy>
  <cp:revision>581</cp:revision>
  <cp:lastPrinted>2021-12-08T09:21:42Z</cp:lastPrinted>
  <dcterms:created xsi:type="dcterms:W3CDTF">2021-04-07T16:41:20Z</dcterms:created>
  <dcterms:modified xsi:type="dcterms:W3CDTF">2023-01-20T13:01:05Z</dcterms:modified>
</cp:coreProperties>
</file>