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5"/>
  </p:notesMasterIdLst>
  <p:handoutMasterIdLst>
    <p:handoutMasterId r:id="rId26"/>
  </p:handoutMasterIdLst>
  <p:sldIdLst>
    <p:sldId id="371" r:id="rId2"/>
    <p:sldId id="357" r:id="rId3"/>
    <p:sldId id="270" r:id="rId4"/>
    <p:sldId id="373" r:id="rId5"/>
    <p:sldId id="375" r:id="rId6"/>
    <p:sldId id="380" r:id="rId7"/>
    <p:sldId id="381" r:id="rId8"/>
    <p:sldId id="382" r:id="rId9"/>
    <p:sldId id="383" r:id="rId10"/>
    <p:sldId id="374" r:id="rId11"/>
    <p:sldId id="372" r:id="rId12"/>
    <p:sldId id="360" r:id="rId13"/>
    <p:sldId id="364" r:id="rId14"/>
    <p:sldId id="359" r:id="rId15"/>
    <p:sldId id="361" r:id="rId16"/>
    <p:sldId id="362" r:id="rId17"/>
    <p:sldId id="365" r:id="rId18"/>
    <p:sldId id="366" r:id="rId19"/>
    <p:sldId id="321" r:id="rId20"/>
    <p:sldId id="363" r:id="rId21"/>
    <p:sldId id="367" r:id="rId22"/>
    <p:sldId id="369" r:id="rId23"/>
    <p:sldId id="344"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76D2"/>
    <a:srgbClr val="8264FF"/>
    <a:srgbClr val="656D78"/>
    <a:srgbClr val="002060"/>
    <a:srgbClr val="0A0A46"/>
    <a:srgbClr val="D8DADD"/>
    <a:srgbClr val="6CC4ED"/>
    <a:srgbClr val="EE2726"/>
    <a:srgbClr val="2BB44B"/>
    <a:srgbClr val="2051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50" autoAdjust="0"/>
    <p:restoredTop sz="84124" autoAdjust="0"/>
  </p:normalViewPr>
  <p:slideViewPr>
    <p:cSldViewPr snapToGrid="0">
      <p:cViewPr varScale="1">
        <p:scale>
          <a:sx n="58" d="100"/>
          <a:sy n="58" d="100"/>
        </p:scale>
        <p:origin x="1188" y="66"/>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 Delestre" userId="e058ec13fce19c75" providerId="LiveId" clId="{39481BA5-7498-49E6-B529-9EC0E376F2B6}"/>
    <pc:docChg chg="modSld">
      <pc:chgData name="Luc Delestre" userId="e058ec13fce19c75" providerId="LiveId" clId="{39481BA5-7498-49E6-B529-9EC0E376F2B6}" dt="2023-01-17T07:59:27.215" v="1" actId="113"/>
      <pc:docMkLst>
        <pc:docMk/>
      </pc:docMkLst>
      <pc:sldChg chg="modSp mod">
        <pc:chgData name="Luc Delestre" userId="e058ec13fce19c75" providerId="LiveId" clId="{39481BA5-7498-49E6-B529-9EC0E376F2B6}" dt="2023-01-17T07:59:27.215" v="1" actId="113"/>
        <pc:sldMkLst>
          <pc:docMk/>
          <pc:sldMk cId="1471920560" sldId="357"/>
        </pc:sldMkLst>
        <pc:spChg chg="mod">
          <ac:chgData name="Luc Delestre" userId="e058ec13fce19c75" providerId="LiveId" clId="{39481BA5-7498-49E6-B529-9EC0E376F2B6}" dt="2023-01-17T07:59:27.215" v="1" actId="113"/>
          <ac:spMkLst>
            <pc:docMk/>
            <pc:sldMk cId="1471920560" sldId="357"/>
            <ac:spMk id="18" creationId="{1F19EB92-A293-3C00-58D5-7E896968417D}"/>
          </ac:spMkLst>
        </pc:spChg>
      </pc:sldChg>
    </pc:docChg>
  </pc:docChgLst>
  <pc:docChgLst>
    <pc:chgData name="Luc Delestre" userId="e058ec13fce19c75" providerId="LiveId" clId="{E708FA75-38C4-49FE-96E5-852AB42C1C6B}"/>
    <pc:docChg chg="custSel addSld modSld sldOrd">
      <pc:chgData name="Luc Delestre" userId="e058ec13fce19c75" providerId="LiveId" clId="{E708FA75-38C4-49FE-96E5-852AB42C1C6B}" dt="2022-11-28T08:18:38.671" v="286" actId="790"/>
      <pc:docMkLst>
        <pc:docMk/>
      </pc:docMkLst>
      <pc:sldChg chg="modSp mod">
        <pc:chgData name="Luc Delestre" userId="e058ec13fce19c75" providerId="LiveId" clId="{E708FA75-38C4-49FE-96E5-852AB42C1C6B}" dt="2022-11-28T07:32:42.319" v="240" actId="20577"/>
        <pc:sldMkLst>
          <pc:docMk/>
          <pc:sldMk cId="1051857878" sldId="321"/>
        </pc:sldMkLst>
        <pc:spChg chg="mod">
          <ac:chgData name="Luc Delestre" userId="e058ec13fce19c75" providerId="LiveId" clId="{E708FA75-38C4-49FE-96E5-852AB42C1C6B}" dt="2022-11-28T07:32:42.319" v="240" actId="20577"/>
          <ac:spMkLst>
            <pc:docMk/>
            <pc:sldMk cId="1051857878" sldId="321"/>
            <ac:spMk id="8" creationId="{00000000-0000-0000-0000-000000000000}"/>
          </ac:spMkLst>
        </pc:spChg>
      </pc:sldChg>
      <pc:sldChg chg="modSp mod">
        <pc:chgData name="Luc Delestre" userId="e058ec13fce19c75" providerId="LiveId" clId="{E708FA75-38C4-49FE-96E5-852AB42C1C6B}" dt="2022-11-24T13:58:14.742" v="42" actId="20577"/>
        <pc:sldMkLst>
          <pc:docMk/>
          <pc:sldMk cId="1471920560" sldId="357"/>
        </pc:sldMkLst>
        <pc:spChg chg="mod">
          <ac:chgData name="Luc Delestre" userId="e058ec13fce19c75" providerId="LiveId" clId="{E708FA75-38C4-49FE-96E5-852AB42C1C6B}" dt="2022-11-24T13:58:14.742" v="42" actId="20577"/>
          <ac:spMkLst>
            <pc:docMk/>
            <pc:sldMk cId="1471920560" sldId="357"/>
            <ac:spMk id="18" creationId="{1F19EB92-A293-3C00-58D5-7E896968417D}"/>
          </ac:spMkLst>
        </pc:spChg>
      </pc:sldChg>
      <pc:sldChg chg="modSp mod">
        <pc:chgData name="Luc Delestre" userId="e058ec13fce19c75" providerId="LiveId" clId="{E708FA75-38C4-49FE-96E5-852AB42C1C6B}" dt="2022-11-24T10:02:33.393" v="0" actId="2711"/>
        <pc:sldMkLst>
          <pc:docMk/>
          <pc:sldMk cId="2506243977" sldId="359"/>
        </pc:sldMkLst>
        <pc:graphicFrameChg chg="modGraphic">
          <ac:chgData name="Luc Delestre" userId="e058ec13fce19c75" providerId="LiveId" clId="{E708FA75-38C4-49FE-96E5-852AB42C1C6B}" dt="2022-11-24T10:02:33.393" v="0" actId="2711"/>
          <ac:graphicFrameMkLst>
            <pc:docMk/>
            <pc:sldMk cId="2506243977" sldId="359"/>
            <ac:graphicFrameMk id="2" creationId="{6AD4D1FB-582B-1227-FA9B-63027C163094}"/>
          </ac:graphicFrameMkLst>
        </pc:graphicFrameChg>
      </pc:sldChg>
      <pc:sldChg chg="modNotesTx">
        <pc:chgData name="Luc Delestre" userId="e058ec13fce19c75" providerId="LiveId" clId="{E708FA75-38C4-49FE-96E5-852AB42C1C6B}" dt="2022-11-24T11:04:41.224" v="20" actId="20577"/>
        <pc:sldMkLst>
          <pc:docMk/>
          <pc:sldMk cId="3342849570" sldId="361"/>
        </pc:sldMkLst>
      </pc:sldChg>
      <pc:sldChg chg="modSp">
        <pc:chgData name="Luc Delestre" userId="e058ec13fce19c75" providerId="LiveId" clId="{E708FA75-38C4-49FE-96E5-852AB42C1C6B}" dt="2022-11-28T06:50:04.174" v="136" actId="20578"/>
        <pc:sldMkLst>
          <pc:docMk/>
          <pc:sldMk cId="2819208432" sldId="362"/>
        </pc:sldMkLst>
        <pc:spChg chg="mod">
          <ac:chgData name="Luc Delestre" userId="e058ec13fce19c75" providerId="LiveId" clId="{E708FA75-38C4-49FE-96E5-852AB42C1C6B}" dt="2022-11-28T06:50:04.174" v="136" actId="20578"/>
          <ac:spMkLst>
            <pc:docMk/>
            <pc:sldMk cId="2819208432" sldId="362"/>
            <ac:spMk id="4" creationId="{49324712-B5C8-622A-A094-ABBFB8972FF9}"/>
          </ac:spMkLst>
        </pc:spChg>
      </pc:sldChg>
      <pc:sldChg chg="modSp mod">
        <pc:chgData name="Luc Delestre" userId="e058ec13fce19c75" providerId="LiveId" clId="{E708FA75-38C4-49FE-96E5-852AB42C1C6B}" dt="2022-11-28T07:32:50.043" v="244" actId="20577"/>
        <pc:sldMkLst>
          <pc:docMk/>
          <pc:sldMk cId="1103779710" sldId="363"/>
        </pc:sldMkLst>
        <pc:spChg chg="mod">
          <ac:chgData name="Luc Delestre" userId="e058ec13fce19c75" providerId="LiveId" clId="{E708FA75-38C4-49FE-96E5-852AB42C1C6B}" dt="2022-11-28T07:32:50.043" v="244" actId="20577"/>
          <ac:spMkLst>
            <pc:docMk/>
            <pc:sldMk cId="1103779710" sldId="363"/>
            <ac:spMk id="8" creationId="{00000000-0000-0000-0000-000000000000}"/>
          </ac:spMkLst>
        </pc:spChg>
      </pc:sldChg>
      <pc:sldChg chg="addSp delSp modSp new mod ord modNotesTx">
        <pc:chgData name="Luc Delestre" userId="e058ec13fce19c75" providerId="LiveId" clId="{E708FA75-38C4-49FE-96E5-852AB42C1C6B}" dt="2022-11-28T08:18:38.671" v="286" actId="790"/>
        <pc:sldMkLst>
          <pc:docMk/>
          <pc:sldMk cId="1161991328" sldId="365"/>
        </pc:sldMkLst>
        <pc:spChg chg="del">
          <ac:chgData name="Luc Delestre" userId="e058ec13fce19c75" providerId="LiveId" clId="{E708FA75-38C4-49FE-96E5-852AB42C1C6B}" dt="2022-11-28T07:32:21.342" v="236" actId="478"/>
          <ac:spMkLst>
            <pc:docMk/>
            <pc:sldMk cId="1161991328" sldId="365"/>
            <ac:spMk id="2" creationId="{FFF65C1A-9554-9000-2771-1434F43A1C29}"/>
          </ac:spMkLst>
        </pc:spChg>
        <pc:spChg chg="add del mod">
          <ac:chgData name="Luc Delestre" userId="e058ec13fce19c75" providerId="LiveId" clId="{E708FA75-38C4-49FE-96E5-852AB42C1C6B}" dt="2022-11-28T06:50:53.610" v="183" actId="478"/>
          <ac:spMkLst>
            <pc:docMk/>
            <pc:sldMk cId="1161991328" sldId="365"/>
            <ac:spMk id="4" creationId="{57561CBB-8512-D999-AC23-6BD8E1A75CC2}"/>
          </ac:spMkLst>
        </pc:spChg>
        <pc:spChg chg="add mod">
          <ac:chgData name="Luc Delestre" userId="e058ec13fce19c75" providerId="LiveId" clId="{E708FA75-38C4-49FE-96E5-852AB42C1C6B}" dt="2022-11-28T07:34:13.225" v="273" actId="20577"/>
          <ac:spMkLst>
            <pc:docMk/>
            <pc:sldMk cId="1161991328" sldId="365"/>
            <ac:spMk id="5" creationId="{E4D562E6-ED0D-0E82-3B0B-CD094F126742}"/>
          </ac:spMkLst>
        </pc:spChg>
        <pc:graphicFrameChg chg="add del mod">
          <ac:chgData name="Luc Delestre" userId="e058ec13fce19c75" providerId="LiveId" clId="{E708FA75-38C4-49FE-96E5-852AB42C1C6B}" dt="2022-11-28T07:52:50.604" v="275"/>
          <ac:graphicFrameMkLst>
            <pc:docMk/>
            <pc:sldMk cId="1161991328" sldId="365"/>
            <ac:graphicFrameMk id="6" creationId="{9FFE600E-643D-D384-C3F7-FECED01DC209}"/>
          </ac:graphicFrameMkLst>
        </pc:graphicFrameChg>
        <pc:graphicFrameChg chg="add mod modGraphic">
          <ac:chgData name="Luc Delestre" userId="e058ec13fce19c75" providerId="LiveId" clId="{E708FA75-38C4-49FE-96E5-852AB42C1C6B}" dt="2022-11-28T08:18:38.671" v="286" actId="790"/>
          <ac:graphicFrameMkLst>
            <pc:docMk/>
            <pc:sldMk cId="1161991328" sldId="365"/>
            <ac:graphicFrameMk id="7" creationId="{8CEBD76F-2B55-F4DA-6563-056F16D73405}"/>
          </ac:graphicFrameMkLst>
        </pc:graphicFrameChg>
      </pc:sldChg>
      <pc:sldChg chg="addSp delSp modSp add mod">
        <pc:chgData name="Luc Delestre" userId="e058ec13fce19c75" providerId="LiveId" clId="{E708FA75-38C4-49FE-96E5-852AB42C1C6B}" dt="2022-11-28T07:32:36.523" v="238" actId="20577"/>
        <pc:sldMkLst>
          <pc:docMk/>
          <pc:sldMk cId="3810516371" sldId="366"/>
        </pc:sldMkLst>
        <pc:spChg chg="del mod">
          <ac:chgData name="Luc Delestre" userId="e058ec13fce19c75" providerId="LiveId" clId="{E708FA75-38C4-49FE-96E5-852AB42C1C6B}" dt="2022-11-28T07:30:19.413" v="232" actId="478"/>
          <ac:spMkLst>
            <pc:docMk/>
            <pc:sldMk cId="3810516371" sldId="366"/>
            <ac:spMk id="2" creationId="{FFF65C1A-9554-9000-2771-1434F43A1C29}"/>
          </ac:spMkLst>
        </pc:spChg>
        <pc:spChg chg="mod">
          <ac:chgData name="Luc Delestre" userId="e058ec13fce19c75" providerId="LiveId" clId="{E708FA75-38C4-49FE-96E5-852AB42C1C6B}" dt="2022-11-28T07:32:36.523" v="238" actId="20577"/>
          <ac:spMkLst>
            <pc:docMk/>
            <pc:sldMk cId="3810516371" sldId="366"/>
            <ac:spMk id="5" creationId="{E4D562E6-ED0D-0E82-3B0B-CD094F126742}"/>
          </ac:spMkLst>
        </pc:spChg>
        <pc:graphicFrameChg chg="add mod modGraphic">
          <ac:chgData name="Luc Delestre" userId="e058ec13fce19c75" providerId="LiveId" clId="{E708FA75-38C4-49FE-96E5-852AB42C1C6B}" dt="2022-11-28T07:30:52.890" v="235" actId="207"/>
          <ac:graphicFrameMkLst>
            <pc:docMk/>
            <pc:sldMk cId="3810516371" sldId="366"/>
            <ac:graphicFrameMk id="4" creationId="{ED8AC58F-1AD8-CB56-32C5-ACAC0021CDFF}"/>
          </ac:graphicFrameMkLst>
        </pc:graphicFrameChg>
      </pc:sldChg>
    </pc:docChg>
  </pc:docChgLst>
  <pc:docChgLst>
    <pc:chgData name="Luc Delestre" userId="e058ec13fce19c75" providerId="LiveId" clId="{CC51C2E3-5A8A-42AB-8841-24DD56A90FED}"/>
    <pc:docChg chg="custSel modSld">
      <pc:chgData name="Luc Delestre" userId="e058ec13fce19c75" providerId="LiveId" clId="{CC51C2E3-5A8A-42AB-8841-24DD56A90FED}" dt="2022-06-06T07:10:38.219" v="211" actId="20577"/>
      <pc:docMkLst>
        <pc:docMk/>
      </pc:docMkLst>
      <pc:sldChg chg="modSp mod">
        <pc:chgData name="Luc Delestre" userId="e058ec13fce19c75" providerId="LiveId" clId="{CC51C2E3-5A8A-42AB-8841-24DD56A90FED}" dt="2022-06-06T06:32:14.436" v="83" actId="207"/>
        <pc:sldMkLst>
          <pc:docMk/>
          <pc:sldMk cId="1051857878" sldId="321"/>
        </pc:sldMkLst>
        <pc:spChg chg="mod">
          <ac:chgData name="Luc Delestre" userId="e058ec13fce19c75" providerId="LiveId" clId="{CC51C2E3-5A8A-42AB-8841-24DD56A90FED}" dt="2022-06-06T06:32:14.436" v="83" actId="207"/>
          <ac:spMkLst>
            <pc:docMk/>
            <pc:sldMk cId="1051857878" sldId="321"/>
            <ac:spMk id="3" creationId="{00000000-0000-0000-0000-000000000000}"/>
          </ac:spMkLst>
        </pc:spChg>
      </pc:sldChg>
      <pc:sldChg chg="modSp mod">
        <pc:chgData name="Luc Delestre" userId="e058ec13fce19c75" providerId="LiveId" clId="{CC51C2E3-5A8A-42AB-8841-24DD56A90FED}" dt="2022-06-06T07:10:38.219" v="211" actId="20577"/>
        <pc:sldMkLst>
          <pc:docMk/>
          <pc:sldMk cId="3070404778" sldId="342"/>
        </pc:sldMkLst>
        <pc:spChg chg="mod">
          <ac:chgData name="Luc Delestre" userId="e058ec13fce19c75" providerId="LiveId" clId="{CC51C2E3-5A8A-42AB-8841-24DD56A90FED}" dt="2022-06-06T07:10:38.219" v="211" actId="20577"/>
          <ac:spMkLst>
            <pc:docMk/>
            <pc:sldMk cId="3070404778" sldId="342"/>
            <ac:spMk id="12" creationId="{00000000-0000-0000-0000-000000000000}"/>
          </ac:spMkLst>
        </pc:spChg>
      </pc:sldChg>
      <pc:sldChg chg="modSp mod">
        <pc:chgData name="Luc Delestre" userId="e058ec13fce19c75" providerId="LiveId" clId="{CC51C2E3-5A8A-42AB-8841-24DD56A90FED}" dt="2022-06-06T07:05:19.729" v="184" actId="20577"/>
        <pc:sldMkLst>
          <pc:docMk/>
          <pc:sldMk cId="3387031253" sldId="351"/>
        </pc:sldMkLst>
        <pc:graphicFrameChg chg="modGraphic">
          <ac:chgData name="Luc Delestre" userId="e058ec13fce19c75" providerId="LiveId" clId="{CC51C2E3-5A8A-42AB-8841-24DD56A90FED}" dt="2022-06-06T07:05:19.729" v="184" actId="20577"/>
          <ac:graphicFrameMkLst>
            <pc:docMk/>
            <pc:sldMk cId="3387031253" sldId="351"/>
            <ac:graphicFrameMk id="9"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fr-FR" dirty="0"/>
              <a:t>2019</a:t>
            </a:r>
          </a:p>
        </c:rich>
      </c:tx>
      <c:layout>
        <c:manualLayout>
          <c:xMode val="edge"/>
          <c:yMode val="edge"/>
          <c:x val="0.10376969402734912"/>
          <c:y val="0.12749246660573793"/>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257-4FBC-A1BF-8ABC87782CCF}"/>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257-4FBC-A1BF-8ABC87782CCF}"/>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7257-4FBC-A1BF-8ABC87782CCF}"/>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7257-4FBC-A1BF-8ABC87782CCF}"/>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7257-4FBC-A1BF-8ABC87782CC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'OPEX DISTRIBUTION'!$A$2:$A$6</c:f>
              <c:strCache>
                <c:ptCount val="5"/>
                <c:pt idx="0">
                  <c:v>HR</c:v>
                </c:pt>
                <c:pt idx="1">
                  <c:v>Power</c:v>
                </c:pt>
                <c:pt idx="2">
                  <c:v>Consumables</c:v>
                </c:pt>
                <c:pt idx="3">
                  <c:v>Maintenance</c:v>
                </c:pt>
                <c:pt idx="4">
                  <c:v>Administrative</c:v>
                </c:pt>
              </c:strCache>
            </c:strRef>
          </c:cat>
          <c:val>
            <c:numRef>
              <c:f>'OPEX DISTRIBUTION'!$F$2:$F$6</c:f>
              <c:numCache>
                <c:formatCode>0%</c:formatCode>
                <c:ptCount val="5"/>
                <c:pt idx="0">
                  <c:v>0.46</c:v>
                </c:pt>
                <c:pt idx="1">
                  <c:v>0.34749999999999998</c:v>
                </c:pt>
                <c:pt idx="2">
                  <c:v>1.375E-2</c:v>
                </c:pt>
                <c:pt idx="3">
                  <c:v>0.13500000000000001</c:v>
                </c:pt>
                <c:pt idx="4">
                  <c:v>4.2500000000000003E-2</c:v>
                </c:pt>
              </c:numCache>
            </c:numRef>
          </c:val>
          <c:extLst>
            <c:ext xmlns:c16="http://schemas.microsoft.com/office/drawing/2014/chart" uri="{C3380CC4-5D6E-409C-BE32-E72D297353CC}">
              <c16:uniqueId val="{0000000A-7257-4FBC-A1BF-8ABC87782CCF}"/>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39166444734933"/>
          <c:y val="0.1093788074599584"/>
          <c:w val="0.75961167706526977"/>
          <c:h val="0.86371072772099589"/>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998-4C50-955E-AC70025E959B}"/>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998-4C50-955E-AC70025E959B}"/>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998-4C50-955E-AC70025E959B}"/>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6998-4C50-955E-AC70025E959B}"/>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6998-4C50-955E-AC70025E959B}"/>
              </c:ext>
            </c:extLst>
          </c:dPt>
          <c:dLbls>
            <c:dLbl>
              <c:idx val="0"/>
              <c:layout>
                <c:manualLayout>
                  <c:x val="-2.610580779267728E-2"/>
                  <c:y val="0.142814596092155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998-4C50-955E-AC70025E959B}"/>
                </c:ext>
              </c:extLst>
            </c:dLbl>
            <c:dLbl>
              <c:idx val="4"/>
              <c:layout>
                <c:manualLayout>
                  <c:x val="-5.764901187328828E-3"/>
                  <c:y val="5.032053439079482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6998-4C50-955E-AC70025E959B}"/>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'[A15-Cost Recovery Graphs V1.0_.xlsx]OPEX DISTRIBUTION'!$B$37:$B$41</c:f>
              <c:strCache>
                <c:ptCount val="5"/>
                <c:pt idx="0">
                  <c:v>HR</c:v>
                </c:pt>
                <c:pt idx="1">
                  <c:v>Power</c:v>
                </c:pt>
                <c:pt idx="2">
                  <c:v>Consumables</c:v>
                </c:pt>
                <c:pt idx="3">
                  <c:v>Maintenance</c:v>
                </c:pt>
                <c:pt idx="4">
                  <c:v>Administrative</c:v>
                </c:pt>
              </c:strCache>
            </c:strRef>
          </c:cat>
          <c:val>
            <c:numRef>
              <c:f>'[A15-Cost Recovery Graphs V1.0_.xlsx]OPEX DISTRIBUTION'!$H$37:$H$41</c:f>
              <c:numCache>
                <c:formatCode>0%</c:formatCode>
                <c:ptCount val="5"/>
                <c:pt idx="0">
                  <c:v>6.6904368426585176E-2</c:v>
                </c:pt>
                <c:pt idx="1">
                  <c:v>0.76942127042946729</c:v>
                </c:pt>
                <c:pt idx="2">
                  <c:v>1.7861606695720237E-2</c:v>
                </c:pt>
                <c:pt idx="3">
                  <c:v>0.12633909476040081</c:v>
                </c:pt>
                <c:pt idx="4">
                  <c:v>1.9473659687826522E-2</c:v>
                </c:pt>
              </c:numCache>
            </c:numRef>
          </c:val>
          <c:extLst>
            <c:ext xmlns:c16="http://schemas.microsoft.com/office/drawing/2014/chart" uri="{C3380CC4-5D6E-409C-BE32-E72D297353CC}">
              <c16:uniqueId val="{0000000A-6998-4C50-955E-AC70025E959B}"/>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spc="0" normalizeH="0" baseline="0">
                <a:solidFill>
                  <a:srgbClr val="0A0A23"/>
                </a:solidFill>
                <a:latin typeface="Hero New" panose="02000500000000000000" pitchFamily="50" charset="0"/>
                <a:ea typeface="+mj-ea"/>
                <a:cs typeface="+mj-cs"/>
              </a:defRPr>
            </a:pPr>
            <a:r>
              <a:rPr lang="en-US" sz="1400"/>
              <a:t>Existing Tariff Structure L.L. </a:t>
            </a:r>
          </a:p>
        </c:rich>
      </c:tx>
      <c:layout>
        <c:manualLayout>
          <c:xMode val="edge"/>
          <c:yMode val="edge"/>
          <c:x val="0.29813200498132003"/>
          <c:y val="3.9476418034489924E-2"/>
        </c:manualLayout>
      </c:layout>
      <c:overlay val="0"/>
      <c:spPr>
        <a:noFill/>
        <a:ln>
          <a:noFill/>
        </a:ln>
        <a:effectLst/>
      </c:spPr>
      <c:txPr>
        <a:bodyPr rot="0" spcFirstLastPara="1" vertOverflow="ellipsis" vert="horz" wrap="square" anchor="ctr" anchorCtr="1"/>
        <a:lstStyle/>
        <a:p>
          <a:pPr>
            <a:defRPr sz="1400" b="1" i="0" u="none" strike="noStrike" kern="1200" cap="none" spc="0" normalizeH="0" baseline="0">
              <a:solidFill>
                <a:srgbClr val="0A0A23"/>
              </a:solidFill>
              <a:latin typeface="Hero New" panose="02000500000000000000" pitchFamily="50" charset="0"/>
              <a:ea typeface="+mj-ea"/>
              <a:cs typeface="+mj-cs"/>
            </a:defRPr>
          </a:pPr>
          <a:endParaRPr lang="fr-FR"/>
        </a:p>
      </c:txPr>
    </c:title>
    <c:autoTitleDeleted val="0"/>
    <c:plotArea>
      <c:layout>
        <c:manualLayout>
          <c:layoutTarget val="inner"/>
          <c:xMode val="edge"/>
          <c:yMode val="edge"/>
          <c:x val="6.7284798534798532E-2"/>
          <c:y val="0.15184117589725829"/>
          <c:w val="0.89389889965677372"/>
          <c:h val="0.72727391496394789"/>
        </c:manualLayout>
      </c:layout>
      <c:barChart>
        <c:barDir val="col"/>
        <c:grouping val="clustered"/>
        <c:varyColors val="0"/>
        <c:ser>
          <c:idx val="0"/>
          <c:order val="0"/>
          <c:tx>
            <c:strRef>
              <c:f>Tariff!$B$6</c:f>
              <c:strCache>
                <c:ptCount val="1"/>
                <c:pt idx="0">
                  <c:v>Existing </c:v>
                </c:pt>
              </c:strCache>
            </c:strRef>
          </c:tx>
          <c:spPr>
            <a:solidFill>
              <a:schemeClr val="accent1"/>
            </a:solidFill>
            <a:ln>
              <a:solidFill>
                <a:srgbClr val="8264FF"/>
              </a:solidFill>
            </a:ln>
            <a:effectLst/>
          </c:spPr>
          <c:invertIfNegative val="0"/>
          <c:dLbls>
            <c:dLbl>
              <c:idx val="1"/>
              <c:layout>
                <c:manualLayout>
                  <c:x val="2.121143339685072E-3"/>
                  <c:y val="8.86866036320557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07A-4901-9A10-4978BB54365B}"/>
                </c:ext>
              </c:extLst>
            </c:dLbl>
            <c:dLbl>
              <c:idx val="2"/>
              <c:layout>
                <c:manualLayout>
                  <c:x val="4.242286679370144E-3"/>
                  <c:y val="0.1054780085481913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07A-4901-9A10-4978BB54365B}"/>
                </c:ext>
              </c:extLst>
            </c:dLbl>
            <c:dLbl>
              <c:idx val="3"/>
              <c:layout>
                <c:manualLayout>
                  <c:x val="2.1211433396849944E-3"/>
                  <c:y val="9.428373860410092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07A-4901-9A10-4978BB54365B}"/>
                </c:ext>
              </c:extLst>
            </c:dLbl>
            <c:dLbl>
              <c:idx val="4"/>
              <c:layout>
                <c:manualLayout>
                  <c:x val="-1.7314132434643669E-3"/>
                  <c:y val="9.458777927476813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07A-4901-9A10-4978BB54365B}"/>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Hero New" panose="02000500000000000000" pitchFamily="50" charset="0"/>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trendline>
            <c:spPr>
              <a:ln w="19050" cap="rnd">
                <a:solidFill>
                  <a:schemeClr val="accent1"/>
                </a:solidFill>
              </a:ln>
              <a:effectLst/>
            </c:spPr>
            <c:trendlineType val="linear"/>
            <c:dispRSqr val="0"/>
            <c:dispEq val="0"/>
          </c:trendline>
          <c:cat>
            <c:numRef>
              <c:f>Tariff!$C$5:$G$5</c:f>
              <c:numCache>
                <c:formatCode>General</c:formatCode>
                <c:ptCount val="5"/>
                <c:pt idx="0">
                  <c:v>1</c:v>
                </c:pt>
                <c:pt idx="1">
                  <c:v>2</c:v>
                </c:pt>
                <c:pt idx="2">
                  <c:v>3</c:v>
                </c:pt>
                <c:pt idx="3">
                  <c:v>4</c:v>
                </c:pt>
                <c:pt idx="4">
                  <c:v>5</c:v>
                </c:pt>
              </c:numCache>
            </c:numRef>
          </c:cat>
          <c:val>
            <c:numRef>
              <c:f>Tariff!$C$6:$G$6</c:f>
              <c:numCache>
                <c:formatCode>#,##0</c:formatCode>
                <c:ptCount val="5"/>
                <c:pt idx="0">
                  <c:v>292000</c:v>
                </c:pt>
                <c:pt idx="1">
                  <c:v>584000</c:v>
                </c:pt>
                <c:pt idx="2">
                  <c:v>876000</c:v>
                </c:pt>
                <c:pt idx="3">
                  <c:v>1168000</c:v>
                </c:pt>
                <c:pt idx="4">
                  <c:v>1460000</c:v>
                </c:pt>
              </c:numCache>
            </c:numRef>
          </c:val>
          <c:extLst>
            <c:ext xmlns:c16="http://schemas.microsoft.com/office/drawing/2014/chart" uri="{C3380CC4-5D6E-409C-BE32-E72D297353CC}">
              <c16:uniqueId val="{00000001-907A-4901-9A10-4978BB54365B}"/>
            </c:ext>
          </c:extLst>
        </c:ser>
        <c:dLbls>
          <c:dLblPos val="inEnd"/>
          <c:showLegendKey val="0"/>
          <c:showVal val="1"/>
          <c:showCatName val="0"/>
          <c:showSerName val="0"/>
          <c:showPercent val="0"/>
          <c:showBubbleSize val="0"/>
        </c:dLbls>
        <c:gapWidth val="65"/>
        <c:axId val="321378623"/>
        <c:axId val="334314591"/>
      </c:barChart>
      <c:catAx>
        <c:axId val="321378623"/>
        <c:scaling>
          <c:orientation val="minMax"/>
        </c:scaling>
        <c:delete val="0"/>
        <c:axPos val="b"/>
        <c:majorGridlines>
          <c:spPr>
            <a:ln w="9525" cap="flat" cmpd="sng" algn="ctr">
              <a:solidFill>
                <a:schemeClr val="dk1">
                  <a:lumMod val="15000"/>
                  <a:lumOff val="85000"/>
                  <a:alpha val="54000"/>
                </a:schemeClr>
              </a:solidFill>
              <a:round/>
            </a:ln>
            <a:effectLst/>
          </c:spPr>
        </c:majorGridlines>
        <c:title>
          <c:tx>
            <c:rich>
              <a:bodyPr rot="0" spcFirstLastPara="1" vertOverflow="ellipsis" vert="horz" wrap="square" anchor="ctr" anchorCtr="1"/>
              <a:lstStyle/>
              <a:p>
                <a:pPr>
                  <a:defRPr sz="1200" b="1" i="0" u="none" strike="noStrike" kern="1200" baseline="0">
                    <a:solidFill>
                      <a:srgbClr val="0A0A23"/>
                    </a:solidFill>
                    <a:latin typeface="Hero New" panose="02000500000000000000" pitchFamily="50" charset="0"/>
                    <a:ea typeface="+mn-ea"/>
                    <a:cs typeface="+mn-cs"/>
                  </a:defRPr>
                </a:pPr>
                <a:r>
                  <a:rPr lang="en-US" sz="1200"/>
                  <a:t> Volume </a:t>
                </a:r>
                <a:r>
                  <a:rPr lang="en-US" sz="1200" baseline="0"/>
                  <a:t>Subscribed in m</a:t>
                </a:r>
                <a:r>
                  <a:rPr lang="en-US" sz="1200" baseline="30000"/>
                  <a:t>3</a:t>
                </a:r>
                <a:r>
                  <a:rPr lang="en-US" sz="1200" baseline="0"/>
                  <a:t>/day</a:t>
                </a:r>
                <a:endParaRPr lang="en-US" sz="1200"/>
              </a:p>
            </c:rich>
          </c:tx>
          <c:overlay val="0"/>
          <c:spPr>
            <a:noFill/>
            <a:ln>
              <a:noFill/>
            </a:ln>
            <a:effectLst/>
          </c:spPr>
          <c:txPr>
            <a:bodyPr rot="0" spcFirstLastPara="1" vertOverflow="ellipsis" vert="horz" wrap="square" anchor="ctr" anchorCtr="1"/>
            <a:lstStyle/>
            <a:p>
              <a:pPr>
                <a:defRPr sz="1200" b="1" i="0" u="none" strike="noStrike" kern="1200" baseline="0">
                  <a:solidFill>
                    <a:srgbClr val="0A0A23"/>
                  </a:solidFill>
                  <a:latin typeface="Hero New" panose="02000500000000000000" pitchFamily="50" charset="0"/>
                  <a:ea typeface="+mn-ea"/>
                  <a:cs typeface="+mn-cs"/>
                </a:defRPr>
              </a:pPr>
              <a:endParaRPr lang="fr-FR"/>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50" b="1" i="0" u="none" strike="noStrike" kern="1200" cap="none" spc="0" normalizeH="0" baseline="0">
                <a:solidFill>
                  <a:srgbClr val="0A0A23"/>
                </a:solidFill>
                <a:latin typeface="Hero New" panose="02000500000000000000" pitchFamily="50" charset="0"/>
                <a:ea typeface="+mn-ea"/>
                <a:cs typeface="+mn-cs"/>
              </a:defRPr>
            </a:pPr>
            <a:endParaRPr lang="fr-FR"/>
          </a:p>
        </c:txPr>
        <c:crossAx val="334314591"/>
        <c:crosses val="autoZero"/>
        <c:auto val="1"/>
        <c:lblAlgn val="ctr"/>
        <c:lblOffset val="100"/>
        <c:noMultiLvlLbl val="0"/>
      </c:catAx>
      <c:valAx>
        <c:axId val="334314591"/>
        <c:scaling>
          <c:orientation val="minMax"/>
        </c:scaling>
        <c:delete val="1"/>
        <c:axPos val="l"/>
        <c:majorGridlines>
          <c:spPr>
            <a:ln w="9525" cap="flat" cmpd="sng" algn="ctr">
              <a:solidFill>
                <a:schemeClr val="dk1">
                  <a:lumMod val="15000"/>
                  <a:lumOff val="85000"/>
                  <a:alpha val="54000"/>
                </a:schemeClr>
              </a:solidFill>
              <a:round/>
            </a:ln>
            <a:effectLst/>
          </c:spPr>
        </c:majorGridlines>
        <c:numFmt formatCode="#,##0" sourceLinked="1"/>
        <c:majorTickMark val="none"/>
        <c:minorTickMark val="none"/>
        <c:tickLblPos val="nextTo"/>
        <c:crossAx val="321378623"/>
        <c:crosses val="autoZero"/>
        <c:crossBetween val="between"/>
      </c:valAx>
      <c:spPr>
        <a:noFill/>
        <a:ln w="3175">
          <a:solidFill>
            <a:schemeClr val="tx1">
              <a:lumMod val="15000"/>
              <a:lumOff val="85000"/>
            </a:schemeClr>
          </a:solidFill>
        </a:ln>
        <a:effectLst/>
      </c:spPr>
    </c:plotArea>
    <c:plotVisOnly val="1"/>
    <c:dispBlanksAs val="gap"/>
    <c:showDLblsOverMax val="0"/>
  </c:chart>
  <c:spPr>
    <a:solidFill>
      <a:schemeClr val="lt1"/>
    </a:solidFill>
    <a:ln w="9525" cap="flat" cmpd="sng" algn="ctr">
      <a:noFill/>
      <a:round/>
    </a:ln>
    <a:effectLst/>
  </c:spPr>
  <c:txPr>
    <a:bodyPr/>
    <a:lstStyle/>
    <a:p>
      <a:pPr>
        <a:defRPr b="1">
          <a:solidFill>
            <a:srgbClr val="0A0A23"/>
          </a:solidFill>
          <a:latin typeface="Hero New" panose="02000500000000000000" pitchFamily="50"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F5FD4E4-4075-4B93-B90D-00E88FE191ED}" type="datetimeFigureOut">
              <a:rPr lang="fr-FR" smtClean="0"/>
              <a:t>02/02/2023</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D04CFAB-4570-47AE-9E51-D0EFCE22D222}" type="slidenum">
              <a:rPr lang="fr-FR" smtClean="0"/>
              <a:t>‹N°›</a:t>
            </a:fld>
            <a:endParaRPr lang="fr-FR"/>
          </a:p>
        </p:txBody>
      </p:sp>
    </p:spTree>
    <p:extLst>
      <p:ext uri="{BB962C8B-B14F-4D97-AF65-F5344CB8AC3E}">
        <p14:creationId xmlns:p14="http://schemas.microsoft.com/office/powerpoint/2010/main" val="3524624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60DD917-56D2-423F-BEAB-FE32415D306C}" type="datetimeFigureOut">
              <a:rPr lang="fr-FR" smtClean="0"/>
              <a:t>02/02/2023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533D7DA-1877-4548-B907-D77B2113F4D8}" type="slidenum">
              <a:rPr lang="fr-FR" smtClean="0"/>
              <a:t>‹N°›</a:t>
            </a:fld>
            <a:endParaRPr lang="fr-FR"/>
          </a:p>
        </p:txBody>
      </p:sp>
    </p:spTree>
    <p:extLst>
      <p:ext uri="{BB962C8B-B14F-4D97-AF65-F5344CB8AC3E}">
        <p14:creationId xmlns:p14="http://schemas.microsoft.com/office/powerpoint/2010/main" val="291272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33D7DA-1877-4548-B907-D77B2113F4D8}" type="slidenum">
              <a:rPr lang="fr-FR" smtClean="0"/>
              <a:t>1</a:t>
            </a:fld>
            <a:endParaRPr lang="fr-FR"/>
          </a:p>
        </p:txBody>
      </p:sp>
    </p:spTree>
    <p:extLst>
      <p:ext uri="{BB962C8B-B14F-4D97-AF65-F5344CB8AC3E}">
        <p14:creationId xmlns:p14="http://schemas.microsoft.com/office/powerpoint/2010/main" val="287704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33D7DA-1877-4548-B907-D77B2113F4D8}" type="slidenum">
              <a:rPr lang="fr-FR" smtClean="0"/>
              <a:t>2</a:t>
            </a:fld>
            <a:endParaRPr lang="fr-FR"/>
          </a:p>
        </p:txBody>
      </p:sp>
    </p:spTree>
    <p:extLst>
      <p:ext uri="{BB962C8B-B14F-4D97-AF65-F5344CB8AC3E}">
        <p14:creationId xmlns:p14="http://schemas.microsoft.com/office/powerpoint/2010/main" val="4179683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3</a:t>
            </a:fld>
            <a:endParaRPr lang="fr-FR"/>
          </a:p>
        </p:txBody>
      </p:sp>
    </p:spTree>
    <p:extLst>
      <p:ext uri="{BB962C8B-B14F-4D97-AF65-F5344CB8AC3E}">
        <p14:creationId xmlns:p14="http://schemas.microsoft.com/office/powerpoint/2010/main" val="2008683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4</a:t>
            </a:fld>
            <a:endParaRPr lang="fr-FR"/>
          </a:p>
        </p:txBody>
      </p:sp>
    </p:spTree>
    <p:extLst>
      <p:ext uri="{BB962C8B-B14F-4D97-AF65-F5344CB8AC3E}">
        <p14:creationId xmlns:p14="http://schemas.microsoft.com/office/powerpoint/2010/main" val="279632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5</a:t>
            </a:fld>
            <a:endParaRPr lang="fr-FR"/>
          </a:p>
        </p:txBody>
      </p:sp>
    </p:spTree>
    <p:extLst>
      <p:ext uri="{BB962C8B-B14F-4D97-AF65-F5344CB8AC3E}">
        <p14:creationId xmlns:p14="http://schemas.microsoft.com/office/powerpoint/2010/main" val="4044623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6</a:t>
            </a:fld>
            <a:endParaRPr lang="fr-FR"/>
          </a:p>
        </p:txBody>
      </p:sp>
    </p:spTree>
    <p:extLst>
      <p:ext uri="{BB962C8B-B14F-4D97-AF65-F5344CB8AC3E}">
        <p14:creationId xmlns:p14="http://schemas.microsoft.com/office/powerpoint/2010/main" val="1436894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10</a:t>
            </a:fld>
            <a:endParaRPr lang="fr-FR"/>
          </a:p>
        </p:txBody>
      </p:sp>
    </p:spTree>
    <p:extLst>
      <p:ext uri="{BB962C8B-B14F-4D97-AF65-F5344CB8AC3E}">
        <p14:creationId xmlns:p14="http://schemas.microsoft.com/office/powerpoint/2010/main" val="2746435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11</a:t>
            </a:fld>
            <a:endParaRPr lang="fr-FR"/>
          </a:p>
        </p:txBody>
      </p:sp>
    </p:spTree>
    <p:extLst>
      <p:ext uri="{BB962C8B-B14F-4D97-AF65-F5344CB8AC3E}">
        <p14:creationId xmlns:p14="http://schemas.microsoft.com/office/powerpoint/2010/main" val="2526666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12</a:t>
            </a:fld>
            <a:endParaRPr lang="fr-FR"/>
          </a:p>
        </p:txBody>
      </p:sp>
    </p:spTree>
    <p:extLst>
      <p:ext uri="{BB962C8B-B14F-4D97-AF65-F5344CB8AC3E}">
        <p14:creationId xmlns:p14="http://schemas.microsoft.com/office/powerpoint/2010/main" val="678472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14</a:t>
            </a:fld>
            <a:endParaRPr lang="fr-FR"/>
          </a:p>
        </p:txBody>
      </p:sp>
    </p:spTree>
    <p:extLst>
      <p:ext uri="{BB962C8B-B14F-4D97-AF65-F5344CB8AC3E}">
        <p14:creationId xmlns:p14="http://schemas.microsoft.com/office/powerpoint/2010/main" val="112021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a:t>
            </a:r>
            <a:r>
              <a:rPr lang="fr-FR" dirty="0" err="1"/>
              <a:t>weighted</a:t>
            </a:r>
            <a:r>
              <a:rPr lang="fr-FR" dirty="0"/>
              <a:t> </a:t>
            </a:r>
            <a:r>
              <a:rPr lang="fr-FR" dirty="0" err="1"/>
              <a:t>average</a:t>
            </a:r>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15</a:t>
            </a:fld>
            <a:endParaRPr lang="fr-FR"/>
          </a:p>
        </p:txBody>
      </p:sp>
    </p:spTree>
    <p:extLst>
      <p:ext uri="{BB962C8B-B14F-4D97-AF65-F5344CB8AC3E}">
        <p14:creationId xmlns:p14="http://schemas.microsoft.com/office/powerpoint/2010/main" val="4077054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16</a:t>
            </a:fld>
            <a:endParaRPr lang="fr-FR"/>
          </a:p>
        </p:txBody>
      </p:sp>
    </p:spTree>
    <p:extLst>
      <p:ext uri="{BB962C8B-B14F-4D97-AF65-F5344CB8AC3E}">
        <p14:creationId xmlns:p14="http://schemas.microsoft.com/office/powerpoint/2010/main" val="1365121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Préparer une analyse de sensibilité pour la présentation de janvier</a:t>
            </a:r>
          </a:p>
        </p:txBody>
      </p:sp>
      <p:sp>
        <p:nvSpPr>
          <p:cNvPr id="4" name="Espace réservé du numéro de diapositive 3"/>
          <p:cNvSpPr>
            <a:spLocks noGrp="1"/>
          </p:cNvSpPr>
          <p:nvPr>
            <p:ph type="sldNum" sz="quarter" idx="5"/>
          </p:nvPr>
        </p:nvSpPr>
        <p:spPr/>
        <p:txBody>
          <a:bodyPr/>
          <a:lstStyle/>
          <a:p>
            <a:fld id="{F533D7DA-1877-4548-B907-D77B2113F4D8}" type="slidenum">
              <a:rPr lang="fr-FR" smtClean="0"/>
              <a:t>17</a:t>
            </a:fld>
            <a:endParaRPr lang="fr-FR"/>
          </a:p>
        </p:txBody>
      </p:sp>
    </p:spTree>
    <p:extLst>
      <p:ext uri="{BB962C8B-B14F-4D97-AF65-F5344CB8AC3E}">
        <p14:creationId xmlns:p14="http://schemas.microsoft.com/office/powerpoint/2010/main" val="2084707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Préparer une analyse de sensibilité pour la présentation de janvier</a:t>
            </a:r>
          </a:p>
        </p:txBody>
      </p:sp>
      <p:sp>
        <p:nvSpPr>
          <p:cNvPr id="4" name="Espace réservé du numéro de diapositive 3"/>
          <p:cNvSpPr>
            <a:spLocks noGrp="1"/>
          </p:cNvSpPr>
          <p:nvPr>
            <p:ph type="sldNum" sz="quarter" idx="5"/>
          </p:nvPr>
        </p:nvSpPr>
        <p:spPr/>
        <p:txBody>
          <a:bodyPr/>
          <a:lstStyle/>
          <a:p>
            <a:fld id="{F533D7DA-1877-4548-B907-D77B2113F4D8}" type="slidenum">
              <a:rPr lang="fr-FR" smtClean="0"/>
              <a:t>18</a:t>
            </a:fld>
            <a:endParaRPr lang="fr-FR"/>
          </a:p>
        </p:txBody>
      </p:sp>
    </p:spTree>
    <p:extLst>
      <p:ext uri="{BB962C8B-B14F-4D97-AF65-F5344CB8AC3E}">
        <p14:creationId xmlns:p14="http://schemas.microsoft.com/office/powerpoint/2010/main" val="250336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19</a:t>
            </a:fld>
            <a:endParaRPr lang="fr-FR"/>
          </a:p>
        </p:txBody>
      </p:sp>
    </p:spTree>
    <p:extLst>
      <p:ext uri="{BB962C8B-B14F-4D97-AF65-F5344CB8AC3E}">
        <p14:creationId xmlns:p14="http://schemas.microsoft.com/office/powerpoint/2010/main" val="715888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20</a:t>
            </a:fld>
            <a:endParaRPr lang="fr-FR"/>
          </a:p>
        </p:txBody>
      </p:sp>
    </p:spTree>
    <p:extLst>
      <p:ext uri="{BB962C8B-B14F-4D97-AF65-F5344CB8AC3E}">
        <p14:creationId xmlns:p14="http://schemas.microsoft.com/office/powerpoint/2010/main" val="3692546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21</a:t>
            </a:fld>
            <a:endParaRPr lang="fr-FR"/>
          </a:p>
        </p:txBody>
      </p:sp>
    </p:spTree>
    <p:extLst>
      <p:ext uri="{BB962C8B-B14F-4D97-AF65-F5344CB8AC3E}">
        <p14:creationId xmlns:p14="http://schemas.microsoft.com/office/powerpoint/2010/main" val="3606089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22</a:t>
            </a:fld>
            <a:endParaRPr lang="fr-FR"/>
          </a:p>
        </p:txBody>
      </p:sp>
    </p:spTree>
    <p:extLst>
      <p:ext uri="{BB962C8B-B14F-4D97-AF65-F5344CB8AC3E}">
        <p14:creationId xmlns:p14="http://schemas.microsoft.com/office/powerpoint/2010/main" val="3465306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23</a:t>
            </a:fld>
            <a:endParaRPr lang="fr-FR"/>
          </a:p>
        </p:txBody>
      </p:sp>
    </p:spTree>
    <p:extLst>
      <p:ext uri="{BB962C8B-B14F-4D97-AF65-F5344CB8AC3E}">
        <p14:creationId xmlns:p14="http://schemas.microsoft.com/office/powerpoint/2010/main" val="26668111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lvl1pPr>
              <a:defRPr/>
            </a:lvl1pPr>
          </a:lstStyle>
          <a:p>
            <a:fld id="{4DD0B29D-F54F-4D17-B88F-A75FD4EAC384}" type="slidenum">
              <a:rPr lang="en-US" smtClean="0"/>
              <a:pPr/>
              <a:t>‹N°›</a:t>
            </a:fld>
            <a:endParaRPr lang="en-US" dirty="0"/>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9"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250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83459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93375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86382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07/06/2022</a:t>
            </a:r>
          </a:p>
        </p:txBody>
      </p:sp>
      <p:sp>
        <p:nvSpPr>
          <p:cNvPr id="9" name="Slide Number Placeholder 8"/>
          <p:cNvSpPr>
            <a:spLocks noGrp="1"/>
          </p:cNvSpPr>
          <p:nvPr>
            <p:ph type="sldNum" sz="quarter" idx="12"/>
          </p:nvPr>
        </p:nvSpPr>
        <p:spPr/>
        <p:txBody>
          <a:bodyPr/>
          <a:lstStyle/>
          <a:p>
            <a:fld id="{C669A7A6-C1EA-47A1-978E-D843007FFD51}" type="slidenum">
              <a:rPr lang="en-US" smtClean="0"/>
              <a:t>‹N°›</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11"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5"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37083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07/06/2022</a:t>
            </a:r>
          </a:p>
        </p:txBody>
      </p:sp>
      <p:sp>
        <p:nvSpPr>
          <p:cNvPr id="5" name="Slide Number Placeholder 4"/>
          <p:cNvSpPr>
            <a:spLocks noGrp="1"/>
          </p:cNvSpPr>
          <p:nvPr>
            <p:ph type="sldNum" sz="quarter" idx="12"/>
          </p:nvPr>
        </p:nvSpPr>
        <p:spPr/>
        <p:txBody>
          <a:bodyPr/>
          <a:lstStyle/>
          <a:p>
            <a:fld id="{C669A7A6-C1EA-47A1-978E-D843007FFD51}" type="slidenum">
              <a:rPr lang="en-US" smtClean="0"/>
              <a:t>‹N°›</a:t>
            </a:fld>
            <a:endParaRPr lang="en-US"/>
          </a:p>
        </p:txBody>
      </p:sp>
      <p:pic>
        <p:nvPicPr>
          <p:cNvPr id="6"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7"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99261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07/06/2022</a:t>
            </a:r>
          </a:p>
        </p:txBody>
      </p:sp>
      <p:sp>
        <p:nvSpPr>
          <p:cNvPr id="4" name="Slide Number Placeholder 3"/>
          <p:cNvSpPr>
            <a:spLocks noGrp="1"/>
          </p:cNvSpPr>
          <p:nvPr>
            <p:ph type="sldNum" sz="quarter" idx="12"/>
          </p:nvPr>
        </p:nvSpPr>
        <p:spPr/>
        <p:txBody>
          <a:bodyPr/>
          <a:lstStyle/>
          <a:p>
            <a:fld id="{C669A7A6-C1EA-47A1-978E-D843007FFD51}" type="slidenum">
              <a:rPr lang="en-US" smtClean="0"/>
              <a:t>‹N°›</a:t>
            </a:fld>
            <a:endParaRPr lang="en-US"/>
          </a:p>
        </p:txBody>
      </p:sp>
      <p:pic>
        <p:nvPicPr>
          <p:cNvPr id="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0"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82894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76525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945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9823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61712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07/06/2022</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9A7A6-C1EA-47A1-978E-D843007FFD51}" type="slidenum">
              <a:rPr lang="en-US" smtClean="0"/>
              <a:t>‹N°›</a:t>
            </a:fld>
            <a:endParaRPr lang="en-US"/>
          </a:p>
        </p:txBody>
      </p:sp>
    </p:spTree>
    <p:extLst>
      <p:ext uri="{BB962C8B-B14F-4D97-AF65-F5344CB8AC3E}">
        <p14:creationId xmlns:p14="http://schemas.microsoft.com/office/powerpoint/2010/main" val="3621673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emf"/><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2-%20BMLWE%20Cost%20Recovery%20221122.xlsm" TargetMode="External"/><Relationship Id="rId5" Type="http://schemas.openxmlformats.org/officeDocument/2006/relationships/image" Target="../media/image9.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2.emf"/><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27.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svg"/><Relationship Id="rId11" Type="http://schemas.openxmlformats.org/officeDocument/2006/relationships/image" Target="../media/image20.png"/><Relationship Id="rId5" Type="http://schemas.openxmlformats.org/officeDocument/2006/relationships/image" Target="../media/image17.png"/><Relationship Id="rId10" Type="http://schemas.openxmlformats.org/officeDocument/2006/relationships/image" Target="../media/image25.svg"/><Relationship Id="rId4" Type="http://schemas.openxmlformats.org/officeDocument/2006/relationships/image" Target="../media/image2.jpeg"/><Relationship Id="rId9" Type="http://schemas.openxmlformats.org/officeDocument/2006/relationships/image" Target="../media/image19.png"/></Relationships>
</file>

<file path=ppt/slides/_rels/slide16.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1.svg"/><Relationship Id="rId11" Type="http://schemas.openxmlformats.org/officeDocument/2006/relationships/image" Target="../media/image20.png"/><Relationship Id="rId5" Type="http://schemas.openxmlformats.org/officeDocument/2006/relationships/image" Target="../media/image21.png"/><Relationship Id="rId10" Type="http://schemas.openxmlformats.org/officeDocument/2006/relationships/image" Target="../media/image25.svg"/><Relationship Id="rId4" Type="http://schemas.openxmlformats.org/officeDocument/2006/relationships/image" Target="../media/image2.jpeg"/><Relationship Id="rId9" Type="http://schemas.openxmlformats.org/officeDocument/2006/relationships/image" Target="../media/image23.png"/><Relationship Id="rId14" Type="http://schemas.openxmlformats.org/officeDocument/2006/relationships/image" Target="../media/image29.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3672" y="1494582"/>
            <a:ext cx="7248525" cy="951543"/>
          </a:xfrm>
          <a:prstGeom prst="rect">
            <a:avLst/>
          </a:prstGeom>
        </p:spPr>
        <p:txBody>
          <a:bodyPr wrap="square">
            <a:spAutoFit/>
          </a:bodyPr>
          <a:lstStyle/>
          <a:p>
            <a:pPr algn="ctr">
              <a:lnSpc>
                <a:spcPct val="120000"/>
              </a:lnSpc>
              <a:spcBef>
                <a:spcPts val="1200"/>
              </a:spcBef>
            </a:pPr>
            <a:r>
              <a:rPr lang="en-GB" sz="1600" b="1" dirty="0">
                <a:solidFill>
                  <a:srgbClr val="0070C0"/>
                </a:solidFill>
                <a:latin typeface="Arial" panose="020B0604020202020204" pitchFamily="34" charset="0"/>
                <a:ea typeface="Times New Roman" panose="02020603050405020304" pitchFamily="18" charset="0"/>
              </a:rPr>
              <a:t>EU-AFD TECHNICAL ASSISTANCE PROGRAMME TO SUPPORT</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REFORMS IN THE WATER AND WASTEWATER SECTORS</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IN LEBANON</a:t>
            </a:r>
            <a:endParaRPr lang="en-US" sz="1600" dirty="0">
              <a:effectLst/>
              <a:latin typeface="Arial" panose="020B0604020202020204" pitchFamily="34" charset="0"/>
              <a:ea typeface="Times New Roman" panose="02020603050405020304" pitchFamily="18" charset="0"/>
            </a:endParaRPr>
          </a:p>
        </p:txBody>
      </p:sp>
      <p:pic>
        <p:nvPicPr>
          <p:cNvPr id="15" name="Picture 14"/>
          <p:cNvPicPr/>
          <p:nvPr/>
        </p:nvPicPr>
        <p:blipFill>
          <a:blip r:embed="rId3" cstate="print">
            <a:extLst>
              <a:ext uri="{28A0092B-C50C-407E-A947-70E740481C1C}">
                <a14:useLocalDpi xmlns:a14="http://schemas.microsoft.com/office/drawing/2010/main" val="0"/>
              </a:ext>
            </a:extLst>
          </a:blip>
          <a:stretch>
            <a:fillRect/>
          </a:stretch>
        </p:blipFill>
        <p:spPr>
          <a:xfrm>
            <a:off x="4795837" y="358748"/>
            <a:ext cx="2543175" cy="1078865"/>
          </a:xfrm>
          <a:prstGeom prst="rect">
            <a:avLst/>
          </a:prstGeom>
        </p:spPr>
      </p:pic>
      <p:sp>
        <p:nvSpPr>
          <p:cNvPr id="3" name="Rectangle 2"/>
          <p:cNvSpPr/>
          <p:nvPr/>
        </p:nvSpPr>
        <p:spPr>
          <a:xfrm>
            <a:off x="2585385" y="4219349"/>
            <a:ext cx="7545098" cy="400110"/>
          </a:xfrm>
          <a:prstGeom prst="rect">
            <a:avLst/>
          </a:prstGeom>
        </p:spPr>
        <p:txBody>
          <a:bodyPr wrap="square">
            <a:spAutoFit/>
          </a:bodyPr>
          <a:lstStyle/>
          <a:p>
            <a:pPr algn="ctr"/>
            <a:r>
              <a:rPr lang="en-US" sz="2000" b="1" dirty="0">
                <a:solidFill>
                  <a:srgbClr val="0070C0"/>
                </a:solidFill>
                <a:effectLst/>
                <a:latin typeface="Tw Cen MT" panose="020B0602020104020603" pitchFamily="34" charset="0"/>
                <a:ea typeface="Times New Roman" panose="02020603050405020304" pitchFamily="18" charset="0"/>
                <a:cs typeface="Times New Roman" panose="02020603050405020304" pitchFamily="18" charset="0"/>
              </a:rPr>
              <a:t>Tariff Level and Tariff Structure</a:t>
            </a:r>
            <a:endParaRPr lang="en-GB" sz="2000" b="1" dirty="0">
              <a:solidFill>
                <a:srgbClr val="0070C0"/>
              </a:solidFill>
              <a:latin typeface="Tw Cen MT" panose="020B0602020104020603" pitchFamily="34" charset="0"/>
              <a:cs typeface="Times New Roman" panose="02020603050405020304" pitchFamily="18" charset="0"/>
            </a:endParaRPr>
          </a:p>
        </p:txBody>
      </p:sp>
      <p:pic>
        <p:nvPicPr>
          <p:cNvPr id="24" name="Picture 23" descr="E:\Logo Groupement.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4664" y="5752170"/>
            <a:ext cx="4066540" cy="517525"/>
          </a:xfrm>
          <a:prstGeom prst="rect">
            <a:avLst/>
          </a:prstGeom>
          <a:noFill/>
          <a:ln>
            <a:noFill/>
          </a:ln>
        </p:spPr>
      </p:pic>
      <p:sp>
        <p:nvSpPr>
          <p:cNvPr id="6" name="Rectangle 5"/>
          <p:cNvSpPr/>
          <p:nvPr/>
        </p:nvSpPr>
        <p:spPr>
          <a:xfrm>
            <a:off x="5545052" y="5084062"/>
            <a:ext cx="1625765" cy="327077"/>
          </a:xfrm>
          <a:prstGeom prst="rect">
            <a:avLst/>
          </a:prstGeom>
        </p:spPr>
        <p:txBody>
          <a:bodyPr wrap="none">
            <a:spAutoFit/>
          </a:bodyPr>
          <a:lstStyle/>
          <a:p>
            <a:pPr algn="ctr">
              <a:lnSpc>
                <a:spcPct val="120000"/>
              </a:lnSpc>
            </a:pPr>
            <a:r>
              <a:rPr lang="en-GB" sz="1400" b="1" dirty="0">
                <a:solidFill>
                  <a:srgbClr val="0070C0"/>
                </a:solidFill>
                <a:latin typeface="Arial" panose="020B0604020202020204" pitchFamily="34" charset="0"/>
                <a:ea typeface="Times New Roman" panose="02020603050405020304" pitchFamily="18" charset="0"/>
              </a:rPr>
              <a:t>January 20, 2023</a:t>
            </a:r>
            <a:endParaRPr lang="en-US" sz="1400" b="1" dirty="0">
              <a:solidFill>
                <a:srgbClr val="0070C0"/>
              </a:solidFill>
              <a:effectLst/>
              <a:latin typeface="Arial" panose="020B0604020202020204" pitchFamily="34" charset="0"/>
              <a:ea typeface="Times New Roman" panose="02020603050405020304" pitchFamily="18" charset="0"/>
            </a:endParaRPr>
          </a:p>
        </p:txBody>
      </p:sp>
      <p:sp>
        <p:nvSpPr>
          <p:cNvPr id="7" name="Espace réservé du numéro de diapositive 6"/>
          <p:cNvSpPr>
            <a:spLocks noGrp="1"/>
          </p:cNvSpPr>
          <p:nvPr>
            <p:ph type="sldNum" sz="quarter" idx="12"/>
          </p:nvPr>
        </p:nvSpPr>
        <p:spPr/>
        <p:txBody>
          <a:bodyPr/>
          <a:lstStyle/>
          <a:p>
            <a:fld id="{4DD0B29D-F54F-4D17-B88F-A75FD4EAC384}" type="slidenum">
              <a:rPr lang="en-US" smtClean="0"/>
              <a:pPr/>
              <a:t>1</a:t>
            </a:fld>
            <a:endParaRPr lang="en-US" dirty="0"/>
          </a:p>
        </p:txBody>
      </p:sp>
      <p:pic>
        <p:nvPicPr>
          <p:cNvPr id="25" name="Picture 24">
            <a:extLst>
              <a:ext uri="{FF2B5EF4-FFF2-40B4-BE49-F238E27FC236}">
                <a16:creationId xmlns:a16="http://schemas.microsoft.com/office/drawing/2014/main" id="{3A377F7C-DF71-AAF1-BC7C-14AD96CEB9E2}"/>
              </a:ext>
            </a:extLst>
          </p:cNvPr>
          <p:cNvPicPr>
            <a:picLocks noChangeAspect="1"/>
          </p:cNvPicPr>
          <p:nvPr/>
        </p:nvPicPr>
        <p:blipFill rotWithShape="1">
          <a:blip r:embed="rId5">
            <a:extLst>
              <a:ext uri="{28A0092B-C50C-407E-A947-70E740481C1C}">
                <a14:useLocalDpi xmlns:a14="http://schemas.microsoft.com/office/drawing/2010/main" val="0"/>
              </a:ext>
            </a:extLst>
          </a:blip>
          <a:srcRect l="72888"/>
          <a:stretch/>
        </p:blipFill>
        <p:spPr bwMode="auto">
          <a:xfrm>
            <a:off x="5869302" y="2420993"/>
            <a:ext cx="977265" cy="875030"/>
          </a:xfrm>
          <a:prstGeom prst="rect">
            <a:avLst/>
          </a:prstGeom>
          <a:noFill/>
        </p:spPr>
      </p:pic>
      <p:pic>
        <p:nvPicPr>
          <p:cNvPr id="4" name="Graphic 3">
            <a:extLst>
              <a:ext uri="{FF2B5EF4-FFF2-40B4-BE49-F238E27FC236}">
                <a16:creationId xmlns:a16="http://schemas.microsoft.com/office/drawing/2014/main" id="{2CBCEA09-A6C5-5DE9-A3C6-9C62505116C8}"/>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3219062" y="3106450"/>
            <a:ext cx="6158204" cy="1305426"/>
          </a:xfrm>
          <a:prstGeom prst="rect">
            <a:avLst/>
          </a:prstGeom>
        </p:spPr>
      </p:pic>
    </p:spTree>
    <p:extLst>
      <p:ext uri="{BB962C8B-B14F-4D97-AF65-F5344CB8AC3E}">
        <p14:creationId xmlns:p14="http://schemas.microsoft.com/office/powerpoint/2010/main" val="272089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77B262-3F6F-A482-3745-AC69F8FC585E}"/>
              </a:ext>
            </a:extLst>
          </p:cNvPr>
          <p:cNvSpPr>
            <a:spLocks noGrp="1"/>
          </p:cNvSpPr>
          <p:nvPr>
            <p:ph type="sldNum" sz="quarter" idx="12"/>
          </p:nvPr>
        </p:nvSpPr>
        <p:spPr/>
        <p:txBody>
          <a:bodyPr/>
          <a:lstStyle/>
          <a:p>
            <a:fld id="{C669A7A6-C1EA-47A1-978E-D843007FFD51}" type="slidenum">
              <a:rPr lang="en-US" smtClean="0"/>
              <a:t>2</a:t>
            </a:fld>
            <a:endParaRPr lang="en-US"/>
          </a:p>
        </p:txBody>
      </p:sp>
      <p:sp>
        <p:nvSpPr>
          <p:cNvPr id="27" name="Text Placeholder 2">
            <a:extLst>
              <a:ext uri="{FF2B5EF4-FFF2-40B4-BE49-F238E27FC236}">
                <a16:creationId xmlns:a16="http://schemas.microsoft.com/office/drawing/2014/main" id="{DDE07992-B54F-5464-EE20-2FCCE7485766}"/>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level vs. tariff structure </a:t>
            </a:r>
          </a:p>
        </p:txBody>
      </p:sp>
      <p:grpSp>
        <p:nvGrpSpPr>
          <p:cNvPr id="2" name="Group 1">
            <a:extLst>
              <a:ext uri="{FF2B5EF4-FFF2-40B4-BE49-F238E27FC236}">
                <a16:creationId xmlns:a16="http://schemas.microsoft.com/office/drawing/2014/main" id="{E805E229-3970-4938-57F9-131D1661226D}"/>
              </a:ext>
            </a:extLst>
          </p:cNvPr>
          <p:cNvGrpSpPr/>
          <p:nvPr/>
        </p:nvGrpSpPr>
        <p:grpSpPr>
          <a:xfrm>
            <a:off x="869084" y="1961854"/>
            <a:ext cx="9645807" cy="1857334"/>
            <a:chOff x="869084" y="1738832"/>
            <a:chExt cx="9645807" cy="1857334"/>
          </a:xfrm>
        </p:grpSpPr>
        <p:grpSp>
          <p:nvGrpSpPr>
            <p:cNvPr id="20" name="Group 103">
              <a:extLst>
                <a:ext uri="{FF2B5EF4-FFF2-40B4-BE49-F238E27FC236}">
                  <a16:creationId xmlns:a16="http://schemas.microsoft.com/office/drawing/2014/main" id="{B2F093C8-C6C1-841D-CC38-19E8C37DFDA3}"/>
                </a:ext>
              </a:extLst>
            </p:cNvPr>
            <p:cNvGrpSpPr>
              <a:grpSpLocks noChangeAspect="1"/>
            </p:cNvGrpSpPr>
            <p:nvPr/>
          </p:nvGrpSpPr>
          <p:grpSpPr>
            <a:xfrm>
              <a:off x="869084" y="1738832"/>
              <a:ext cx="1614282" cy="573438"/>
              <a:chOff x="-1" y="-1"/>
              <a:chExt cx="3236087" cy="1149548"/>
            </a:xfrm>
          </p:grpSpPr>
          <p:grpSp>
            <p:nvGrpSpPr>
              <p:cNvPr id="21" name="Group 104">
                <a:extLst>
                  <a:ext uri="{FF2B5EF4-FFF2-40B4-BE49-F238E27FC236}">
                    <a16:creationId xmlns:a16="http://schemas.microsoft.com/office/drawing/2014/main" id="{8877C886-49C9-F160-9D89-121DC40672B4}"/>
                  </a:ext>
                </a:extLst>
              </p:cNvPr>
              <p:cNvGrpSpPr/>
              <p:nvPr/>
            </p:nvGrpSpPr>
            <p:grpSpPr>
              <a:xfrm>
                <a:off x="-1" y="-1"/>
                <a:ext cx="993544" cy="993544"/>
                <a:chOff x="-1" y="-1"/>
                <a:chExt cx="993542" cy="993542"/>
              </a:xfrm>
            </p:grpSpPr>
            <p:sp>
              <p:nvSpPr>
                <p:cNvPr id="24" name="Oval 107">
                  <a:extLst>
                    <a:ext uri="{FF2B5EF4-FFF2-40B4-BE49-F238E27FC236}">
                      <a16:creationId xmlns:a16="http://schemas.microsoft.com/office/drawing/2014/main" id="{C1587ECB-5D2A-9E77-842B-53282B2399FD}"/>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5" name="Oval 108">
                  <a:extLst>
                    <a:ext uri="{FF2B5EF4-FFF2-40B4-BE49-F238E27FC236}">
                      <a16:creationId xmlns:a16="http://schemas.microsoft.com/office/drawing/2014/main" id="{75EFC0C0-BB95-45B1-E597-5DF714EB9782}"/>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6" name="Oval 109">
                  <a:extLst>
                    <a:ext uri="{FF2B5EF4-FFF2-40B4-BE49-F238E27FC236}">
                      <a16:creationId xmlns:a16="http://schemas.microsoft.com/office/drawing/2014/main" id="{3E31AE57-21CF-03CA-37CB-8FC355539A72}"/>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2" name="TextBox 105">
                <a:extLst>
                  <a:ext uri="{FF2B5EF4-FFF2-40B4-BE49-F238E27FC236}">
                    <a16:creationId xmlns:a16="http://schemas.microsoft.com/office/drawing/2014/main" id="{1A8EEB59-62D4-0B4F-0336-EC9DE98C9B5A}"/>
                  </a:ext>
                </a:extLst>
              </p:cNvPr>
              <p:cNvSpPr txBox="1"/>
              <p:nvPr/>
            </p:nvSpPr>
            <p:spPr>
              <a:xfrm>
                <a:off x="469282" y="532559"/>
                <a:ext cx="2766804"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Tariff level</a:t>
                </a:r>
              </a:p>
            </p:txBody>
          </p:sp>
        </p:grpSp>
        <p:sp>
          <p:nvSpPr>
            <p:cNvPr id="36" name="Text Placeholder 33">
              <a:extLst>
                <a:ext uri="{FF2B5EF4-FFF2-40B4-BE49-F238E27FC236}">
                  <a16:creationId xmlns:a16="http://schemas.microsoft.com/office/drawing/2014/main" id="{6ED1C751-6065-499E-4A49-B629ECEF7DF0}"/>
                </a:ext>
              </a:extLst>
            </p:cNvPr>
            <p:cNvSpPr txBox="1"/>
            <p:nvPr/>
          </p:nvSpPr>
          <p:spPr>
            <a:xfrm>
              <a:off x="1193611" y="2477911"/>
              <a:ext cx="9321280" cy="1118255"/>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pPr algn="just">
                <a:lnSpc>
                  <a:spcPct val="150000"/>
                </a:lnSpc>
                <a:spcBef>
                  <a:spcPts val="0"/>
                </a:spcBef>
              </a:pPr>
              <a:r>
                <a:rPr lang="en-US" dirty="0">
                  <a:solidFill>
                    <a:srgbClr val="1976D2"/>
                  </a:solidFill>
                  <a:latin typeface="+mn-lt"/>
                  <a:ea typeface="Roboto" panose="02000000000000000000" pitchFamily="2" charset="0"/>
                  <a:cs typeface="Roboto" panose="02000000000000000000" pitchFamily="2" charset="0"/>
                </a:rPr>
                <a:t>It is the lynchpin tariff for a m3/day subscription. It is targeting the financial equilibrium of the business which is far from being the case in Lebanon presently</a:t>
              </a:r>
            </a:p>
            <a:p>
              <a:pPr>
                <a:lnSpc>
                  <a:spcPct val="150000"/>
                </a:lnSpc>
                <a:spcBef>
                  <a:spcPts val="0"/>
                </a:spcBef>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3" name="Group 2">
            <a:extLst>
              <a:ext uri="{FF2B5EF4-FFF2-40B4-BE49-F238E27FC236}">
                <a16:creationId xmlns:a16="http://schemas.microsoft.com/office/drawing/2014/main" id="{23BE56DD-FFDF-B5CA-F851-B9560034AEF9}"/>
              </a:ext>
            </a:extLst>
          </p:cNvPr>
          <p:cNvGrpSpPr/>
          <p:nvPr/>
        </p:nvGrpSpPr>
        <p:grpSpPr>
          <a:xfrm>
            <a:off x="869084" y="4121036"/>
            <a:ext cx="9645807" cy="2272832"/>
            <a:chOff x="869084" y="1738832"/>
            <a:chExt cx="9645807" cy="2272832"/>
          </a:xfrm>
        </p:grpSpPr>
        <p:grpSp>
          <p:nvGrpSpPr>
            <p:cNvPr id="4" name="Group 103">
              <a:extLst>
                <a:ext uri="{FF2B5EF4-FFF2-40B4-BE49-F238E27FC236}">
                  <a16:creationId xmlns:a16="http://schemas.microsoft.com/office/drawing/2014/main" id="{20F12E2D-55AB-8DFD-6453-6759B01FC038}"/>
                </a:ext>
              </a:extLst>
            </p:cNvPr>
            <p:cNvGrpSpPr>
              <a:grpSpLocks noChangeAspect="1"/>
            </p:cNvGrpSpPr>
            <p:nvPr/>
          </p:nvGrpSpPr>
          <p:grpSpPr>
            <a:xfrm>
              <a:off x="869084" y="1738832"/>
              <a:ext cx="2215408" cy="573438"/>
              <a:chOff x="-1" y="-1"/>
              <a:chExt cx="4441140" cy="1149548"/>
            </a:xfrm>
          </p:grpSpPr>
          <p:grpSp>
            <p:nvGrpSpPr>
              <p:cNvPr id="7" name="Group 104">
                <a:extLst>
                  <a:ext uri="{FF2B5EF4-FFF2-40B4-BE49-F238E27FC236}">
                    <a16:creationId xmlns:a16="http://schemas.microsoft.com/office/drawing/2014/main" id="{4CEA0A2A-D970-B5B6-6C30-81E6AA0A115A}"/>
                  </a:ext>
                </a:extLst>
              </p:cNvPr>
              <p:cNvGrpSpPr/>
              <p:nvPr/>
            </p:nvGrpSpPr>
            <p:grpSpPr>
              <a:xfrm>
                <a:off x="-1" y="-1"/>
                <a:ext cx="993544" cy="993544"/>
                <a:chOff x="-1" y="-1"/>
                <a:chExt cx="993542" cy="993542"/>
              </a:xfrm>
            </p:grpSpPr>
            <p:sp>
              <p:nvSpPr>
                <p:cNvPr id="9" name="Oval 107">
                  <a:extLst>
                    <a:ext uri="{FF2B5EF4-FFF2-40B4-BE49-F238E27FC236}">
                      <a16:creationId xmlns:a16="http://schemas.microsoft.com/office/drawing/2014/main" id="{32CC8A23-EFF2-54C9-B91E-2B9D1FEDAD56}"/>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0" name="Oval 108">
                  <a:extLst>
                    <a:ext uri="{FF2B5EF4-FFF2-40B4-BE49-F238E27FC236}">
                      <a16:creationId xmlns:a16="http://schemas.microsoft.com/office/drawing/2014/main" id="{1DF5D777-1E5B-A1AE-0ACC-69DAF987B6D0}"/>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1" name="Oval 109">
                  <a:extLst>
                    <a:ext uri="{FF2B5EF4-FFF2-40B4-BE49-F238E27FC236}">
                      <a16:creationId xmlns:a16="http://schemas.microsoft.com/office/drawing/2014/main" id="{504DE8B0-8C64-1552-0862-DCFA03E88B69}"/>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8" name="TextBox 105">
                <a:extLst>
                  <a:ext uri="{FF2B5EF4-FFF2-40B4-BE49-F238E27FC236}">
                    <a16:creationId xmlns:a16="http://schemas.microsoft.com/office/drawing/2014/main" id="{1A4C6107-77BE-4A4E-D8A8-D26CF99C3742}"/>
                  </a:ext>
                </a:extLst>
              </p:cNvPr>
              <p:cNvSpPr txBox="1"/>
              <p:nvPr/>
            </p:nvSpPr>
            <p:spPr>
              <a:xfrm>
                <a:off x="469282" y="532559"/>
                <a:ext cx="3971857"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Tariff structure</a:t>
                </a:r>
              </a:p>
            </p:txBody>
          </p:sp>
        </p:grpSp>
        <p:sp>
          <p:nvSpPr>
            <p:cNvPr id="6" name="Text Placeholder 33">
              <a:extLst>
                <a:ext uri="{FF2B5EF4-FFF2-40B4-BE49-F238E27FC236}">
                  <a16:creationId xmlns:a16="http://schemas.microsoft.com/office/drawing/2014/main" id="{3918C165-575F-E2E5-194F-CB33F6B18453}"/>
                </a:ext>
              </a:extLst>
            </p:cNvPr>
            <p:cNvSpPr txBox="1"/>
            <p:nvPr/>
          </p:nvSpPr>
          <p:spPr>
            <a:xfrm>
              <a:off x="1193611" y="2477911"/>
              <a:ext cx="9321280" cy="1533753"/>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b="0" i="0" u="none" strike="noStrike" kern="1200" cap="none" spc="0" normalizeH="0" baseline="0" noProof="0" dirty="0">
                  <a:ln>
                    <a:noFill/>
                  </a:ln>
                  <a:solidFill>
                    <a:srgbClr val="656D78"/>
                  </a:solidFill>
                  <a:effectLst/>
                  <a:uLnTx/>
                  <a:uFillTx/>
                  <a:latin typeface="+mn-lt"/>
                  <a:ea typeface="Roboto" panose="02000000000000000000" pitchFamily="2" charset="0"/>
                  <a:cs typeface="Roboto" panose="02000000000000000000" pitchFamily="2" charset="0"/>
                </a:rPr>
                <a:t>While tariff structure is addressing the various combination of the tariffs per category or per volume subscribed in order to reach the equilibrium and to introduce some kind of fairness among customers. </a:t>
              </a:r>
            </a:p>
            <a:p>
              <a:pPr>
                <a:lnSpc>
                  <a:spcPct val="150000"/>
                </a:lnSpc>
                <a:spcBef>
                  <a:spcPts val="0"/>
                </a:spcBef>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p:txBody>
        </p:sp>
      </p:grpSp>
    </p:spTree>
    <p:extLst>
      <p:ext uri="{BB962C8B-B14F-4D97-AF65-F5344CB8AC3E}">
        <p14:creationId xmlns:p14="http://schemas.microsoft.com/office/powerpoint/2010/main" val="1471920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3</a:t>
            </a:fld>
            <a:endParaRPr lang="en-US" dirty="0"/>
          </a:p>
        </p:txBody>
      </p:sp>
      <p:grpSp>
        <p:nvGrpSpPr>
          <p:cNvPr id="2" name="Group 103">
            <a:extLst>
              <a:ext uri="{FF2B5EF4-FFF2-40B4-BE49-F238E27FC236}">
                <a16:creationId xmlns:a16="http://schemas.microsoft.com/office/drawing/2014/main" id="{C0271702-A4DE-C349-71EE-88E5FF2FB865}"/>
              </a:ext>
            </a:extLst>
          </p:cNvPr>
          <p:cNvGrpSpPr>
            <a:grpSpLocks noChangeAspect="1"/>
          </p:cNvGrpSpPr>
          <p:nvPr/>
        </p:nvGrpSpPr>
        <p:grpSpPr>
          <a:xfrm>
            <a:off x="869084" y="1738832"/>
            <a:ext cx="3331098" cy="573438"/>
            <a:chOff x="-1" y="-1"/>
            <a:chExt cx="6677720" cy="1149548"/>
          </a:xfrm>
        </p:grpSpPr>
        <p:grpSp>
          <p:nvGrpSpPr>
            <p:cNvPr id="7" name="Group 104">
              <a:extLst>
                <a:ext uri="{FF2B5EF4-FFF2-40B4-BE49-F238E27FC236}">
                  <a16:creationId xmlns:a16="http://schemas.microsoft.com/office/drawing/2014/main" id="{1F8182D2-3297-AFD1-E472-9F81E8AE2B0E}"/>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4DA3455B-D54D-8FCA-0918-B223661087C4}"/>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620D3AA3-46C7-6F5A-A0E5-39D9C3FCEE54}"/>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0C4D9B5B-5D3D-3B26-A723-EB6F73F67AF6}"/>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9921E501-066A-5DDF-6DC0-0815EA5E2A93}"/>
                </a:ext>
              </a:extLst>
            </p:cNvPr>
            <p:cNvSpPr txBox="1"/>
            <p:nvPr/>
          </p:nvSpPr>
          <p:spPr>
            <a:xfrm>
              <a:off x="469282" y="532559"/>
              <a:ext cx="6208437"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The Pre-Crisis situation</a:t>
              </a:r>
            </a:p>
          </p:txBody>
        </p:sp>
      </p:grpSp>
      <p:sp>
        <p:nvSpPr>
          <p:cNvPr id="14" name="Text Placeholder 2">
            <a:extLst>
              <a:ext uri="{FF2B5EF4-FFF2-40B4-BE49-F238E27FC236}">
                <a16:creationId xmlns:a16="http://schemas.microsoft.com/office/drawing/2014/main" id="{75A3C852-6ECA-3146-95CC-8CF484F8ACF3}"/>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level  </a:t>
            </a:r>
          </a:p>
        </p:txBody>
      </p:sp>
      <p:sp>
        <p:nvSpPr>
          <p:cNvPr id="15" name="TextBox 14">
            <a:extLst>
              <a:ext uri="{FF2B5EF4-FFF2-40B4-BE49-F238E27FC236}">
                <a16:creationId xmlns:a16="http://schemas.microsoft.com/office/drawing/2014/main" id="{69CE3349-B321-E8FF-6B5A-FA5E6DEA3B5D}"/>
              </a:ext>
            </a:extLst>
          </p:cNvPr>
          <p:cNvSpPr txBox="1"/>
          <p:nvPr/>
        </p:nvSpPr>
        <p:spPr>
          <a:xfrm>
            <a:off x="1043259" y="2466020"/>
            <a:ext cx="9914547" cy="907941"/>
          </a:xfrm>
          <a:prstGeom prst="rect">
            <a:avLst/>
          </a:prstGeom>
          <a:noFill/>
        </p:spPr>
        <p:txBody>
          <a:bodyPr wrap="square" rtlCol="0">
            <a:spAutoFit/>
          </a:bodyPr>
          <a:lstStyle/>
          <a:p>
            <a:pPr marL="285750" lvl="0" indent="-285750" algn="just">
              <a:spcBef>
                <a:spcPts val="600"/>
              </a:spcBef>
              <a:buFont typeface="Arial" panose="020B0604020202020204" pitchFamily="34" charset="0"/>
              <a:buChar char="•"/>
            </a:pPr>
            <a:r>
              <a:rPr lang="en-US" sz="1600" dirty="0">
                <a:solidFill>
                  <a:srgbClr val="1976D2"/>
                </a:solidFill>
                <a:ea typeface="Roboto" panose="02000000000000000000" pitchFamily="2" charset="0"/>
                <a:cs typeface="Roboto" panose="02000000000000000000" pitchFamily="2" charset="0"/>
                <a:sym typeface="Source Sans Pro Light"/>
              </a:rPr>
              <a:t>The level of service in 2019 was acceptable</a:t>
            </a:r>
          </a:p>
          <a:p>
            <a:pPr marL="285750" lvl="0" indent="-285750" algn="just">
              <a:spcBef>
                <a:spcPts val="600"/>
              </a:spcBef>
              <a:buFont typeface="Arial" panose="020B0604020202020204" pitchFamily="34" charset="0"/>
              <a:buChar char="•"/>
            </a:pPr>
            <a:r>
              <a:rPr lang="en-US" sz="1600" dirty="0">
                <a:solidFill>
                  <a:srgbClr val="1976D2"/>
                </a:solidFill>
                <a:ea typeface="Roboto" panose="02000000000000000000" pitchFamily="2" charset="0"/>
                <a:cs typeface="Roboto" panose="02000000000000000000" pitchFamily="2" charset="0"/>
                <a:sym typeface="Source Sans Pro Light"/>
              </a:rPr>
              <a:t>The financial situation of the WEs was not so bad : Improving the collection rates would have nearly achieved financial equilibrium</a:t>
            </a:r>
            <a:r>
              <a:rPr lang="en-US" sz="1400" dirty="0">
                <a:solidFill>
                  <a:srgbClr val="1976D2"/>
                </a:solidFill>
                <a:ea typeface="Roboto" panose="02000000000000000000" pitchFamily="2" charset="0"/>
                <a:cs typeface="Roboto" panose="02000000000000000000" pitchFamily="2" charset="0"/>
                <a:sym typeface="Source Sans Pro Light"/>
              </a:rPr>
              <a:t>. </a:t>
            </a:r>
          </a:p>
        </p:txBody>
      </p:sp>
      <p:pic>
        <p:nvPicPr>
          <p:cNvPr id="4" name="Picture 3">
            <a:extLst>
              <a:ext uri="{FF2B5EF4-FFF2-40B4-BE49-F238E27FC236}">
                <a16:creationId xmlns:a16="http://schemas.microsoft.com/office/drawing/2014/main" id="{9327C84B-4340-B165-4F90-8E4CE57B98A7}"/>
              </a:ext>
            </a:extLst>
          </p:cNvPr>
          <p:cNvPicPr>
            <a:picLocks noChangeAspect="1"/>
          </p:cNvPicPr>
          <p:nvPr/>
        </p:nvPicPr>
        <p:blipFill>
          <a:blip r:embed="rId5"/>
          <a:stretch>
            <a:fillRect/>
          </a:stretch>
        </p:blipFill>
        <p:spPr>
          <a:xfrm>
            <a:off x="2224056" y="3484040"/>
            <a:ext cx="7552951" cy="2907867"/>
          </a:xfrm>
          <a:prstGeom prst="rect">
            <a:avLst/>
          </a:prstGeom>
        </p:spPr>
      </p:pic>
    </p:spTree>
    <p:extLst>
      <p:ext uri="{BB962C8B-B14F-4D97-AF65-F5344CB8AC3E}">
        <p14:creationId xmlns:p14="http://schemas.microsoft.com/office/powerpoint/2010/main" val="366014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4</a:t>
            </a:fld>
            <a:endParaRPr lang="en-US" dirty="0"/>
          </a:p>
        </p:txBody>
      </p:sp>
      <p:grpSp>
        <p:nvGrpSpPr>
          <p:cNvPr id="2" name="Group 103">
            <a:extLst>
              <a:ext uri="{FF2B5EF4-FFF2-40B4-BE49-F238E27FC236}">
                <a16:creationId xmlns:a16="http://schemas.microsoft.com/office/drawing/2014/main" id="{C0271702-A4DE-C349-71EE-88E5FF2FB865}"/>
              </a:ext>
            </a:extLst>
          </p:cNvPr>
          <p:cNvGrpSpPr>
            <a:grpSpLocks noChangeAspect="1"/>
          </p:cNvGrpSpPr>
          <p:nvPr/>
        </p:nvGrpSpPr>
        <p:grpSpPr>
          <a:xfrm>
            <a:off x="869084" y="1738832"/>
            <a:ext cx="3331098" cy="573438"/>
            <a:chOff x="-1" y="-1"/>
            <a:chExt cx="6677720" cy="1149548"/>
          </a:xfrm>
        </p:grpSpPr>
        <p:grpSp>
          <p:nvGrpSpPr>
            <p:cNvPr id="7" name="Group 104">
              <a:extLst>
                <a:ext uri="{FF2B5EF4-FFF2-40B4-BE49-F238E27FC236}">
                  <a16:creationId xmlns:a16="http://schemas.microsoft.com/office/drawing/2014/main" id="{1F8182D2-3297-AFD1-E472-9F81E8AE2B0E}"/>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4DA3455B-D54D-8FCA-0918-B223661087C4}"/>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620D3AA3-46C7-6F5A-A0E5-39D9C3FCEE54}"/>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0C4D9B5B-5D3D-3B26-A723-EB6F73F67AF6}"/>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9921E501-066A-5DDF-6DC0-0815EA5E2A93}"/>
                </a:ext>
              </a:extLst>
            </p:cNvPr>
            <p:cNvSpPr txBox="1"/>
            <p:nvPr/>
          </p:nvSpPr>
          <p:spPr>
            <a:xfrm>
              <a:off x="469282" y="532559"/>
              <a:ext cx="6208437"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Opex calculation issue</a:t>
              </a:r>
            </a:p>
          </p:txBody>
        </p:sp>
      </p:grpSp>
      <p:sp>
        <p:nvSpPr>
          <p:cNvPr id="14" name="Text Placeholder 2">
            <a:extLst>
              <a:ext uri="{FF2B5EF4-FFF2-40B4-BE49-F238E27FC236}">
                <a16:creationId xmlns:a16="http://schemas.microsoft.com/office/drawing/2014/main" id="{75A3C852-6ECA-3146-95CC-8CF484F8ACF3}"/>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level  </a:t>
            </a:r>
          </a:p>
        </p:txBody>
      </p:sp>
      <p:sp>
        <p:nvSpPr>
          <p:cNvPr id="15" name="TextBox 14">
            <a:extLst>
              <a:ext uri="{FF2B5EF4-FFF2-40B4-BE49-F238E27FC236}">
                <a16:creationId xmlns:a16="http://schemas.microsoft.com/office/drawing/2014/main" id="{69CE3349-B321-E8FF-6B5A-FA5E6DEA3B5D}"/>
              </a:ext>
            </a:extLst>
          </p:cNvPr>
          <p:cNvSpPr txBox="1"/>
          <p:nvPr/>
        </p:nvSpPr>
        <p:spPr>
          <a:xfrm>
            <a:off x="1043259" y="2466020"/>
            <a:ext cx="3238809" cy="3034805"/>
          </a:xfrm>
          <a:prstGeom prst="rect">
            <a:avLst/>
          </a:prstGeom>
          <a:noFill/>
        </p:spPr>
        <p:txBody>
          <a:bodyPr wrap="square" rtlCol="0">
            <a:spAutoFit/>
          </a:bodyPr>
          <a:lstStyle/>
          <a:p>
            <a:pPr marL="285750" lvl="0" indent="-285750" algn="just">
              <a:lnSpc>
                <a:spcPct val="150000"/>
              </a:lnSpc>
              <a:spcBef>
                <a:spcPts val="600"/>
              </a:spcBef>
              <a:buFont typeface="Arial" panose="020B0604020202020204" pitchFamily="34" charset="0"/>
              <a:buChar char="•"/>
            </a:pPr>
            <a:r>
              <a:rPr lang="en-US" dirty="0">
                <a:solidFill>
                  <a:srgbClr val="1976D2"/>
                </a:solidFill>
                <a:ea typeface="Roboto" panose="02000000000000000000" pitchFamily="2" charset="0"/>
                <a:cs typeface="Roboto" panose="02000000000000000000" pitchFamily="2" charset="0"/>
                <a:sym typeface="Source Sans Pro Light"/>
              </a:rPr>
              <a:t>After 2019, the level of services provided by the WEs decreased gradually, which is reflected in the WEs operation expenditures.</a:t>
            </a:r>
          </a:p>
          <a:p>
            <a:pPr marL="285750" lvl="0" indent="-285750" algn="just">
              <a:lnSpc>
                <a:spcPct val="150000"/>
              </a:lnSpc>
              <a:spcBef>
                <a:spcPts val="600"/>
              </a:spcBef>
              <a:buFont typeface="Arial" panose="020B0604020202020204" pitchFamily="34" charset="0"/>
              <a:buChar char="•"/>
            </a:pPr>
            <a:r>
              <a:rPr lang="en-US" dirty="0" err="1">
                <a:solidFill>
                  <a:srgbClr val="1976D2"/>
                </a:solidFill>
                <a:ea typeface="Roboto" panose="02000000000000000000" pitchFamily="2" charset="0"/>
                <a:cs typeface="Roboto" panose="02000000000000000000" pitchFamily="2" charset="0"/>
                <a:sym typeface="Source Sans Pro Light"/>
              </a:rPr>
              <a:t>Opex</a:t>
            </a:r>
            <a:r>
              <a:rPr lang="en-US" dirty="0">
                <a:solidFill>
                  <a:srgbClr val="1976D2"/>
                </a:solidFill>
                <a:ea typeface="Roboto" panose="02000000000000000000" pitchFamily="2" charset="0"/>
                <a:cs typeface="Roboto" panose="02000000000000000000" pitchFamily="2" charset="0"/>
                <a:sym typeface="Source Sans Pro Light"/>
              </a:rPr>
              <a:t> calculation is based on actual financial indicators </a:t>
            </a:r>
          </a:p>
        </p:txBody>
      </p:sp>
      <p:pic>
        <p:nvPicPr>
          <p:cNvPr id="4" name="Image 8">
            <a:extLst>
              <a:ext uri="{FF2B5EF4-FFF2-40B4-BE49-F238E27FC236}">
                <a16:creationId xmlns:a16="http://schemas.microsoft.com/office/drawing/2014/main" id="{5A8A71F2-639C-ABC3-F511-6738D03B32F0}"/>
              </a:ext>
            </a:extLst>
          </p:cNvPr>
          <p:cNvPicPr>
            <a:picLocks noChangeAspect="1"/>
          </p:cNvPicPr>
          <p:nvPr/>
        </p:nvPicPr>
        <p:blipFill>
          <a:blip r:embed="rId5"/>
          <a:stretch>
            <a:fillRect/>
          </a:stretch>
        </p:blipFill>
        <p:spPr>
          <a:xfrm>
            <a:off x="4854013" y="2386032"/>
            <a:ext cx="6499787" cy="4006014"/>
          </a:xfrm>
          <a:prstGeom prst="rect">
            <a:avLst/>
          </a:prstGeom>
        </p:spPr>
      </p:pic>
      <p:sp>
        <p:nvSpPr>
          <p:cNvPr id="8" name="Rectangle 7">
            <a:extLst>
              <a:ext uri="{FF2B5EF4-FFF2-40B4-BE49-F238E27FC236}">
                <a16:creationId xmlns:a16="http://schemas.microsoft.com/office/drawing/2014/main" id="{E828DF28-438E-B209-EDDA-1763A50F3DB5}"/>
              </a:ext>
            </a:extLst>
          </p:cNvPr>
          <p:cNvSpPr/>
          <p:nvPr/>
        </p:nvSpPr>
        <p:spPr>
          <a:xfrm>
            <a:off x="5169349" y="1985211"/>
            <a:ext cx="5458995" cy="369332"/>
          </a:xfrm>
          <a:prstGeom prst="rect">
            <a:avLst/>
          </a:prstGeom>
        </p:spPr>
        <p:txBody>
          <a:bodyPr wrap="none">
            <a:spAutoFit/>
          </a:bodyPr>
          <a:lstStyle/>
          <a:p>
            <a:r>
              <a:rPr lang="en-GB" b="1" dirty="0">
                <a:ln w="0"/>
                <a:solidFill>
                  <a:srgbClr val="0070C0"/>
                </a:solidFill>
                <a:cs typeface="HeLVETICA" panose="020B0604020202020204" pitchFamily="34" charset="0"/>
              </a:rPr>
              <a:t>INPUT DATA ADOPTED (AS PER </a:t>
            </a:r>
            <a:r>
              <a:rPr lang="en-GB" b="1" dirty="0" err="1">
                <a:ln w="0"/>
                <a:solidFill>
                  <a:srgbClr val="0070C0"/>
                </a:solidFill>
                <a:cs typeface="HeLVETICA" panose="020B0604020202020204" pitchFamily="34" charset="0"/>
              </a:rPr>
              <a:t>MoEW</a:t>
            </a:r>
            <a:r>
              <a:rPr lang="en-GB" b="1" dirty="0">
                <a:ln w="0"/>
                <a:solidFill>
                  <a:srgbClr val="0070C0"/>
                </a:solidFill>
                <a:cs typeface="HeLVETICA" panose="020B0604020202020204" pitchFamily="34" charset="0"/>
              </a:rPr>
              <a:t> ASSUMPTIONS)</a:t>
            </a:r>
            <a:endParaRPr lang="en-US" b="1" dirty="0">
              <a:ln w="0"/>
              <a:solidFill>
                <a:srgbClr val="0070C0"/>
              </a:solidFill>
              <a:cs typeface="HeLVETICA" panose="020B0604020202020204" pitchFamily="34" charset="0"/>
            </a:endParaRPr>
          </a:p>
        </p:txBody>
      </p:sp>
      <p:pic>
        <p:nvPicPr>
          <p:cNvPr id="16" name="Graphic 15" descr="Share">
            <a:hlinkClick r:id="rId6" action="ppaction://hlinkfile"/>
            <a:extLst>
              <a:ext uri="{FF2B5EF4-FFF2-40B4-BE49-F238E27FC236}">
                <a16:creationId xmlns:a16="http://schemas.microsoft.com/office/drawing/2014/main" id="{079A9875-443F-B3BD-D215-A42E4570490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1292104" y="5500825"/>
            <a:ext cx="625906" cy="625906"/>
          </a:xfrm>
          <a:prstGeom prst="rect">
            <a:avLst/>
          </a:prstGeom>
        </p:spPr>
      </p:pic>
    </p:spTree>
    <p:extLst>
      <p:ext uri="{BB962C8B-B14F-4D97-AF65-F5344CB8AC3E}">
        <p14:creationId xmlns:p14="http://schemas.microsoft.com/office/powerpoint/2010/main" val="843167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5</a:t>
            </a:fld>
            <a:endParaRPr lang="en-US" dirty="0"/>
          </a:p>
        </p:txBody>
      </p:sp>
      <p:grpSp>
        <p:nvGrpSpPr>
          <p:cNvPr id="2" name="Group 103">
            <a:extLst>
              <a:ext uri="{FF2B5EF4-FFF2-40B4-BE49-F238E27FC236}">
                <a16:creationId xmlns:a16="http://schemas.microsoft.com/office/drawing/2014/main" id="{C0271702-A4DE-C349-71EE-88E5FF2FB865}"/>
              </a:ext>
            </a:extLst>
          </p:cNvPr>
          <p:cNvGrpSpPr>
            <a:grpSpLocks noChangeAspect="1"/>
          </p:cNvGrpSpPr>
          <p:nvPr/>
        </p:nvGrpSpPr>
        <p:grpSpPr>
          <a:xfrm>
            <a:off x="869084" y="1738832"/>
            <a:ext cx="3983520" cy="573438"/>
            <a:chOff x="-1" y="-1"/>
            <a:chExt cx="7985604" cy="1149548"/>
          </a:xfrm>
        </p:grpSpPr>
        <p:grpSp>
          <p:nvGrpSpPr>
            <p:cNvPr id="7" name="Group 104">
              <a:extLst>
                <a:ext uri="{FF2B5EF4-FFF2-40B4-BE49-F238E27FC236}">
                  <a16:creationId xmlns:a16="http://schemas.microsoft.com/office/drawing/2014/main" id="{1F8182D2-3297-AFD1-E472-9F81E8AE2B0E}"/>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4DA3455B-D54D-8FCA-0918-B223661087C4}"/>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620D3AA3-46C7-6F5A-A0E5-39D9C3FCEE54}"/>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0C4D9B5B-5D3D-3B26-A723-EB6F73F67AF6}"/>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9921E501-066A-5DDF-6DC0-0815EA5E2A93}"/>
                </a:ext>
              </a:extLst>
            </p:cNvPr>
            <p:cNvSpPr txBox="1"/>
            <p:nvPr/>
          </p:nvSpPr>
          <p:spPr>
            <a:xfrm>
              <a:off x="469282" y="532559"/>
              <a:ext cx="7516321"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Breakeven tariff simulations</a:t>
              </a:r>
            </a:p>
          </p:txBody>
        </p:sp>
      </p:grpSp>
      <p:sp>
        <p:nvSpPr>
          <p:cNvPr id="14" name="Text Placeholder 2">
            <a:extLst>
              <a:ext uri="{FF2B5EF4-FFF2-40B4-BE49-F238E27FC236}">
                <a16:creationId xmlns:a16="http://schemas.microsoft.com/office/drawing/2014/main" id="{75A3C852-6ECA-3146-95CC-8CF484F8ACF3}"/>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level  </a:t>
            </a:r>
          </a:p>
        </p:txBody>
      </p:sp>
      <p:pic>
        <p:nvPicPr>
          <p:cNvPr id="4" name="Picture 3">
            <a:extLst>
              <a:ext uri="{FF2B5EF4-FFF2-40B4-BE49-F238E27FC236}">
                <a16:creationId xmlns:a16="http://schemas.microsoft.com/office/drawing/2014/main" id="{A6B4FF22-40FF-CB3B-9A62-3ED2C059E11A}"/>
              </a:ext>
            </a:extLst>
          </p:cNvPr>
          <p:cNvPicPr>
            <a:picLocks noChangeAspect="1"/>
          </p:cNvPicPr>
          <p:nvPr/>
        </p:nvPicPr>
        <p:blipFill rotWithShape="1">
          <a:blip r:embed="rId5"/>
          <a:srcRect b="71042"/>
          <a:stretch/>
        </p:blipFill>
        <p:spPr>
          <a:xfrm>
            <a:off x="2079491" y="2505337"/>
            <a:ext cx="7902709" cy="1056470"/>
          </a:xfrm>
          <a:prstGeom prst="rect">
            <a:avLst/>
          </a:prstGeom>
        </p:spPr>
      </p:pic>
      <p:sp>
        <p:nvSpPr>
          <p:cNvPr id="15" name="TextBox 14">
            <a:extLst>
              <a:ext uri="{FF2B5EF4-FFF2-40B4-BE49-F238E27FC236}">
                <a16:creationId xmlns:a16="http://schemas.microsoft.com/office/drawing/2014/main" id="{69CE3349-B321-E8FF-6B5A-FA5E6DEA3B5D}"/>
              </a:ext>
            </a:extLst>
          </p:cNvPr>
          <p:cNvSpPr txBox="1"/>
          <p:nvPr/>
        </p:nvSpPr>
        <p:spPr>
          <a:xfrm>
            <a:off x="4852604" y="6043286"/>
            <a:ext cx="3375240" cy="423449"/>
          </a:xfrm>
          <a:prstGeom prst="rect">
            <a:avLst/>
          </a:prstGeom>
          <a:noFill/>
        </p:spPr>
        <p:txBody>
          <a:bodyPr wrap="square" rtlCol="0">
            <a:spAutoFit/>
          </a:bodyPr>
          <a:lstStyle/>
          <a:p>
            <a:pPr lvl="0">
              <a:lnSpc>
                <a:spcPct val="150000"/>
              </a:lnSpc>
              <a:spcBef>
                <a:spcPts val="600"/>
              </a:spcBef>
            </a:pPr>
            <a:r>
              <a:rPr lang="en-US" sz="1600" dirty="0" smtClean="0">
                <a:solidFill>
                  <a:srgbClr val="1976D2"/>
                </a:solidFill>
                <a:ea typeface="Roboto" panose="02000000000000000000" pitchFamily="2" charset="0"/>
                <a:cs typeface="Roboto" panose="02000000000000000000" pitchFamily="2" charset="0"/>
                <a:sym typeface="Source Sans Pro Light"/>
              </a:rPr>
              <a:t>Considering the lower EDL tariff</a:t>
            </a:r>
            <a:endParaRPr lang="en-US" sz="1600" dirty="0">
              <a:solidFill>
                <a:srgbClr val="1976D2"/>
              </a:solidFill>
              <a:ea typeface="Roboto" panose="02000000000000000000" pitchFamily="2" charset="0"/>
              <a:cs typeface="Roboto" panose="02000000000000000000" pitchFamily="2" charset="0"/>
              <a:sym typeface="Source Sans Pro Light"/>
            </a:endParaRPr>
          </a:p>
        </p:txBody>
      </p:sp>
      <p:pic>
        <p:nvPicPr>
          <p:cNvPr id="16" name="Picture 3">
            <a:extLst>
              <a:ext uri="{FF2B5EF4-FFF2-40B4-BE49-F238E27FC236}">
                <a16:creationId xmlns:a16="http://schemas.microsoft.com/office/drawing/2014/main" id="{A6B4FF22-40FF-CB3B-9A62-3ED2C059E11A}"/>
              </a:ext>
            </a:extLst>
          </p:cNvPr>
          <p:cNvPicPr>
            <a:picLocks noChangeAspect="1"/>
          </p:cNvPicPr>
          <p:nvPr/>
        </p:nvPicPr>
        <p:blipFill rotWithShape="1">
          <a:blip r:embed="rId5"/>
          <a:srcRect t="31822"/>
          <a:stretch/>
        </p:blipFill>
        <p:spPr>
          <a:xfrm>
            <a:off x="2079491" y="3519788"/>
            <a:ext cx="7902709" cy="2487362"/>
          </a:xfrm>
          <a:prstGeom prst="rect">
            <a:avLst/>
          </a:prstGeom>
        </p:spPr>
      </p:pic>
    </p:spTree>
    <p:extLst>
      <p:ext uri="{BB962C8B-B14F-4D97-AF65-F5344CB8AC3E}">
        <p14:creationId xmlns:p14="http://schemas.microsoft.com/office/powerpoint/2010/main" val="2743753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6</a:t>
            </a:fld>
            <a:endParaRPr lang="en-US" dirty="0"/>
          </a:p>
        </p:txBody>
      </p:sp>
      <p:grpSp>
        <p:nvGrpSpPr>
          <p:cNvPr id="2" name="Group 103">
            <a:extLst>
              <a:ext uri="{FF2B5EF4-FFF2-40B4-BE49-F238E27FC236}">
                <a16:creationId xmlns:a16="http://schemas.microsoft.com/office/drawing/2014/main" id="{C0271702-A4DE-C349-71EE-88E5FF2FB865}"/>
              </a:ext>
            </a:extLst>
          </p:cNvPr>
          <p:cNvGrpSpPr>
            <a:grpSpLocks noChangeAspect="1"/>
          </p:cNvGrpSpPr>
          <p:nvPr/>
        </p:nvGrpSpPr>
        <p:grpSpPr>
          <a:xfrm>
            <a:off x="869084" y="1738832"/>
            <a:ext cx="5012648" cy="573438"/>
            <a:chOff x="-1" y="-1"/>
            <a:chExt cx="10048656" cy="1149548"/>
          </a:xfrm>
        </p:grpSpPr>
        <p:grpSp>
          <p:nvGrpSpPr>
            <p:cNvPr id="7" name="Group 104">
              <a:extLst>
                <a:ext uri="{FF2B5EF4-FFF2-40B4-BE49-F238E27FC236}">
                  <a16:creationId xmlns:a16="http://schemas.microsoft.com/office/drawing/2014/main" id="{1F8182D2-3297-AFD1-E472-9F81E8AE2B0E}"/>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4DA3455B-D54D-8FCA-0918-B223661087C4}"/>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620D3AA3-46C7-6F5A-A0E5-39D9C3FCEE54}"/>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0C4D9B5B-5D3D-3B26-A723-EB6F73F67AF6}"/>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9921E501-066A-5DDF-6DC0-0815EA5E2A93}"/>
                </a:ext>
              </a:extLst>
            </p:cNvPr>
            <p:cNvSpPr txBox="1"/>
            <p:nvPr/>
          </p:nvSpPr>
          <p:spPr>
            <a:xfrm>
              <a:off x="469282" y="532559"/>
              <a:ext cx="9579373"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Financial crisis overtaking forecasts</a:t>
              </a:r>
            </a:p>
          </p:txBody>
        </p:sp>
      </p:grpSp>
      <p:sp>
        <p:nvSpPr>
          <p:cNvPr id="14" name="Text Placeholder 2">
            <a:extLst>
              <a:ext uri="{FF2B5EF4-FFF2-40B4-BE49-F238E27FC236}">
                <a16:creationId xmlns:a16="http://schemas.microsoft.com/office/drawing/2014/main" id="{75A3C852-6ECA-3146-95CC-8CF484F8ACF3}"/>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level  </a:t>
            </a:r>
          </a:p>
        </p:txBody>
      </p:sp>
      <p:pic>
        <p:nvPicPr>
          <p:cNvPr id="17" name="Picture 16">
            <a:extLst>
              <a:ext uri="{FF2B5EF4-FFF2-40B4-BE49-F238E27FC236}">
                <a16:creationId xmlns:a16="http://schemas.microsoft.com/office/drawing/2014/main" id="{216D6258-BF9E-CD16-678D-F4F440A9994E}"/>
              </a:ext>
            </a:extLst>
          </p:cNvPr>
          <p:cNvPicPr>
            <a:picLocks noChangeAspect="1"/>
          </p:cNvPicPr>
          <p:nvPr/>
        </p:nvPicPr>
        <p:blipFill>
          <a:blip r:embed="rId5"/>
          <a:stretch>
            <a:fillRect/>
          </a:stretch>
        </p:blipFill>
        <p:spPr>
          <a:xfrm>
            <a:off x="2587083" y="2595896"/>
            <a:ext cx="7373482" cy="3241198"/>
          </a:xfrm>
          <a:prstGeom prst="rect">
            <a:avLst/>
          </a:prstGeom>
        </p:spPr>
      </p:pic>
    </p:spTree>
    <p:extLst>
      <p:ext uri="{BB962C8B-B14F-4D97-AF65-F5344CB8AC3E}">
        <p14:creationId xmlns:p14="http://schemas.microsoft.com/office/powerpoint/2010/main" val="309595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C669A7A6-C1EA-47A1-978E-D843007FFD51}" type="slidenum">
              <a:rPr lang="en-US" smtClean="0"/>
              <a:t>7</a:t>
            </a:fld>
            <a:endParaRPr lang="en-US"/>
          </a:p>
        </p:txBody>
      </p:sp>
      <p:graphicFrame>
        <p:nvGraphicFramePr>
          <p:cNvPr id="7" name="Tableau 6"/>
          <p:cNvGraphicFramePr>
            <a:graphicFrameLocks noGrp="1"/>
          </p:cNvGraphicFramePr>
          <p:nvPr>
            <p:extLst>
              <p:ext uri="{D42A27DB-BD31-4B8C-83A1-F6EECF244321}">
                <p14:modId xmlns:p14="http://schemas.microsoft.com/office/powerpoint/2010/main" val="3321720108"/>
              </p:ext>
            </p:extLst>
          </p:nvPr>
        </p:nvGraphicFramePr>
        <p:xfrm>
          <a:off x="1409397" y="2505336"/>
          <a:ext cx="9373206" cy="2629593"/>
        </p:xfrm>
        <a:graphic>
          <a:graphicData uri="http://schemas.openxmlformats.org/drawingml/2006/table">
            <a:tbl>
              <a:tblPr firstRow="1" bandRow="1">
                <a:tableStyleId>{5C22544A-7EE6-4342-B048-85BDC9FD1C3A}</a:tableStyleId>
              </a:tblPr>
              <a:tblGrid>
                <a:gridCol w="2525299">
                  <a:extLst>
                    <a:ext uri="{9D8B030D-6E8A-4147-A177-3AD203B41FA5}">
                      <a16:colId xmlns:a16="http://schemas.microsoft.com/office/drawing/2014/main" val="103593360"/>
                    </a:ext>
                  </a:extLst>
                </a:gridCol>
                <a:gridCol w="1837244">
                  <a:extLst>
                    <a:ext uri="{9D8B030D-6E8A-4147-A177-3AD203B41FA5}">
                      <a16:colId xmlns:a16="http://schemas.microsoft.com/office/drawing/2014/main" val="4141092141"/>
                    </a:ext>
                  </a:extLst>
                </a:gridCol>
                <a:gridCol w="1656300">
                  <a:extLst>
                    <a:ext uri="{9D8B030D-6E8A-4147-A177-3AD203B41FA5}">
                      <a16:colId xmlns:a16="http://schemas.microsoft.com/office/drawing/2014/main" val="2489996680"/>
                    </a:ext>
                  </a:extLst>
                </a:gridCol>
                <a:gridCol w="1558872">
                  <a:extLst>
                    <a:ext uri="{9D8B030D-6E8A-4147-A177-3AD203B41FA5}">
                      <a16:colId xmlns:a16="http://schemas.microsoft.com/office/drawing/2014/main" val="844238637"/>
                    </a:ext>
                  </a:extLst>
                </a:gridCol>
                <a:gridCol w="1795491">
                  <a:extLst>
                    <a:ext uri="{9D8B030D-6E8A-4147-A177-3AD203B41FA5}">
                      <a16:colId xmlns:a16="http://schemas.microsoft.com/office/drawing/2014/main" val="2676203391"/>
                    </a:ext>
                  </a:extLst>
                </a:gridCol>
              </a:tblGrid>
              <a:tr h="668863">
                <a:tc>
                  <a:txBody>
                    <a:bodyPr/>
                    <a:lstStyle/>
                    <a:p>
                      <a:endParaRPr lang="en-US" sz="1400" b="0" i="0" noProof="0" dirty="0">
                        <a:latin typeface="Arial" charset="0"/>
                        <a:ea typeface="Arial" charset="0"/>
                        <a:cs typeface="Arial" charset="0"/>
                      </a:endParaRPr>
                    </a:p>
                  </a:txBody>
                  <a:tcPr/>
                </a:tc>
                <a:tc>
                  <a:txBody>
                    <a:bodyPr/>
                    <a:lstStyle/>
                    <a:p>
                      <a:pPr algn="ctr"/>
                      <a:r>
                        <a:rPr lang="en-US" sz="1400" noProof="0" dirty="0"/>
                        <a:t>NLWE</a:t>
                      </a:r>
                      <a:endParaRPr lang="en-US" sz="1400" b="1" i="0" noProof="0" dirty="0">
                        <a:latin typeface="Arial" charset="0"/>
                        <a:ea typeface="Arial" charset="0"/>
                        <a:cs typeface="Arial" charset="0"/>
                      </a:endParaRPr>
                    </a:p>
                  </a:txBody>
                  <a:tcPr anchor="ctr"/>
                </a:tc>
                <a:tc>
                  <a:txBody>
                    <a:bodyPr/>
                    <a:lstStyle/>
                    <a:p>
                      <a:pPr algn="ctr"/>
                      <a:r>
                        <a:rPr lang="en-US" sz="1400" noProof="0" dirty="0"/>
                        <a:t>BMLWE</a:t>
                      </a:r>
                      <a:endParaRPr lang="en-US" sz="1400" b="1" i="0" noProof="0" dirty="0">
                        <a:latin typeface="Arial" charset="0"/>
                        <a:ea typeface="Arial" charset="0"/>
                        <a:cs typeface="Arial" charset="0"/>
                      </a:endParaRPr>
                    </a:p>
                  </a:txBody>
                  <a:tcPr anchor="ctr"/>
                </a:tc>
                <a:tc>
                  <a:txBody>
                    <a:bodyPr/>
                    <a:lstStyle/>
                    <a:p>
                      <a:pPr algn="ctr"/>
                      <a:r>
                        <a:rPr lang="en-US" sz="1400" noProof="0" dirty="0"/>
                        <a:t>SLWE</a:t>
                      </a:r>
                      <a:endParaRPr lang="en-US" sz="1400" b="1" i="0" noProof="0" dirty="0">
                        <a:latin typeface="Arial" charset="0"/>
                        <a:ea typeface="Arial" charset="0"/>
                        <a:cs typeface="Arial" charset="0"/>
                      </a:endParaRPr>
                    </a:p>
                  </a:txBody>
                  <a:tcPr anchor="ctr"/>
                </a:tc>
                <a:tc>
                  <a:txBody>
                    <a:bodyPr/>
                    <a:lstStyle/>
                    <a:p>
                      <a:pPr algn="ctr"/>
                      <a:r>
                        <a:rPr lang="en-US" sz="1400" noProof="0" dirty="0"/>
                        <a:t>BWE</a:t>
                      </a:r>
                      <a:endParaRPr lang="en-US" sz="1400" b="1" i="0" noProof="0" dirty="0">
                        <a:latin typeface="Arial" charset="0"/>
                        <a:ea typeface="Arial" charset="0"/>
                        <a:cs typeface="Arial" charset="0"/>
                      </a:endParaRPr>
                    </a:p>
                  </a:txBody>
                  <a:tcPr anchor="ctr"/>
                </a:tc>
                <a:extLst>
                  <a:ext uri="{0D108BD9-81ED-4DB2-BD59-A6C34878D82A}">
                    <a16:rowId xmlns:a16="http://schemas.microsoft.com/office/drawing/2014/main" val="2040969386"/>
                  </a:ext>
                </a:extLst>
              </a:tr>
              <a:tr h="51019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1" u="none" strike="noStrike" noProof="0" dirty="0">
                          <a:effectLst/>
                        </a:rPr>
                        <a:t>Annual </a:t>
                      </a:r>
                      <a:r>
                        <a:rPr lang="en-US" sz="1400" b="1" u="none" strike="noStrike" kern="1200" noProof="0" dirty="0">
                          <a:effectLst/>
                        </a:rPr>
                        <a:t>tariff (</a:t>
                      </a:r>
                      <a:r>
                        <a:rPr lang="fr-FR" sz="1400" b="1" u="none" strike="noStrike" kern="1200" dirty="0">
                          <a:effectLst/>
                        </a:rPr>
                        <a:t>2023</a:t>
                      </a:r>
                      <a:r>
                        <a:rPr lang="en-US" sz="1400" b="1" u="none" strike="noStrike" kern="1200" noProof="0" dirty="0">
                          <a:effectLst/>
                        </a:rPr>
                        <a:t>)</a:t>
                      </a:r>
                      <a:endParaRPr lang="fr-FR" sz="1400" b="1" i="0" u="none" strike="noStrike" kern="1200" dirty="0">
                        <a:solidFill>
                          <a:srgbClr val="002060"/>
                        </a:solidFill>
                        <a:effectLst/>
                        <a:latin typeface="Arial" charset="0"/>
                        <a:ea typeface="Arial" charset="0"/>
                        <a:cs typeface="Arial" charset="0"/>
                      </a:endParaRPr>
                    </a:p>
                  </a:txBody>
                  <a:tcPr marL="171450" marR="9525" marT="9525" marB="0" anchor="ctr"/>
                </a:tc>
                <a:tc>
                  <a:txBody>
                    <a:bodyPr/>
                    <a:lstStyle/>
                    <a:p>
                      <a:pPr algn="ctr">
                        <a:lnSpc>
                          <a:spcPct val="120000"/>
                        </a:lnSpc>
                        <a:spcBef>
                          <a:spcPts val="800"/>
                        </a:spcBef>
                        <a:spcAft>
                          <a:spcPts val="0"/>
                        </a:spcAft>
                      </a:pPr>
                      <a:r>
                        <a:rPr lang="en-US" sz="1400" b="1" u="none" strike="noStrike" kern="1200" dirty="0">
                          <a:effectLst/>
                        </a:rPr>
                        <a:t>2 540 000 LBP</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tc>
                  <a:txBody>
                    <a:bodyPr/>
                    <a:lstStyle/>
                    <a:p>
                      <a:pPr algn="ctr">
                        <a:lnSpc>
                          <a:spcPct val="120000"/>
                        </a:lnSpc>
                        <a:spcBef>
                          <a:spcPts val="800"/>
                        </a:spcBef>
                        <a:spcAft>
                          <a:spcPts val="0"/>
                        </a:spcAft>
                      </a:pPr>
                      <a:r>
                        <a:rPr lang="en-US" sz="1400" b="1" u="none" strike="noStrike" kern="1200" dirty="0">
                          <a:effectLst/>
                        </a:rPr>
                        <a:t>3 860 000 LBP</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tc>
                  <a:txBody>
                    <a:bodyPr/>
                    <a:lstStyle/>
                    <a:p>
                      <a:pPr algn="ctr">
                        <a:lnSpc>
                          <a:spcPct val="120000"/>
                        </a:lnSpc>
                        <a:spcBef>
                          <a:spcPts val="800"/>
                        </a:spcBef>
                        <a:spcAft>
                          <a:spcPts val="0"/>
                        </a:spcAft>
                      </a:pPr>
                      <a:r>
                        <a:rPr lang="en-US" sz="1400" b="1" u="none" strike="noStrike" kern="1200">
                          <a:effectLst/>
                        </a:rPr>
                        <a:t>3 245 </a:t>
                      </a:r>
                      <a:r>
                        <a:rPr lang="en-US" sz="1400" b="1" u="none" strike="noStrike" kern="1200" dirty="0">
                          <a:effectLst/>
                        </a:rPr>
                        <a:t>000 LBP</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tc>
                  <a:txBody>
                    <a:bodyPr/>
                    <a:lstStyle/>
                    <a:p>
                      <a:pPr algn="ctr">
                        <a:lnSpc>
                          <a:spcPct val="120000"/>
                        </a:lnSpc>
                        <a:spcBef>
                          <a:spcPts val="800"/>
                        </a:spcBef>
                        <a:spcAft>
                          <a:spcPts val="0"/>
                        </a:spcAft>
                      </a:pPr>
                      <a:r>
                        <a:rPr lang="en-US" sz="1400" b="1" u="none" strike="noStrike" kern="1200" dirty="0">
                          <a:effectLst/>
                        </a:rPr>
                        <a:t>2 475 000 LBP</a:t>
                      </a:r>
                      <a:endParaRPr lang="fr-FR" sz="1400" b="1" i="0" u="none" strike="noStrike" kern="1200" dirty="0">
                        <a:solidFill>
                          <a:schemeClr val="dk1"/>
                        </a:solidFill>
                        <a:effectLst/>
                        <a:latin typeface="Arial" charset="0"/>
                        <a:cs typeface="Arial" charset="0"/>
                      </a:endParaRPr>
                    </a:p>
                    <a:p>
                      <a:pPr algn="ctr">
                        <a:lnSpc>
                          <a:spcPct val="120000"/>
                        </a:lnSpc>
                        <a:spcBef>
                          <a:spcPts val="800"/>
                        </a:spcBef>
                        <a:spcAft>
                          <a:spcPts val="0"/>
                        </a:spcAft>
                      </a:pPr>
                      <a:r>
                        <a:rPr lang="fr-FR" sz="1200" b="0" i="0" u="none" strike="noStrike" kern="1200" dirty="0">
                          <a:solidFill>
                            <a:schemeClr val="dk1"/>
                          </a:solidFill>
                          <a:effectLst/>
                          <a:latin typeface="Arial" charset="0"/>
                          <a:cs typeface="Arial" charset="0"/>
                        </a:rPr>
                        <a:t>(Proposed)</a:t>
                      </a:r>
                      <a:endParaRPr lang="en-US" sz="1200" b="0" u="none" strike="noStrike" kern="1200" dirty="0">
                        <a:effectLst/>
                      </a:endParaRPr>
                    </a:p>
                  </a:txBody>
                  <a:tcPr marL="9525" marR="85725" marT="9525" marB="0" anchor="ctr"/>
                </a:tc>
                <a:extLst>
                  <a:ext uri="{0D108BD9-81ED-4DB2-BD59-A6C34878D82A}">
                    <a16:rowId xmlns:a16="http://schemas.microsoft.com/office/drawing/2014/main" val="530564265"/>
                  </a:ext>
                </a:extLst>
              </a:tr>
              <a:tr h="510190">
                <a:tc>
                  <a:txBody>
                    <a:bodyPr/>
                    <a:lstStyle/>
                    <a:p>
                      <a:pPr algn="l" fontAlgn="ctr"/>
                      <a:r>
                        <a:rPr lang="en-US" sz="1400" b="1" u="none" strike="noStrike" noProof="0" dirty="0">
                          <a:effectLst/>
                        </a:rPr>
                        <a:t>Collection</a:t>
                      </a:r>
                      <a:r>
                        <a:rPr lang="en-US" sz="1400" b="1" u="none" strike="noStrike" baseline="0" noProof="0" dirty="0">
                          <a:effectLst/>
                        </a:rPr>
                        <a:t> rate (2022)</a:t>
                      </a:r>
                      <a:endParaRPr lang="en-US" sz="1400" b="1" i="0" u="none" strike="noStrike" noProof="0" dirty="0">
                        <a:solidFill>
                          <a:srgbClr val="002060"/>
                        </a:solidFill>
                        <a:effectLst/>
                        <a:latin typeface="Arial" charset="0"/>
                        <a:ea typeface="Arial" charset="0"/>
                        <a:cs typeface="Arial" charset="0"/>
                      </a:endParaRPr>
                    </a:p>
                  </a:txBody>
                  <a:tcPr marL="171450" marR="9525" marT="9525" marB="0" anchor="ctr"/>
                </a:tc>
                <a:tc>
                  <a:txBody>
                    <a:bodyPr/>
                    <a:lstStyle/>
                    <a:p>
                      <a:pPr algn="ctr">
                        <a:lnSpc>
                          <a:spcPct val="120000"/>
                        </a:lnSpc>
                        <a:spcBef>
                          <a:spcPts val="800"/>
                        </a:spcBef>
                        <a:spcAft>
                          <a:spcPts val="0"/>
                        </a:spcAft>
                      </a:pPr>
                      <a:r>
                        <a:rPr lang="en-US" sz="1400" b="1" u="none" strike="noStrike" kern="1200" dirty="0">
                          <a:effectLst/>
                        </a:rPr>
                        <a:t>51 %</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tc>
                  <a:txBody>
                    <a:bodyPr/>
                    <a:lstStyle/>
                    <a:p>
                      <a:pPr algn="ctr">
                        <a:lnSpc>
                          <a:spcPct val="120000"/>
                        </a:lnSpc>
                        <a:spcBef>
                          <a:spcPts val="800"/>
                        </a:spcBef>
                        <a:spcAft>
                          <a:spcPts val="0"/>
                        </a:spcAft>
                      </a:pPr>
                      <a:r>
                        <a:rPr lang="en-US" sz="1400" b="1" u="none" strike="noStrike" kern="1200" dirty="0">
                          <a:effectLst/>
                        </a:rPr>
                        <a:t>54 %</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tc>
                  <a:txBody>
                    <a:bodyPr/>
                    <a:lstStyle/>
                    <a:p>
                      <a:pPr algn="ctr">
                        <a:lnSpc>
                          <a:spcPct val="120000"/>
                        </a:lnSpc>
                        <a:spcBef>
                          <a:spcPts val="800"/>
                        </a:spcBef>
                        <a:spcAft>
                          <a:spcPts val="0"/>
                        </a:spcAft>
                      </a:pPr>
                      <a:r>
                        <a:rPr lang="en-US" sz="1400" b="1" u="none" strike="noStrike" kern="1200" dirty="0">
                          <a:effectLst/>
                        </a:rPr>
                        <a:t>43 %</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tc>
                  <a:txBody>
                    <a:bodyPr/>
                    <a:lstStyle/>
                    <a:p>
                      <a:pPr algn="ctr">
                        <a:lnSpc>
                          <a:spcPct val="120000"/>
                        </a:lnSpc>
                        <a:spcBef>
                          <a:spcPts val="800"/>
                        </a:spcBef>
                        <a:spcAft>
                          <a:spcPts val="0"/>
                        </a:spcAft>
                      </a:pPr>
                      <a:r>
                        <a:rPr lang="en-US" sz="1400" b="1" u="none" strike="noStrike" kern="1200" dirty="0">
                          <a:effectLst/>
                        </a:rPr>
                        <a:t>28 %</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extLst>
                  <a:ext uri="{0D108BD9-81ED-4DB2-BD59-A6C34878D82A}">
                    <a16:rowId xmlns:a16="http://schemas.microsoft.com/office/drawing/2014/main" val="2516676707"/>
                  </a:ext>
                </a:extLst>
              </a:tr>
              <a:tr h="86392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1" u="none" strike="noStrike" noProof="0" dirty="0">
                          <a:effectLst/>
                        </a:rPr>
                        <a:t>Breakeven tariff (2023)</a:t>
                      </a:r>
                      <a:endParaRPr lang="en-US" sz="1400" b="1" i="0" u="none" strike="noStrike" noProof="0" dirty="0">
                        <a:effectLst/>
                        <a:latin typeface="Arial" charset="0"/>
                        <a:ea typeface="Arial" charset="0"/>
                        <a:cs typeface="Arial" charset="0"/>
                      </a:endParaRPr>
                    </a:p>
                  </a:txBody>
                  <a:tcPr marL="171450" marR="9525" marT="9525" marB="0" anchor="ctr"/>
                </a:tc>
                <a:tc>
                  <a:txBody>
                    <a:bodyPr/>
                    <a:lstStyle/>
                    <a:p>
                      <a:pPr algn="ctr">
                        <a:lnSpc>
                          <a:spcPct val="120000"/>
                        </a:lnSpc>
                        <a:spcBef>
                          <a:spcPts val="800"/>
                        </a:spcBef>
                        <a:spcAft>
                          <a:spcPts val="0"/>
                        </a:spcAft>
                      </a:pPr>
                      <a:r>
                        <a:rPr lang="en-US" sz="1400" b="1" u="none" strike="noStrike" kern="1200" dirty="0">
                          <a:effectLst/>
                        </a:rPr>
                        <a:t>8 500 000 LBP</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tc>
                  <a:txBody>
                    <a:bodyPr/>
                    <a:lstStyle/>
                    <a:p>
                      <a:pPr algn="ctr">
                        <a:lnSpc>
                          <a:spcPct val="120000"/>
                        </a:lnSpc>
                        <a:spcBef>
                          <a:spcPts val="800"/>
                        </a:spcBef>
                        <a:spcAft>
                          <a:spcPts val="0"/>
                        </a:spcAft>
                      </a:pPr>
                      <a:r>
                        <a:rPr lang="en-US" sz="1400" b="1" u="none" strike="noStrike" kern="1200" dirty="0">
                          <a:effectLst/>
                        </a:rPr>
                        <a:t>5 500 000 LBP</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tc>
                  <a:txBody>
                    <a:bodyPr/>
                    <a:lstStyle/>
                    <a:p>
                      <a:pPr algn="ctr">
                        <a:lnSpc>
                          <a:spcPct val="120000"/>
                        </a:lnSpc>
                        <a:spcBef>
                          <a:spcPts val="800"/>
                        </a:spcBef>
                        <a:spcAft>
                          <a:spcPts val="0"/>
                        </a:spcAft>
                      </a:pPr>
                      <a:r>
                        <a:rPr lang="en-US" sz="1400" b="1" u="none" strike="noStrike" kern="1200" dirty="0">
                          <a:effectLst/>
                        </a:rPr>
                        <a:t>33 000 000 LBP</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tc>
                  <a:txBody>
                    <a:bodyPr/>
                    <a:lstStyle/>
                    <a:p>
                      <a:pPr algn="ctr">
                        <a:lnSpc>
                          <a:spcPct val="120000"/>
                        </a:lnSpc>
                        <a:spcBef>
                          <a:spcPts val="800"/>
                        </a:spcBef>
                        <a:spcAft>
                          <a:spcPts val="0"/>
                        </a:spcAft>
                      </a:pPr>
                      <a:r>
                        <a:rPr lang="en-US" sz="1400" b="1" u="none" strike="noStrike" kern="1200" dirty="0">
                          <a:effectLst/>
                        </a:rPr>
                        <a:t>17 000 000 LBP</a:t>
                      </a:r>
                      <a:endParaRPr lang="fr-FR" sz="1400" b="1" i="0" u="none" strike="noStrike" kern="1200" dirty="0">
                        <a:solidFill>
                          <a:schemeClr val="dk1"/>
                        </a:solidFill>
                        <a:effectLst/>
                        <a:latin typeface="Arial" charset="0"/>
                        <a:ea typeface="Arial" charset="0"/>
                        <a:cs typeface="Arial" charset="0"/>
                      </a:endParaRPr>
                    </a:p>
                  </a:txBody>
                  <a:tcPr marL="9525" marR="85725" marT="9525" marB="0" anchor="ctr"/>
                </a:tc>
                <a:extLst>
                  <a:ext uri="{0D108BD9-81ED-4DB2-BD59-A6C34878D82A}">
                    <a16:rowId xmlns:a16="http://schemas.microsoft.com/office/drawing/2014/main" val="2305373181"/>
                  </a:ext>
                </a:extLst>
              </a:tr>
            </a:tbl>
          </a:graphicData>
        </a:graphic>
      </p:graphicFrame>
      <p:sp>
        <p:nvSpPr>
          <p:cNvPr id="8" name="ZoneTexte 7"/>
          <p:cNvSpPr txBox="1"/>
          <p:nvPr/>
        </p:nvSpPr>
        <p:spPr>
          <a:xfrm>
            <a:off x="1116891" y="5251572"/>
            <a:ext cx="9731237" cy="1200329"/>
          </a:xfrm>
          <a:prstGeom prst="rect">
            <a:avLst/>
          </a:prstGeom>
          <a:noFill/>
        </p:spPr>
        <p:txBody>
          <a:bodyPr wrap="square" rtlCol="0">
            <a:spAutoFit/>
          </a:bodyPr>
          <a:lstStyle/>
          <a:p>
            <a:pPr algn="ctr"/>
            <a:r>
              <a:rPr lang="en-US" dirty="0"/>
              <a:t>Even with an additional tariff increase in 2023 for a weighted national average of 3,600,000 LBP/m</a:t>
            </a:r>
            <a:r>
              <a:rPr lang="en-US" baseline="30000" dirty="0"/>
              <a:t>3</a:t>
            </a:r>
            <a:r>
              <a:rPr lang="en-US" dirty="0"/>
              <a:t>/</a:t>
            </a:r>
            <a:r>
              <a:rPr lang="en-US" dirty="0" err="1"/>
              <a:t>yr</a:t>
            </a:r>
            <a:endParaRPr lang="en-US" dirty="0"/>
          </a:p>
          <a:p>
            <a:endParaRPr lang="en-US" dirty="0"/>
          </a:p>
          <a:p>
            <a:endParaRPr lang="en-US" dirty="0"/>
          </a:p>
          <a:p>
            <a:pPr algn="ctr"/>
            <a:r>
              <a:rPr lang="en-US" dirty="0"/>
              <a:t>The sector would still accumulate an additional total deficit of </a:t>
            </a:r>
            <a:r>
              <a:rPr lang="en-US" b="1" dirty="0">
                <a:solidFill>
                  <a:srgbClr val="FF0000"/>
                </a:solidFill>
              </a:rPr>
              <a:t>76,5 Million USD</a:t>
            </a:r>
            <a:endParaRPr lang="fr-FR" dirty="0"/>
          </a:p>
        </p:txBody>
      </p:sp>
      <p:cxnSp>
        <p:nvCxnSpPr>
          <p:cNvPr id="9" name="Connecteur droit avec flèche 8"/>
          <p:cNvCxnSpPr>
            <a:cxnSpLocks/>
          </p:cNvCxnSpPr>
          <p:nvPr/>
        </p:nvCxnSpPr>
        <p:spPr>
          <a:xfrm flipH="1">
            <a:off x="5818449" y="5720575"/>
            <a:ext cx="2488" cy="402080"/>
          </a:xfrm>
          <a:prstGeom prst="straightConnector1">
            <a:avLst/>
          </a:prstGeom>
          <a:ln w="57150">
            <a:solidFill>
              <a:srgbClr val="1976D2"/>
            </a:solidFill>
            <a:tailEnd type="triangle"/>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A1FBC11D-875A-E317-FD96-D6E2781649E6}"/>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level  </a:t>
            </a:r>
          </a:p>
        </p:txBody>
      </p:sp>
      <p:grpSp>
        <p:nvGrpSpPr>
          <p:cNvPr id="3" name="Group 103">
            <a:extLst>
              <a:ext uri="{FF2B5EF4-FFF2-40B4-BE49-F238E27FC236}">
                <a16:creationId xmlns:a16="http://schemas.microsoft.com/office/drawing/2014/main" id="{8F1D1073-28E5-3FE8-0D33-B9EEFE25BD95}"/>
              </a:ext>
            </a:extLst>
          </p:cNvPr>
          <p:cNvGrpSpPr>
            <a:grpSpLocks noChangeAspect="1"/>
          </p:cNvGrpSpPr>
          <p:nvPr/>
        </p:nvGrpSpPr>
        <p:grpSpPr>
          <a:xfrm>
            <a:off x="869084" y="1738832"/>
            <a:ext cx="8135298" cy="573438"/>
            <a:chOff x="-1" y="-1"/>
            <a:chExt cx="16308508" cy="1149548"/>
          </a:xfrm>
        </p:grpSpPr>
        <p:grpSp>
          <p:nvGrpSpPr>
            <p:cNvPr id="4" name="Group 104">
              <a:extLst>
                <a:ext uri="{FF2B5EF4-FFF2-40B4-BE49-F238E27FC236}">
                  <a16:creationId xmlns:a16="http://schemas.microsoft.com/office/drawing/2014/main" id="{473ABFC1-2DC6-6E74-B0F4-0736496BE94C}"/>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CE94A026-4315-331D-A5F9-024EF02B6B7D}"/>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2A3E6463-37C8-635C-D558-B50E5A756695}"/>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23BEF2D8-FB55-7766-71F5-49729B297B32}"/>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10" name="TextBox 105">
              <a:extLst>
                <a:ext uri="{FF2B5EF4-FFF2-40B4-BE49-F238E27FC236}">
                  <a16:creationId xmlns:a16="http://schemas.microsoft.com/office/drawing/2014/main" id="{C89C277D-D73E-C465-1674-57A080630513}"/>
                </a:ext>
              </a:extLst>
            </p:cNvPr>
            <p:cNvSpPr txBox="1"/>
            <p:nvPr/>
          </p:nvSpPr>
          <p:spPr>
            <a:xfrm>
              <a:off x="469282" y="532559"/>
              <a:ext cx="15839225"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Cost Recovery Simulation Per WE Showing Breakeven Tariffs</a:t>
              </a:r>
            </a:p>
          </p:txBody>
        </p:sp>
      </p:grpSp>
    </p:spTree>
    <p:extLst>
      <p:ext uri="{BB962C8B-B14F-4D97-AF65-F5344CB8AC3E}">
        <p14:creationId xmlns:p14="http://schemas.microsoft.com/office/powerpoint/2010/main" val="158801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C669A7A6-C1EA-47A1-978E-D843007FFD51}" type="slidenum">
              <a:rPr lang="en-US" smtClean="0"/>
              <a:t>8</a:t>
            </a:fld>
            <a:endParaRPr lang="en-US"/>
          </a:p>
        </p:txBody>
      </p:sp>
      <p:graphicFrame>
        <p:nvGraphicFramePr>
          <p:cNvPr id="10" name="Tableau 9"/>
          <p:cNvGraphicFramePr>
            <a:graphicFrameLocks noGrp="1"/>
          </p:cNvGraphicFramePr>
          <p:nvPr>
            <p:extLst>
              <p:ext uri="{D42A27DB-BD31-4B8C-83A1-F6EECF244321}">
                <p14:modId xmlns:p14="http://schemas.microsoft.com/office/powerpoint/2010/main" val="3233456079"/>
              </p:ext>
            </p:extLst>
          </p:nvPr>
        </p:nvGraphicFramePr>
        <p:xfrm>
          <a:off x="1159641" y="4892927"/>
          <a:ext cx="9739018" cy="1251337"/>
        </p:xfrm>
        <a:graphic>
          <a:graphicData uri="http://schemas.openxmlformats.org/drawingml/2006/table">
            <a:tbl>
              <a:tblPr firstRow="1" firstCol="1" bandRow="1">
                <a:tableStyleId>{5C22544A-7EE6-4342-B048-85BDC9FD1C3A}</a:tableStyleId>
              </a:tblPr>
              <a:tblGrid>
                <a:gridCol w="797746">
                  <a:extLst>
                    <a:ext uri="{9D8B030D-6E8A-4147-A177-3AD203B41FA5}">
                      <a16:colId xmlns:a16="http://schemas.microsoft.com/office/drawing/2014/main" val="3180629736"/>
                    </a:ext>
                  </a:extLst>
                </a:gridCol>
                <a:gridCol w="1438314">
                  <a:extLst>
                    <a:ext uri="{9D8B030D-6E8A-4147-A177-3AD203B41FA5}">
                      <a16:colId xmlns:a16="http://schemas.microsoft.com/office/drawing/2014/main" val="539782113"/>
                    </a:ext>
                  </a:extLst>
                </a:gridCol>
                <a:gridCol w="1438314">
                  <a:extLst>
                    <a:ext uri="{9D8B030D-6E8A-4147-A177-3AD203B41FA5}">
                      <a16:colId xmlns:a16="http://schemas.microsoft.com/office/drawing/2014/main" val="224528707"/>
                    </a:ext>
                  </a:extLst>
                </a:gridCol>
                <a:gridCol w="1597468">
                  <a:extLst>
                    <a:ext uri="{9D8B030D-6E8A-4147-A177-3AD203B41FA5}">
                      <a16:colId xmlns:a16="http://schemas.microsoft.com/office/drawing/2014/main" val="4033327333"/>
                    </a:ext>
                  </a:extLst>
                </a:gridCol>
                <a:gridCol w="1598456">
                  <a:extLst>
                    <a:ext uri="{9D8B030D-6E8A-4147-A177-3AD203B41FA5}">
                      <a16:colId xmlns:a16="http://schemas.microsoft.com/office/drawing/2014/main" val="3705670986"/>
                    </a:ext>
                  </a:extLst>
                </a:gridCol>
                <a:gridCol w="1581651">
                  <a:extLst>
                    <a:ext uri="{9D8B030D-6E8A-4147-A177-3AD203B41FA5}">
                      <a16:colId xmlns:a16="http://schemas.microsoft.com/office/drawing/2014/main" val="1278155724"/>
                    </a:ext>
                  </a:extLst>
                </a:gridCol>
                <a:gridCol w="1287069">
                  <a:extLst>
                    <a:ext uri="{9D8B030D-6E8A-4147-A177-3AD203B41FA5}">
                      <a16:colId xmlns:a16="http://schemas.microsoft.com/office/drawing/2014/main" val="3320835545"/>
                    </a:ext>
                  </a:extLst>
                </a:gridCol>
              </a:tblGrid>
              <a:tr h="533586">
                <a:tc>
                  <a:txBody>
                    <a:bodyPr/>
                    <a:lstStyle/>
                    <a:p>
                      <a:pPr algn="ctr">
                        <a:lnSpc>
                          <a:spcPct val="110000"/>
                        </a:lnSpc>
                        <a:spcBef>
                          <a:spcPts val="800"/>
                        </a:spcBef>
                        <a:spcAft>
                          <a:spcPts val="0"/>
                        </a:spcAft>
                      </a:pPr>
                      <a:r>
                        <a:rPr lang="en-US" sz="1800" dirty="0">
                          <a:effectLst/>
                        </a:rPr>
                        <a:t>Year</a:t>
                      </a:r>
                      <a:endParaRPr lang="fr-FR"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a:effectLst/>
                        </a:rPr>
                        <a:t>2019</a:t>
                      </a:r>
                      <a:endParaRPr lang="fr-FR" sz="180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dirty="0">
                          <a:effectLst/>
                        </a:rPr>
                        <a:t>2022</a:t>
                      </a:r>
                      <a:endParaRPr lang="fr-FR"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a:effectLst/>
                        </a:rPr>
                        <a:t>2023</a:t>
                      </a:r>
                      <a:endParaRPr lang="fr-FR" sz="180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a:effectLst/>
                        </a:rPr>
                        <a:t>2024</a:t>
                      </a:r>
                      <a:endParaRPr lang="fr-FR" sz="180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a:effectLst/>
                        </a:rPr>
                        <a:t>2025</a:t>
                      </a:r>
                      <a:endParaRPr lang="fr-FR" sz="180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a:effectLst/>
                        </a:rPr>
                        <a:t>2026</a:t>
                      </a:r>
                      <a:endParaRPr lang="fr-FR" sz="180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80832965"/>
                  </a:ext>
                </a:extLst>
              </a:tr>
              <a:tr h="717751">
                <a:tc>
                  <a:txBody>
                    <a:bodyPr/>
                    <a:lstStyle/>
                    <a:p>
                      <a:pPr algn="ctr">
                        <a:lnSpc>
                          <a:spcPct val="110000"/>
                        </a:lnSpc>
                        <a:spcBef>
                          <a:spcPts val="800"/>
                        </a:spcBef>
                        <a:spcAft>
                          <a:spcPts val="0"/>
                        </a:spcAft>
                      </a:pPr>
                      <a:r>
                        <a:rPr lang="en-US" sz="1800" dirty="0">
                          <a:effectLst/>
                        </a:rPr>
                        <a:t>Tariff</a:t>
                      </a:r>
                      <a:endParaRPr lang="fr-FR"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dirty="0">
                          <a:effectLst/>
                        </a:rPr>
                        <a:t>220 USD </a:t>
                      </a:r>
                      <a:endParaRPr lang="fr-FR" sz="1800" dirty="0">
                        <a:effectLst/>
                      </a:endParaRPr>
                    </a:p>
                    <a:p>
                      <a:pPr algn="ctr">
                        <a:lnSpc>
                          <a:spcPct val="110000"/>
                        </a:lnSpc>
                        <a:spcBef>
                          <a:spcPts val="800"/>
                        </a:spcBef>
                        <a:spcAft>
                          <a:spcPts val="0"/>
                        </a:spcAft>
                      </a:pPr>
                      <a:r>
                        <a:rPr lang="en-US" sz="1800" dirty="0">
                          <a:effectLst/>
                        </a:rPr>
                        <a:t>(330 k LBP)</a:t>
                      </a:r>
                      <a:endParaRPr lang="fr-FR"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dirty="0">
                          <a:effectLst/>
                        </a:rPr>
                        <a:t>20 USD</a:t>
                      </a:r>
                      <a:endParaRPr lang="fr-FR" sz="1800" dirty="0">
                        <a:effectLst/>
                      </a:endParaRPr>
                    </a:p>
                    <a:p>
                      <a:pPr algn="ctr">
                        <a:lnSpc>
                          <a:spcPct val="110000"/>
                        </a:lnSpc>
                        <a:spcBef>
                          <a:spcPts val="800"/>
                        </a:spcBef>
                        <a:spcAft>
                          <a:spcPts val="0"/>
                        </a:spcAft>
                      </a:pPr>
                      <a:r>
                        <a:rPr lang="en-US" sz="1800" dirty="0">
                          <a:effectLst/>
                        </a:rPr>
                        <a:t> (890  k LBP)</a:t>
                      </a:r>
                      <a:endParaRPr lang="fr-FR"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dirty="0">
                          <a:effectLst/>
                        </a:rPr>
                        <a:t>80 USD </a:t>
                      </a:r>
                      <a:endParaRPr lang="fr-FR" sz="1800" dirty="0">
                        <a:effectLst/>
                      </a:endParaRPr>
                    </a:p>
                    <a:p>
                      <a:pPr algn="ctr">
                        <a:lnSpc>
                          <a:spcPct val="110000"/>
                        </a:lnSpc>
                        <a:spcBef>
                          <a:spcPts val="800"/>
                        </a:spcBef>
                        <a:spcAft>
                          <a:spcPts val="0"/>
                        </a:spcAft>
                      </a:pPr>
                      <a:r>
                        <a:rPr lang="en-US" sz="1800" dirty="0">
                          <a:effectLst/>
                        </a:rPr>
                        <a:t> (3.6 M LBP)</a:t>
                      </a:r>
                      <a:endParaRPr lang="fr-FR"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dirty="0">
                          <a:effectLst/>
                        </a:rPr>
                        <a:t>100 USD </a:t>
                      </a:r>
                      <a:endParaRPr lang="fr-FR" sz="1800" dirty="0">
                        <a:effectLst/>
                      </a:endParaRPr>
                    </a:p>
                    <a:p>
                      <a:pPr algn="ctr">
                        <a:lnSpc>
                          <a:spcPct val="110000"/>
                        </a:lnSpc>
                        <a:spcBef>
                          <a:spcPts val="800"/>
                        </a:spcBef>
                        <a:spcAft>
                          <a:spcPts val="0"/>
                        </a:spcAft>
                      </a:pPr>
                      <a:r>
                        <a:rPr lang="en-US" sz="1800" dirty="0">
                          <a:effectLst/>
                        </a:rPr>
                        <a:t>(4.5 M LBP)</a:t>
                      </a:r>
                      <a:endParaRPr lang="fr-FR"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a:effectLst/>
                        </a:rPr>
                        <a:t>120 USD</a:t>
                      </a:r>
                      <a:endParaRPr lang="fr-FR" sz="1800">
                        <a:effectLst/>
                      </a:endParaRPr>
                    </a:p>
                    <a:p>
                      <a:pPr algn="ctr">
                        <a:lnSpc>
                          <a:spcPct val="110000"/>
                        </a:lnSpc>
                        <a:spcBef>
                          <a:spcPts val="800"/>
                        </a:spcBef>
                        <a:spcAft>
                          <a:spcPts val="0"/>
                        </a:spcAft>
                      </a:pPr>
                      <a:r>
                        <a:rPr lang="en-US" sz="1800">
                          <a:effectLst/>
                        </a:rPr>
                        <a:t> (5.4 MLBP)</a:t>
                      </a:r>
                      <a:endParaRPr lang="fr-FR" sz="180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0000"/>
                        </a:lnSpc>
                        <a:spcBef>
                          <a:spcPts val="800"/>
                        </a:spcBef>
                        <a:spcAft>
                          <a:spcPts val="0"/>
                        </a:spcAft>
                      </a:pPr>
                      <a:r>
                        <a:rPr lang="en-US" sz="1800" dirty="0">
                          <a:effectLst/>
                        </a:rPr>
                        <a:t>150 USD</a:t>
                      </a:r>
                      <a:endParaRPr lang="fr-FR" sz="1800" dirty="0">
                        <a:effectLst/>
                      </a:endParaRPr>
                    </a:p>
                    <a:p>
                      <a:pPr algn="ctr">
                        <a:lnSpc>
                          <a:spcPct val="110000"/>
                        </a:lnSpc>
                        <a:spcBef>
                          <a:spcPts val="800"/>
                        </a:spcBef>
                        <a:spcAft>
                          <a:spcPts val="0"/>
                        </a:spcAft>
                      </a:pPr>
                      <a:r>
                        <a:rPr lang="en-US" sz="1800" dirty="0">
                          <a:effectLst/>
                        </a:rPr>
                        <a:t> (6,7 MLBP)</a:t>
                      </a:r>
                      <a:endParaRPr lang="fr-FR"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341017237"/>
                  </a:ext>
                </a:extLst>
              </a:tr>
            </a:tbl>
          </a:graphicData>
        </a:graphic>
      </p:graphicFrame>
      <p:grpSp>
        <p:nvGrpSpPr>
          <p:cNvPr id="2" name="Group 103">
            <a:extLst>
              <a:ext uri="{FF2B5EF4-FFF2-40B4-BE49-F238E27FC236}">
                <a16:creationId xmlns:a16="http://schemas.microsoft.com/office/drawing/2014/main" id="{63D5BA08-80E4-7871-DCE9-7C14A42D5855}"/>
              </a:ext>
            </a:extLst>
          </p:cNvPr>
          <p:cNvGrpSpPr>
            <a:grpSpLocks noChangeAspect="1"/>
          </p:cNvGrpSpPr>
          <p:nvPr/>
        </p:nvGrpSpPr>
        <p:grpSpPr>
          <a:xfrm>
            <a:off x="869084" y="1738832"/>
            <a:ext cx="4498084" cy="573438"/>
            <a:chOff x="-1" y="-1"/>
            <a:chExt cx="9017130" cy="1149548"/>
          </a:xfrm>
        </p:grpSpPr>
        <p:grpSp>
          <p:nvGrpSpPr>
            <p:cNvPr id="3" name="Group 104">
              <a:extLst>
                <a:ext uri="{FF2B5EF4-FFF2-40B4-BE49-F238E27FC236}">
                  <a16:creationId xmlns:a16="http://schemas.microsoft.com/office/drawing/2014/main" id="{6795735C-739A-926E-7B24-975172BFA281}"/>
                </a:ext>
              </a:extLst>
            </p:cNvPr>
            <p:cNvGrpSpPr/>
            <p:nvPr/>
          </p:nvGrpSpPr>
          <p:grpSpPr>
            <a:xfrm>
              <a:off x="-1" y="-1"/>
              <a:ext cx="993544" cy="993544"/>
              <a:chOff x="-1" y="-1"/>
              <a:chExt cx="993542" cy="993542"/>
            </a:xfrm>
          </p:grpSpPr>
          <p:sp>
            <p:nvSpPr>
              <p:cNvPr id="7" name="Oval 107">
                <a:extLst>
                  <a:ext uri="{FF2B5EF4-FFF2-40B4-BE49-F238E27FC236}">
                    <a16:creationId xmlns:a16="http://schemas.microsoft.com/office/drawing/2014/main" id="{F8726D19-BAD9-2016-62AC-8F182B069C07}"/>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8" name="Oval 108">
                <a:extLst>
                  <a:ext uri="{FF2B5EF4-FFF2-40B4-BE49-F238E27FC236}">
                    <a16:creationId xmlns:a16="http://schemas.microsoft.com/office/drawing/2014/main" id="{CD3463C7-BC47-7045-16AD-EECC1698F13E}"/>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9" name="Oval 109">
                <a:extLst>
                  <a:ext uri="{FF2B5EF4-FFF2-40B4-BE49-F238E27FC236}">
                    <a16:creationId xmlns:a16="http://schemas.microsoft.com/office/drawing/2014/main" id="{F98253FF-92C3-4D1D-E395-D2091C83F69E}"/>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6" name="TextBox 105">
              <a:extLst>
                <a:ext uri="{FF2B5EF4-FFF2-40B4-BE49-F238E27FC236}">
                  <a16:creationId xmlns:a16="http://schemas.microsoft.com/office/drawing/2014/main" id="{C1D7A26D-E319-8A6D-2C50-A9423142290C}"/>
                </a:ext>
              </a:extLst>
            </p:cNvPr>
            <p:cNvSpPr txBox="1"/>
            <p:nvPr/>
          </p:nvSpPr>
          <p:spPr>
            <a:xfrm>
              <a:off x="469282" y="532559"/>
              <a:ext cx="8547847"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Proposed tariff gradual increase</a:t>
              </a:r>
            </a:p>
          </p:txBody>
        </p:sp>
      </p:grpSp>
      <p:sp>
        <p:nvSpPr>
          <p:cNvPr id="20" name="TextBox 19">
            <a:extLst>
              <a:ext uri="{FF2B5EF4-FFF2-40B4-BE49-F238E27FC236}">
                <a16:creationId xmlns:a16="http://schemas.microsoft.com/office/drawing/2014/main" id="{5155E50F-E377-4239-300B-499420AA8E26}"/>
              </a:ext>
            </a:extLst>
          </p:cNvPr>
          <p:cNvSpPr txBox="1"/>
          <p:nvPr/>
        </p:nvSpPr>
        <p:spPr>
          <a:xfrm>
            <a:off x="1043259" y="2466020"/>
            <a:ext cx="10310541" cy="2203808"/>
          </a:xfrm>
          <a:prstGeom prst="rect">
            <a:avLst/>
          </a:prstGeom>
          <a:noFill/>
        </p:spPr>
        <p:txBody>
          <a:bodyPr wrap="square" rtlCol="0">
            <a:spAutoFit/>
          </a:bodyPr>
          <a:lstStyle/>
          <a:p>
            <a:pPr marL="285750" lvl="0" indent="-285750" algn="just">
              <a:lnSpc>
                <a:spcPct val="150000"/>
              </a:lnSpc>
              <a:spcBef>
                <a:spcPts val="600"/>
              </a:spcBef>
              <a:buFont typeface="Arial" panose="020B0604020202020204" pitchFamily="34" charset="0"/>
              <a:buChar char="•"/>
            </a:pPr>
            <a:r>
              <a:rPr lang="en-US" dirty="0">
                <a:solidFill>
                  <a:srgbClr val="1976D2"/>
                </a:solidFill>
                <a:ea typeface="Roboto" panose="02000000000000000000" pitchFamily="2" charset="0"/>
                <a:cs typeface="Roboto" panose="02000000000000000000" pitchFamily="2" charset="0"/>
                <a:sym typeface="Source Sans Pro Light"/>
              </a:rPr>
              <a:t>Increase in revenues of the WEs through a gradual yearly raise in tariff starting at starting at around 0,89 MLBP in 2022 (equivalent to around 20 USD on adopted exchange rate ) up to 6,7 MLBP (equivalent to 150 USD on adopted exchange rate) in 2026. </a:t>
            </a:r>
          </a:p>
          <a:p>
            <a:pPr marL="285750" lvl="0" indent="-285750" algn="just">
              <a:lnSpc>
                <a:spcPct val="150000"/>
              </a:lnSpc>
              <a:spcBef>
                <a:spcPts val="600"/>
              </a:spcBef>
              <a:buFont typeface="Arial" panose="020B0604020202020204" pitchFamily="34" charset="0"/>
              <a:buChar char="•"/>
            </a:pPr>
            <a:r>
              <a:rPr lang="en-US" dirty="0">
                <a:solidFill>
                  <a:srgbClr val="1976D2"/>
                </a:solidFill>
                <a:ea typeface="Roboto" panose="02000000000000000000" pitchFamily="2" charset="0"/>
                <a:cs typeface="Roboto" panose="02000000000000000000" pitchFamily="2" charset="0"/>
                <a:sym typeface="Source Sans Pro Light"/>
              </a:rPr>
              <a:t>This increase is expected to be accompanied with an improvement of the collection and subscription rates addressed in the commercial actions.</a:t>
            </a:r>
          </a:p>
        </p:txBody>
      </p:sp>
      <p:sp>
        <p:nvSpPr>
          <p:cNvPr id="21" name="Text Placeholder 2">
            <a:extLst>
              <a:ext uri="{FF2B5EF4-FFF2-40B4-BE49-F238E27FC236}">
                <a16:creationId xmlns:a16="http://schemas.microsoft.com/office/drawing/2014/main" id="{5EFAA07B-829D-1188-4440-B7252E437280}"/>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level  </a:t>
            </a:r>
          </a:p>
        </p:txBody>
      </p:sp>
    </p:spTree>
    <p:extLst>
      <p:ext uri="{BB962C8B-B14F-4D97-AF65-F5344CB8AC3E}">
        <p14:creationId xmlns:p14="http://schemas.microsoft.com/office/powerpoint/2010/main" val="1228826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C669A7A6-C1EA-47A1-978E-D843007FFD51}" type="slidenum">
              <a:rPr lang="en-US" smtClean="0"/>
              <a:t>9</a:t>
            </a:fld>
            <a:endParaRPr lang="en-US"/>
          </a:p>
        </p:txBody>
      </p:sp>
      <p:pic>
        <p:nvPicPr>
          <p:cNvPr id="6" name="Image 5"/>
          <p:cNvPicPr/>
          <p:nvPr/>
        </p:nvPicPr>
        <p:blipFill>
          <a:blip r:embed="rId2">
            <a:extLst>
              <a:ext uri="{28A0092B-C50C-407E-A947-70E740481C1C}">
                <a14:useLocalDpi xmlns:a14="http://schemas.microsoft.com/office/drawing/2010/main" val="0"/>
              </a:ext>
            </a:extLst>
          </a:blip>
          <a:srcRect/>
          <a:stretch>
            <a:fillRect/>
          </a:stretch>
        </p:blipFill>
        <p:spPr bwMode="auto">
          <a:xfrm>
            <a:off x="2198685" y="2398849"/>
            <a:ext cx="7794629" cy="3859867"/>
          </a:xfrm>
          <a:prstGeom prst="rect">
            <a:avLst/>
          </a:prstGeom>
          <a:noFill/>
        </p:spPr>
      </p:pic>
      <p:sp>
        <p:nvSpPr>
          <p:cNvPr id="2" name="Text Placeholder 2">
            <a:extLst>
              <a:ext uri="{FF2B5EF4-FFF2-40B4-BE49-F238E27FC236}">
                <a16:creationId xmlns:a16="http://schemas.microsoft.com/office/drawing/2014/main" id="{992080FD-1D2F-CC73-DEF1-E0D3CECF6796}"/>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level  </a:t>
            </a:r>
          </a:p>
        </p:txBody>
      </p:sp>
      <p:grpSp>
        <p:nvGrpSpPr>
          <p:cNvPr id="3" name="Group 103">
            <a:extLst>
              <a:ext uri="{FF2B5EF4-FFF2-40B4-BE49-F238E27FC236}">
                <a16:creationId xmlns:a16="http://schemas.microsoft.com/office/drawing/2014/main" id="{4CBEF93C-4818-4BB5-D36B-F9F69A5BBA25}"/>
              </a:ext>
            </a:extLst>
          </p:cNvPr>
          <p:cNvGrpSpPr>
            <a:grpSpLocks noChangeAspect="1"/>
          </p:cNvGrpSpPr>
          <p:nvPr/>
        </p:nvGrpSpPr>
        <p:grpSpPr>
          <a:xfrm>
            <a:off x="869084" y="1738832"/>
            <a:ext cx="3517046" cy="573438"/>
            <a:chOff x="-1" y="-1"/>
            <a:chExt cx="7050482" cy="1149548"/>
          </a:xfrm>
        </p:grpSpPr>
        <p:grpSp>
          <p:nvGrpSpPr>
            <p:cNvPr id="4" name="Group 104">
              <a:extLst>
                <a:ext uri="{FF2B5EF4-FFF2-40B4-BE49-F238E27FC236}">
                  <a16:creationId xmlns:a16="http://schemas.microsoft.com/office/drawing/2014/main" id="{7489C725-A999-B793-B9FE-66E79B299F04}"/>
                </a:ext>
              </a:extLst>
            </p:cNvPr>
            <p:cNvGrpSpPr/>
            <p:nvPr/>
          </p:nvGrpSpPr>
          <p:grpSpPr>
            <a:xfrm>
              <a:off x="-1" y="-1"/>
              <a:ext cx="993544" cy="993544"/>
              <a:chOff x="-1" y="-1"/>
              <a:chExt cx="993542" cy="993542"/>
            </a:xfrm>
          </p:grpSpPr>
          <p:sp>
            <p:nvSpPr>
              <p:cNvPr id="10" name="Oval 107">
                <a:extLst>
                  <a:ext uri="{FF2B5EF4-FFF2-40B4-BE49-F238E27FC236}">
                    <a16:creationId xmlns:a16="http://schemas.microsoft.com/office/drawing/2014/main" id="{B5F482C9-0B30-1754-199E-3577D7177493}"/>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1" name="Oval 108">
                <a:extLst>
                  <a:ext uri="{FF2B5EF4-FFF2-40B4-BE49-F238E27FC236}">
                    <a16:creationId xmlns:a16="http://schemas.microsoft.com/office/drawing/2014/main" id="{53393338-A078-F930-4083-03844781553E}"/>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9">
                <a:extLst>
                  <a:ext uri="{FF2B5EF4-FFF2-40B4-BE49-F238E27FC236}">
                    <a16:creationId xmlns:a16="http://schemas.microsoft.com/office/drawing/2014/main" id="{86C01E65-51C1-86FB-BA6B-74B2C4C629B0}"/>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7187FDA1-95D0-8397-9759-8C8030C82BF7}"/>
                </a:ext>
              </a:extLst>
            </p:cNvPr>
            <p:cNvSpPr txBox="1"/>
            <p:nvPr/>
          </p:nvSpPr>
          <p:spPr>
            <a:xfrm>
              <a:off x="469282" y="532559"/>
              <a:ext cx="6581199"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PATH TO COST RECOVERY</a:t>
              </a:r>
            </a:p>
          </p:txBody>
        </p:sp>
      </p:grpSp>
    </p:spTree>
    <p:extLst>
      <p:ext uri="{BB962C8B-B14F-4D97-AF65-F5344CB8AC3E}">
        <p14:creationId xmlns:p14="http://schemas.microsoft.com/office/powerpoint/2010/main" val="2148978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10</a:t>
            </a:fld>
            <a:endParaRPr lang="en-US" dirty="0"/>
          </a:p>
        </p:txBody>
      </p:sp>
      <p:grpSp>
        <p:nvGrpSpPr>
          <p:cNvPr id="2" name="Group 103">
            <a:extLst>
              <a:ext uri="{FF2B5EF4-FFF2-40B4-BE49-F238E27FC236}">
                <a16:creationId xmlns:a16="http://schemas.microsoft.com/office/drawing/2014/main" id="{C0271702-A4DE-C349-71EE-88E5FF2FB865}"/>
              </a:ext>
            </a:extLst>
          </p:cNvPr>
          <p:cNvGrpSpPr>
            <a:grpSpLocks noChangeAspect="1"/>
          </p:cNvGrpSpPr>
          <p:nvPr/>
        </p:nvGrpSpPr>
        <p:grpSpPr>
          <a:xfrm>
            <a:off x="869084" y="1738832"/>
            <a:ext cx="7312957" cy="573438"/>
            <a:chOff x="-1" y="-1"/>
            <a:chExt cx="14659997" cy="1149548"/>
          </a:xfrm>
        </p:grpSpPr>
        <p:grpSp>
          <p:nvGrpSpPr>
            <p:cNvPr id="7" name="Group 104">
              <a:extLst>
                <a:ext uri="{FF2B5EF4-FFF2-40B4-BE49-F238E27FC236}">
                  <a16:creationId xmlns:a16="http://schemas.microsoft.com/office/drawing/2014/main" id="{1F8182D2-3297-AFD1-E472-9F81E8AE2B0E}"/>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4DA3455B-D54D-8FCA-0918-B223661087C4}"/>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620D3AA3-46C7-6F5A-A0E5-39D9C3FCEE54}"/>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0C4D9B5B-5D3D-3B26-A723-EB6F73F67AF6}"/>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9921E501-066A-5DDF-6DC0-0815EA5E2A93}"/>
                </a:ext>
              </a:extLst>
            </p:cNvPr>
            <p:cNvSpPr txBox="1"/>
            <p:nvPr/>
          </p:nvSpPr>
          <p:spPr>
            <a:xfrm>
              <a:off x="469282" y="532559"/>
              <a:ext cx="14190714"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Foreseen consolidated OPEX distribution for the 4 WEs</a:t>
              </a:r>
            </a:p>
          </p:txBody>
        </p:sp>
      </p:grpSp>
      <p:sp>
        <p:nvSpPr>
          <p:cNvPr id="14" name="Text Placeholder 2">
            <a:extLst>
              <a:ext uri="{FF2B5EF4-FFF2-40B4-BE49-F238E27FC236}">
                <a16:creationId xmlns:a16="http://schemas.microsoft.com/office/drawing/2014/main" id="{75A3C852-6ECA-3146-95CC-8CF484F8ACF3}"/>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level  </a:t>
            </a:r>
          </a:p>
        </p:txBody>
      </p:sp>
      <p:graphicFrame>
        <p:nvGraphicFramePr>
          <p:cNvPr id="4" name="Graphique 16">
            <a:extLst>
              <a:ext uri="{FF2B5EF4-FFF2-40B4-BE49-F238E27FC236}">
                <a16:creationId xmlns:a16="http://schemas.microsoft.com/office/drawing/2014/main" id="{8E7D716E-190D-C8DA-0FE7-D94C3174BF85}"/>
              </a:ext>
            </a:extLst>
          </p:cNvPr>
          <p:cNvGraphicFramePr>
            <a:graphicFrameLocks/>
          </p:cNvGraphicFramePr>
          <p:nvPr>
            <p:extLst>
              <p:ext uri="{D42A27DB-BD31-4B8C-83A1-F6EECF244321}">
                <p14:modId xmlns:p14="http://schemas.microsoft.com/office/powerpoint/2010/main" val="3534704691"/>
              </p:ext>
            </p:extLst>
          </p:nvPr>
        </p:nvGraphicFramePr>
        <p:xfrm>
          <a:off x="1561782" y="2577931"/>
          <a:ext cx="4325550" cy="39401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Graphique 6">
            <a:extLst>
              <a:ext uri="{FF2B5EF4-FFF2-40B4-BE49-F238E27FC236}">
                <a16:creationId xmlns:a16="http://schemas.microsoft.com/office/drawing/2014/main" id="{40EDAD2B-D0C9-7F7E-2226-EDA172B595A7}"/>
              </a:ext>
            </a:extLst>
          </p:cNvPr>
          <p:cNvGraphicFramePr/>
          <p:nvPr>
            <p:extLst>
              <p:ext uri="{D42A27DB-BD31-4B8C-83A1-F6EECF244321}">
                <p14:modId xmlns:p14="http://schemas.microsoft.com/office/powerpoint/2010/main" val="2210021409"/>
              </p:ext>
            </p:extLst>
          </p:nvPr>
        </p:nvGraphicFramePr>
        <p:xfrm>
          <a:off x="5887332" y="2577931"/>
          <a:ext cx="4814122" cy="3940123"/>
        </p:xfrm>
        <a:graphic>
          <a:graphicData uri="http://schemas.openxmlformats.org/drawingml/2006/chart">
            <c:chart xmlns:c="http://schemas.openxmlformats.org/drawingml/2006/chart" xmlns:r="http://schemas.openxmlformats.org/officeDocument/2006/relationships" r:id="rId6"/>
          </a:graphicData>
        </a:graphic>
      </p:graphicFrame>
      <p:pic>
        <p:nvPicPr>
          <p:cNvPr id="16" name="Image 1">
            <a:extLst>
              <a:ext uri="{FF2B5EF4-FFF2-40B4-BE49-F238E27FC236}">
                <a16:creationId xmlns:a16="http://schemas.microsoft.com/office/drawing/2014/main" id="{94837154-8BDD-D99B-F28B-098B546C3216}"/>
              </a:ext>
            </a:extLst>
          </p:cNvPr>
          <p:cNvPicPr>
            <a:picLocks noChangeAspect="1"/>
          </p:cNvPicPr>
          <p:nvPr/>
        </p:nvPicPr>
        <p:blipFill>
          <a:blip r:embed="rId7"/>
          <a:stretch>
            <a:fillRect/>
          </a:stretch>
        </p:blipFill>
        <p:spPr>
          <a:xfrm>
            <a:off x="5298214" y="2577931"/>
            <a:ext cx="1473777" cy="2269617"/>
          </a:xfrm>
          <a:prstGeom prst="rect">
            <a:avLst/>
          </a:prstGeom>
        </p:spPr>
      </p:pic>
      <p:sp>
        <p:nvSpPr>
          <p:cNvPr id="17" name="Rectangle 16">
            <a:extLst>
              <a:ext uri="{FF2B5EF4-FFF2-40B4-BE49-F238E27FC236}">
                <a16:creationId xmlns:a16="http://schemas.microsoft.com/office/drawing/2014/main" id="{3CB3FA2D-6914-9204-BE2A-76940FCBAD68}"/>
              </a:ext>
            </a:extLst>
          </p:cNvPr>
          <p:cNvSpPr/>
          <p:nvPr/>
        </p:nvSpPr>
        <p:spPr>
          <a:xfrm>
            <a:off x="9204685" y="2841968"/>
            <a:ext cx="755335" cy="430887"/>
          </a:xfrm>
          <a:prstGeom prst="rect">
            <a:avLst/>
          </a:prstGeom>
        </p:spPr>
        <p:txBody>
          <a:bodyPr wrap="none">
            <a:spAutoFit/>
          </a:bodyPr>
          <a:lstStyle/>
          <a:p>
            <a:pPr algn="ctr">
              <a:defRPr sz="1600" b="1" i="0" u="none" strike="noStrike" kern="1200" baseline="0">
                <a:solidFill>
                  <a:prstClr val="black">
                    <a:lumMod val="75000"/>
                    <a:lumOff val="25000"/>
                  </a:prstClr>
                </a:solidFill>
                <a:latin typeface="+mn-lt"/>
                <a:ea typeface="+mn-ea"/>
                <a:cs typeface="+mn-cs"/>
              </a:defRPr>
            </a:pPr>
            <a:r>
              <a:rPr lang="fr-FR" sz="2200" b="1" dirty="0">
                <a:solidFill>
                  <a:prstClr val="black">
                    <a:lumMod val="75000"/>
                    <a:lumOff val="25000"/>
                  </a:prstClr>
                </a:solidFill>
              </a:rPr>
              <a:t>2023</a:t>
            </a:r>
          </a:p>
        </p:txBody>
      </p:sp>
    </p:spTree>
    <p:extLst>
      <p:ext uri="{BB962C8B-B14F-4D97-AF65-F5344CB8AC3E}">
        <p14:creationId xmlns:p14="http://schemas.microsoft.com/office/powerpoint/2010/main" val="359460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sp>
        <p:nvSpPr>
          <p:cNvPr id="3" name="TextBox 2"/>
          <p:cNvSpPr txBox="1"/>
          <p:nvPr/>
        </p:nvSpPr>
        <p:spPr>
          <a:xfrm>
            <a:off x="775183" y="2269792"/>
            <a:ext cx="4934501" cy="3276282"/>
          </a:xfrm>
          <a:prstGeom prst="rect">
            <a:avLst/>
          </a:prstGeom>
          <a:noFill/>
        </p:spPr>
        <p:txBody>
          <a:bodyPr wrap="square" rtlCol="0">
            <a:spAutoFit/>
          </a:bodyPr>
          <a:lstStyle/>
          <a:p>
            <a:pPr marL="342900" lvl="0" indent="-342900">
              <a:lnSpc>
                <a:spcPct val="150000"/>
              </a:lnSpc>
              <a:buFont typeface="Wingdings" panose="05000000000000000000" pitchFamily="2" charset="2"/>
              <a:buChar char="§"/>
            </a:pPr>
            <a:r>
              <a:rPr lang="en-US" sz="2000" dirty="0"/>
              <a:t>The flat rate basis</a:t>
            </a:r>
          </a:p>
          <a:p>
            <a:pPr marL="342900" lvl="0" indent="-342900">
              <a:lnSpc>
                <a:spcPct val="150000"/>
              </a:lnSpc>
              <a:buFont typeface="Wingdings" panose="05000000000000000000" pitchFamily="2" charset="2"/>
              <a:buChar char="§"/>
            </a:pPr>
            <a:r>
              <a:rPr lang="en-US" sz="2000" dirty="0"/>
              <a:t>The billing is annual</a:t>
            </a:r>
          </a:p>
          <a:p>
            <a:pPr marL="342900" lvl="0" indent="-342900">
              <a:lnSpc>
                <a:spcPct val="150000"/>
              </a:lnSpc>
              <a:buFont typeface="Wingdings" panose="05000000000000000000" pitchFamily="2" charset="2"/>
              <a:buChar char="§"/>
            </a:pPr>
            <a:r>
              <a:rPr lang="en-US" sz="2000" dirty="0"/>
              <a:t>Subscribers are charged regardless of the category</a:t>
            </a:r>
          </a:p>
          <a:p>
            <a:pPr marL="342900" lvl="0" indent="-342900">
              <a:lnSpc>
                <a:spcPct val="150000"/>
              </a:lnSpc>
              <a:buFont typeface="Wingdings" panose="05000000000000000000" pitchFamily="2" charset="2"/>
              <a:buChar char="§"/>
            </a:pPr>
            <a:r>
              <a:rPr lang="en-US" sz="2000" dirty="0"/>
              <a:t>Rationale is volume subscribed/day x 365 x rate in L.L.</a:t>
            </a:r>
          </a:p>
          <a:p>
            <a:pPr marL="342900" lvl="0" indent="-342900">
              <a:lnSpc>
                <a:spcPct val="150000"/>
              </a:lnSpc>
              <a:buFont typeface="Wingdings" panose="05000000000000000000" pitchFamily="2" charset="2"/>
              <a:buChar char="§"/>
            </a:pPr>
            <a:r>
              <a:rPr lang="en-US" sz="2000" dirty="0"/>
              <a:t>Some fixed fee (maintenance of gauge fee)</a:t>
            </a:r>
          </a:p>
        </p:txBody>
      </p:sp>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11</a:t>
            </a:fld>
            <a:endParaRPr lang="en-US" dirty="0"/>
          </a:p>
        </p:txBody>
      </p:sp>
      <p:graphicFrame>
        <p:nvGraphicFramePr>
          <p:cNvPr id="4" name="Chart 3">
            <a:extLst>
              <a:ext uri="{FF2B5EF4-FFF2-40B4-BE49-F238E27FC236}">
                <a16:creationId xmlns:a16="http://schemas.microsoft.com/office/drawing/2014/main" id="{264A790E-F896-4DB4-B695-6B1BECAA3B97}"/>
              </a:ext>
            </a:extLst>
          </p:cNvPr>
          <p:cNvGraphicFramePr>
            <a:graphicFrameLocks/>
          </p:cNvGraphicFramePr>
          <p:nvPr/>
        </p:nvGraphicFramePr>
        <p:xfrm>
          <a:off x="5709684" y="1743739"/>
          <a:ext cx="6147996" cy="4263655"/>
        </p:xfrm>
        <a:graphic>
          <a:graphicData uri="http://schemas.openxmlformats.org/drawingml/2006/chart">
            <c:chart xmlns:c="http://schemas.openxmlformats.org/drawingml/2006/chart" xmlns:r="http://schemas.openxmlformats.org/officeDocument/2006/relationships" r:id="rId5"/>
          </a:graphicData>
        </a:graphic>
      </p:graphicFrame>
      <p:grpSp>
        <p:nvGrpSpPr>
          <p:cNvPr id="2" name="Group 103">
            <a:extLst>
              <a:ext uri="{FF2B5EF4-FFF2-40B4-BE49-F238E27FC236}">
                <a16:creationId xmlns:a16="http://schemas.microsoft.com/office/drawing/2014/main" id="{C0271702-A4DE-C349-71EE-88E5FF2FB865}"/>
              </a:ext>
            </a:extLst>
          </p:cNvPr>
          <p:cNvGrpSpPr>
            <a:grpSpLocks noChangeAspect="1"/>
          </p:cNvGrpSpPr>
          <p:nvPr/>
        </p:nvGrpSpPr>
        <p:grpSpPr>
          <a:xfrm>
            <a:off x="869084" y="1738832"/>
            <a:ext cx="3815205" cy="573438"/>
            <a:chOff x="-1" y="-1"/>
            <a:chExt cx="7648190" cy="1149548"/>
          </a:xfrm>
        </p:grpSpPr>
        <p:grpSp>
          <p:nvGrpSpPr>
            <p:cNvPr id="7" name="Group 104">
              <a:extLst>
                <a:ext uri="{FF2B5EF4-FFF2-40B4-BE49-F238E27FC236}">
                  <a16:creationId xmlns:a16="http://schemas.microsoft.com/office/drawing/2014/main" id="{1F8182D2-3297-AFD1-E472-9F81E8AE2B0E}"/>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4DA3455B-D54D-8FCA-0918-B223661087C4}"/>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620D3AA3-46C7-6F5A-A0E5-39D9C3FCEE54}"/>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0C4D9B5B-5D3D-3B26-A723-EB6F73F67AF6}"/>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9921E501-066A-5DDF-6DC0-0815EA5E2A93}"/>
                </a:ext>
              </a:extLst>
            </p:cNvPr>
            <p:cNvSpPr txBox="1"/>
            <p:nvPr/>
          </p:nvSpPr>
          <p:spPr>
            <a:xfrm>
              <a:off x="469282" y="532559"/>
              <a:ext cx="7178907"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The existing tariff structure</a:t>
              </a:r>
            </a:p>
          </p:txBody>
        </p:sp>
      </p:grpSp>
      <p:sp>
        <p:nvSpPr>
          <p:cNvPr id="14" name="Text Placeholder 2">
            <a:extLst>
              <a:ext uri="{FF2B5EF4-FFF2-40B4-BE49-F238E27FC236}">
                <a16:creationId xmlns:a16="http://schemas.microsoft.com/office/drawing/2014/main" id="{75A3C852-6ECA-3146-95CC-8CF484F8ACF3}"/>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spTree>
    <p:extLst>
      <p:ext uri="{BB962C8B-B14F-4D97-AF65-F5344CB8AC3E}">
        <p14:creationId xmlns:p14="http://schemas.microsoft.com/office/powerpoint/2010/main" val="2729770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12</a:t>
            </a:fld>
            <a:endParaRPr lang="en-US" dirty="0"/>
          </a:p>
        </p:txBody>
      </p:sp>
      <p:grpSp>
        <p:nvGrpSpPr>
          <p:cNvPr id="22" name="Group 21">
            <a:extLst>
              <a:ext uri="{FF2B5EF4-FFF2-40B4-BE49-F238E27FC236}">
                <a16:creationId xmlns:a16="http://schemas.microsoft.com/office/drawing/2014/main" id="{FDBB97DC-1CBB-2192-319E-B89EF70AAE6B}"/>
              </a:ext>
            </a:extLst>
          </p:cNvPr>
          <p:cNvGrpSpPr/>
          <p:nvPr/>
        </p:nvGrpSpPr>
        <p:grpSpPr>
          <a:xfrm>
            <a:off x="6056390" y="4248735"/>
            <a:ext cx="752530" cy="731877"/>
            <a:chOff x="6878142" y="333473"/>
            <a:chExt cx="777300" cy="759753"/>
          </a:xfrm>
        </p:grpSpPr>
        <p:sp>
          <p:nvSpPr>
            <p:cNvPr id="11" name="Oval 10">
              <a:extLst>
                <a:ext uri="{FF2B5EF4-FFF2-40B4-BE49-F238E27FC236}">
                  <a16:creationId xmlns:a16="http://schemas.microsoft.com/office/drawing/2014/main" id="{B4733C1B-2768-EE95-0E7D-4CFD895CE55F}"/>
                </a:ext>
              </a:extLst>
            </p:cNvPr>
            <p:cNvSpPr/>
            <p:nvPr/>
          </p:nvSpPr>
          <p:spPr>
            <a:xfrm>
              <a:off x="6878142" y="333473"/>
              <a:ext cx="777300" cy="759753"/>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0A46"/>
                </a:solidFill>
              </a:endParaRPr>
            </a:p>
          </p:txBody>
        </p:sp>
        <p:sp>
          <p:nvSpPr>
            <p:cNvPr id="13" name="TextBox 12">
              <a:extLst>
                <a:ext uri="{FF2B5EF4-FFF2-40B4-BE49-F238E27FC236}">
                  <a16:creationId xmlns:a16="http://schemas.microsoft.com/office/drawing/2014/main" id="{1D921400-796F-B51E-AE32-C5E804D13F7B}"/>
                </a:ext>
              </a:extLst>
            </p:cNvPr>
            <p:cNvSpPr txBox="1"/>
            <p:nvPr/>
          </p:nvSpPr>
          <p:spPr>
            <a:xfrm>
              <a:off x="6949503" y="505674"/>
              <a:ext cx="677909" cy="415350"/>
            </a:xfrm>
            <a:prstGeom prst="rect">
              <a:avLst/>
            </a:prstGeom>
            <a:noFill/>
          </p:spPr>
          <p:txBody>
            <a:bodyPr wrap="square" rtlCol="0">
              <a:spAutoFit/>
            </a:bodyPr>
            <a:lstStyle/>
            <a:p>
              <a:pPr algn="ctr"/>
              <a:r>
                <a:rPr lang="en-US" sz="2000" b="1" dirty="0">
                  <a:solidFill>
                    <a:srgbClr val="1976D2"/>
                  </a:solidFill>
                </a:rPr>
                <a:t>vs.</a:t>
              </a:r>
              <a:endParaRPr lang="en-US" sz="1400" dirty="0">
                <a:solidFill>
                  <a:srgbClr val="1976D2"/>
                </a:solidFill>
              </a:endParaRPr>
            </a:p>
          </p:txBody>
        </p:sp>
      </p:grpSp>
      <p:sp>
        <p:nvSpPr>
          <p:cNvPr id="14" name="TextBox 13">
            <a:extLst>
              <a:ext uri="{FF2B5EF4-FFF2-40B4-BE49-F238E27FC236}">
                <a16:creationId xmlns:a16="http://schemas.microsoft.com/office/drawing/2014/main" id="{340D94F2-26CA-946F-814B-F7CA94877219}"/>
              </a:ext>
            </a:extLst>
          </p:cNvPr>
          <p:cNvSpPr txBox="1"/>
          <p:nvPr/>
        </p:nvSpPr>
        <p:spPr>
          <a:xfrm>
            <a:off x="1929456" y="3200540"/>
            <a:ext cx="3902632" cy="2602123"/>
          </a:xfrm>
          <a:prstGeom prst="rect">
            <a:avLst/>
          </a:prstGeom>
          <a:noFill/>
        </p:spPr>
        <p:txBody>
          <a:bodyPr wrap="square">
            <a:spAutoFit/>
          </a:bodyPr>
          <a:lstStyle/>
          <a:p>
            <a:pPr algn="just">
              <a:lnSpc>
                <a:spcPct val="120000"/>
              </a:lnSpc>
              <a:spcBef>
                <a:spcPts val="800"/>
              </a:spcBef>
              <a:spcAft>
                <a:spcPts val="0"/>
              </a:spcAft>
            </a:pPr>
            <a:r>
              <a:rPr lang="en-US" dirty="0"/>
              <a:t>It is straightforward easy to understand</a:t>
            </a:r>
          </a:p>
          <a:p>
            <a:pPr algn="just">
              <a:lnSpc>
                <a:spcPct val="120000"/>
              </a:lnSpc>
              <a:spcBef>
                <a:spcPts val="800"/>
              </a:spcBef>
              <a:spcAft>
                <a:spcPts val="0"/>
              </a:spcAft>
            </a:pPr>
            <a:r>
              <a:rPr lang="en-US" dirty="0"/>
              <a:t>No water meter reading</a:t>
            </a:r>
          </a:p>
          <a:p>
            <a:pPr algn="just">
              <a:lnSpc>
                <a:spcPct val="120000"/>
              </a:lnSpc>
              <a:spcBef>
                <a:spcPts val="800"/>
              </a:spcBef>
              <a:spcAft>
                <a:spcPts val="0"/>
              </a:spcAft>
            </a:pPr>
            <a:r>
              <a:rPr lang="en-US" dirty="0"/>
              <a:t>Billing exercise is easy whenever compared with meters reading which requires specific software and double checking of the water meters index reading before producing the bill.</a:t>
            </a:r>
          </a:p>
        </p:txBody>
      </p:sp>
      <p:sp>
        <p:nvSpPr>
          <p:cNvPr id="15" name="TextBox 14">
            <a:extLst>
              <a:ext uri="{FF2B5EF4-FFF2-40B4-BE49-F238E27FC236}">
                <a16:creationId xmlns:a16="http://schemas.microsoft.com/office/drawing/2014/main" id="{39D4D878-E6CC-4746-1736-56E270983260}"/>
              </a:ext>
            </a:extLst>
          </p:cNvPr>
          <p:cNvSpPr txBox="1"/>
          <p:nvPr/>
        </p:nvSpPr>
        <p:spPr>
          <a:xfrm>
            <a:off x="1317878" y="2501438"/>
            <a:ext cx="4060085" cy="400110"/>
          </a:xfrm>
          <a:prstGeom prst="rect">
            <a:avLst/>
          </a:prstGeom>
          <a:noFill/>
        </p:spPr>
        <p:txBody>
          <a:bodyPr wrap="square">
            <a:spAutoFit/>
          </a:bodyPr>
          <a:lstStyle/>
          <a:p>
            <a:pPr algn="ctr"/>
            <a:r>
              <a:rPr lang="en-US" sz="2000" b="1" dirty="0">
                <a:solidFill>
                  <a:srgbClr val="1976D2"/>
                </a:solidFill>
                <a:cs typeface="Arial" panose="020B0604020202020204" pitchFamily="34" charset="0"/>
              </a:rPr>
              <a:t>Advantage</a:t>
            </a:r>
          </a:p>
        </p:txBody>
      </p:sp>
      <p:sp>
        <p:nvSpPr>
          <p:cNvPr id="16" name="TextBox 15">
            <a:extLst>
              <a:ext uri="{FF2B5EF4-FFF2-40B4-BE49-F238E27FC236}">
                <a16:creationId xmlns:a16="http://schemas.microsoft.com/office/drawing/2014/main" id="{0E02EBE1-2580-5ED3-9DD9-E05C301F48E2}"/>
              </a:ext>
            </a:extLst>
          </p:cNvPr>
          <p:cNvSpPr txBox="1"/>
          <p:nvPr/>
        </p:nvSpPr>
        <p:spPr>
          <a:xfrm>
            <a:off x="7632324" y="3200540"/>
            <a:ext cx="3269865" cy="2585323"/>
          </a:xfrm>
          <a:prstGeom prst="rect">
            <a:avLst/>
          </a:prstGeom>
          <a:noFill/>
        </p:spPr>
        <p:txBody>
          <a:bodyPr wrap="square">
            <a:spAutoFit/>
          </a:bodyPr>
          <a:lstStyle/>
          <a:p>
            <a:pPr algn="just"/>
            <a:r>
              <a:rPr lang="en-US" dirty="0"/>
              <a:t>Linked to the gauge system which is inaccurate and is an incentive not to save the water.</a:t>
            </a:r>
          </a:p>
          <a:p>
            <a:pPr algn="just"/>
            <a:endParaRPr lang="en-US" dirty="0"/>
          </a:p>
          <a:p>
            <a:pPr algn="just"/>
            <a:r>
              <a:rPr lang="en-US" dirty="0"/>
              <a:t>No discrimination among the final use of the water (Domestics, commercials, industrials, governmental, parastatals)</a:t>
            </a:r>
          </a:p>
        </p:txBody>
      </p:sp>
      <p:cxnSp>
        <p:nvCxnSpPr>
          <p:cNvPr id="17" name="Straight Connector 16">
            <a:extLst>
              <a:ext uri="{FF2B5EF4-FFF2-40B4-BE49-F238E27FC236}">
                <a16:creationId xmlns:a16="http://schemas.microsoft.com/office/drawing/2014/main" id="{7DED8FE4-15E5-A141-524D-872A504578AC}"/>
              </a:ext>
            </a:extLst>
          </p:cNvPr>
          <p:cNvCxnSpPr>
            <a:cxnSpLocks/>
          </p:cNvCxnSpPr>
          <p:nvPr/>
        </p:nvCxnSpPr>
        <p:spPr>
          <a:xfrm>
            <a:off x="1317878" y="2988040"/>
            <a:ext cx="4060085" cy="2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83D7669-596E-0A9F-A7D9-1195F1A9B0AD}"/>
              </a:ext>
            </a:extLst>
          </p:cNvPr>
          <p:cNvSpPr txBox="1"/>
          <p:nvPr/>
        </p:nvSpPr>
        <p:spPr>
          <a:xfrm>
            <a:off x="7056457" y="2499288"/>
            <a:ext cx="4060085" cy="400110"/>
          </a:xfrm>
          <a:prstGeom prst="rect">
            <a:avLst/>
          </a:prstGeom>
          <a:noFill/>
        </p:spPr>
        <p:txBody>
          <a:bodyPr wrap="square">
            <a:spAutoFit/>
          </a:bodyPr>
          <a:lstStyle/>
          <a:p>
            <a:pPr algn="ctr"/>
            <a:r>
              <a:rPr lang="en-US" sz="2000" b="1" dirty="0">
                <a:solidFill>
                  <a:srgbClr val="1976D2"/>
                </a:solidFill>
                <a:cs typeface="Arial" panose="020B0604020202020204" pitchFamily="34" charset="0"/>
              </a:rPr>
              <a:t>Inconvenient</a:t>
            </a:r>
          </a:p>
        </p:txBody>
      </p:sp>
      <p:cxnSp>
        <p:nvCxnSpPr>
          <p:cNvPr id="26" name="Straight Connector 25">
            <a:extLst>
              <a:ext uri="{FF2B5EF4-FFF2-40B4-BE49-F238E27FC236}">
                <a16:creationId xmlns:a16="http://schemas.microsoft.com/office/drawing/2014/main" id="{1D023364-361D-2C63-735F-2E87A8E9295F}"/>
              </a:ext>
            </a:extLst>
          </p:cNvPr>
          <p:cNvCxnSpPr>
            <a:cxnSpLocks/>
          </p:cNvCxnSpPr>
          <p:nvPr/>
        </p:nvCxnSpPr>
        <p:spPr>
          <a:xfrm>
            <a:off x="7056457" y="2985890"/>
            <a:ext cx="4060085" cy="2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16BB536D-4DE6-CD19-ABB4-56C58D408BAF}"/>
              </a:ext>
            </a:extLst>
          </p:cNvPr>
          <p:cNvGrpSpPr/>
          <p:nvPr/>
        </p:nvGrpSpPr>
        <p:grpSpPr>
          <a:xfrm>
            <a:off x="1499618" y="3309665"/>
            <a:ext cx="276224" cy="276224"/>
            <a:chOff x="1460006" y="1642203"/>
            <a:chExt cx="479425" cy="479425"/>
          </a:xfrm>
        </p:grpSpPr>
        <p:sp>
          <p:nvSpPr>
            <p:cNvPr id="28" name="Oval 8">
              <a:extLst>
                <a:ext uri="{FF2B5EF4-FFF2-40B4-BE49-F238E27FC236}">
                  <a16:creationId xmlns:a16="http://schemas.microsoft.com/office/drawing/2014/main" id="{E5763A95-1F90-15DE-6FC1-1564A3F53553}"/>
                </a:ext>
              </a:extLst>
            </p:cNvPr>
            <p:cNvSpPr>
              <a:spLocks noChangeArrowheads="1"/>
            </p:cNvSpPr>
            <p:nvPr/>
          </p:nvSpPr>
          <p:spPr bwMode="auto">
            <a:xfrm>
              <a:off x="1460006" y="1642203"/>
              <a:ext cx="479425" cy="479425"/>
            </a:xfrm>
            <a:prstGeom prst="ellipse">
              <a:avLst/>
            </a:pr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9">
              <a:extLst>
                <a:ext uri="{FF2B5EF4-FFF2-40B4-BE49-F238E27FC236}">
                  <a16:creationId xmlns:a16="http://schemas.microsoft.com/office/drawing/2014/main" id="{9B947127-A0C7-2E81-F068-FAEBB1429D89}"/>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0" name="Group 29">
            <a:extLst>
              <a:ext uri="{FF2B5EF4-FFF2-40B4-BE49-F238E27FC236}">
                <a16:creationId xmlns:a16="http://schemas.microsoft.com/office/drawing/2014/main" id="{4F276BA2-FE31-47BF-7DB2-8149338A96D1}"/>
              </a:ext>
            </a:extLst>
          </p:cNvPr>
          <p:cNvGrpSpPr/>
          <p:nvPr/>
        </p:nvGrpSpPr>
        <p:grpSpPr>
          <a:xfrm>
            <a:off x="1499618" y="4212817"/>
            <a:ext cx="276224" cy="276224"/>
            <a:chOff x="1460006" y="1642203"/>
            <a:chExt cx="479425" cy="479425"/>
          </a:xfrm>
        </p:grpSpPr>
        <p:sp>
          <p:nvSpPr>
            <p:cNvPr id="31" name="Oval 8">
              <a:extLst>
                <a:ext uri="{FF2B5EF4-FFF2-40B4-BE49-F238E27FC236}">
                  <a16:creationId xmlns:a16="http://schemas.microsoft.com/office/drawing/2014/main" id="{004038EF-FD49-55CA-42E4-FDCD46DFE4FA}"/>
                </a:ext>
              </a:extLst>
            </p:cNvPr>
            <p:cNvSpPr>
              <a:spLocks noChangeArrowheads="1"/>
            </p:cNvSpPr>
            <p:nvPr/>
          </p:nvSpPr>
          <p:spPr bwMode="auto">
            <a:xfrm>
              <a:off x="1460006" y="1642203"/>
              <a:ext cx="479425" cy="479425"/>
            </a:xfrm>
            <a:prstGeom prst="ellipse">
              <a:avLst/>
            </a:pr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9">
              <a:extLst>
                <a:ext uri="{FF2B5EF4-FFF2-40B4-BE49-F238E27FC236}">
                  <a16:creationId xmlns:a16="http://schemas.microsoft.com/office/drawing/2014/main" id="{91AC2AEC-C19D-EDF0-D970-07EE7E13532A}"/>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6" name="Group 35">
            <a:extLst>
              <a:ext uri="{FF2B5EF4-FFF2-40B4-BE49-F238E27FC236}">
                <a16:creationId xmlns:a16="http://schemas.microsoft.com/office/drawing/2014/main" id="{E088EE56-B5F0-914C-99AD-8BBB1347C42C}"/>
              </a:ext>
            </a:extLst>
          </p:cNvPr>
          <p:cNvGrpSpPr/>
          <p:nvPr/>
        </p:nvGrpSpPr>
        <p:grpSpPr>
          <a:xfrm>
            <a:off x="1499618" y="3765704"/>
            <a:ext cx="276224" cy="276224"/>
            <a:chOff x="1460006" y="1642203"/>
            <a:chExt cx="479425" cy="479425"/>
          </a:xfrm>
        </p:grpSpPr>
        <p:sp>
          <p:nvSpPr>
            <p:cNvPr id="37" name="Oval 8">
              <a:extLst>
                <a:ext uri="{FF2B5EF4-FFF2-40B4-BE49-F238E27FC236}">
                  <a16:creationId xmlns:a16="http://schemas.microsoft.com/office/drawing/2014/main" id="{CFFC20D4-DB62-D65D-D54A-9CD66EAF67AE}"/>
                </a:ext>
              </a:extLst>
            </p:cNvPr>
            <p:cNvSpPr>
              <a:spLocks noChangeArrowheads="1"/>
            </p:cNvSpPr>
            <p:nvPr/>
          </p:nvSpPr>
          <p:spPr bwMode="auto">
            <a:xfrm>
              <a:off x="1460006" y="1642203"/>
              <a:ext cx="479425" cy="479425"/>
            </a:xfrm>
            <a:prstGeom prst="ellipse">
              <a:avLst/>
            </a:pr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9">
              <a:extLst>
                <a:ext uri="{FF2B5EF4-FFF2-40B4-BE49-F238E27FC236}">
                  <a16:creationId xmlns:a16="http://schemas.microsoft.com/office/drawing/2014/main" id="{E02051E8-DB99-196B-C2F9-6B0573C1C637}"/>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9" name="Group 38">
            <a:extLst>
              <a:ext uri="{FF2B5EF4-FFF2-40B4-BE49-F238E27FC236}">
                <a16:creationId xmlns:a16="http://schemas.microsoft.com/office/drawing/2014/main" id="{FFFE6840-979C-FE8E-48B2-955525B0D7DB}"/>
              </a:ext>
            </a:extLst>
          </p:cNvPr>
          <p:cNvGrpSpPr/>
          <p:nvPr/>
        </p:nvGrpSpPr>
        <p:grpSpPr>
          <a:xfrm>
            <a:off x="7190413" y="3309665"/>
            <a:ext cx="276224" cy="276224"/>
            <a:chOff x="1460006" y="1642203"/>
            <a:chExt cx="479425" cy="479425"/>
          </a:xfrm>
        </p:grpSpPr>
        <p:sp>
          <p:nvSpPr>
            <p:cNvPr id="40" name="Oval 8">
              <a:extLst>
                <a:ext uri="{FF2B5EF4-FFF2-40B4-BE49-F238E27FC236}">
                  <a16:creationId xmlns:a16="http://schemas.microsoft.com/office/drawing/2014/main" id="{D21671A7-FE1A-26D0-F7A3-1FAE5529BCC3}"/>
                </a:ext>
              </a:extLst>
            </p:cNvPr>
            <p:cNvSpPr>
              <a:spLocks noChangeArrowheads="1"/>
            </p:cNvSpPr>
            <p:nvPr/>
          </p:nvSpPr>
          <p:spPr bwMode="auto">
            <a:xfrm>
              <a:off x="1460006" y="1642203"/>
              <a:ext cx="479425" cy="479425"/>
            </a:xfrm>
            <a:prstGeom prst="ellipse">
              <a:avLst/>
            </a:pr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a:extLst>
                <a:ext uri="{FF2B5EF4-FFF2-40B4-BE49-F238E27FC236}">
                  <a16:creationId xmlns:a16="http://schemas.microsoft.com/office/drawing/2014/main" id="{DD304E2F-564F-C330-DE20-E8568EAA6F96}"/>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2" name="Group 41">
            <a:extLst>
              <a:ext uri="{FF2B5EF4-FFF2-40B4-BE49-F238E27FC236}">
                <a16:creationId xmlns:a16="http://schemas.microsoft.com/office/drawing/2014/main" id="{2840E269-47F2-6576-B107-4D3AEEA52BE6}"/>
              </a:ext>
            </a:extLst>
          </p:cNvPr>
          <p:cNvGrpSpPr/>
          <p:nvPr/>
        </p:nvGrpSpPr>
        <p:grpSpPr>
          <a:xfrm>
            <a:off x="7190413" y="4426077"/>
            <a:ext cx="276224" cy="276224"/>
            <a:chOff x="1460006" y="1642203"/>
            <a:chExt cx="479425" cy="479425"/>
          </a:xfrm>
        </p:grpSpPr>
        <p:sp>
          <p:nvSpPr>
            <p:cNvPr id="43" name="Oval 8">
              <a:extLst>
                <a:ext uri="{FF2B5EF4-FFF2-40B4-BE49-F238E27FC236}">
                  <a16:creationId xmlns:a16="http://schemas.microsoft.com/office/drawing/2014/main" id="{2F7A2DFB-BDC4-3E87-1C04-6617E9778A51}"/>
                </a:ext>
              </a:extLst>
            </p:cNvPr>
            <p:cNvSpPr>
              <a:spLocks noChangeArrowheads="1"/>
            </p:cNvSpPr>
            <p:nvPr/>
          </p:nvSpPr>
          <p:spPr bwMode="auto">
            <a:xfrm>
              <a:off x="1460006" y="1642203"/>
              <a:ext cx="479425" cy="479425"/>
            </a:xfrm>
            <a:prstGeom prst="ellipse">
              <a:avLst/>
            </a:pr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9">
              <a:extLst>
                <a:ext uri="{FF2B5EF4-FFF2-40B4-BE49-F238E27FC236}">
                  <a16:creationId xmlns:a16="http://schemas.microsoft.com/office/drawing/2014/main" id="{6D97D4BC-28AD-215F-D627-D8360CDFE983}"/>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solidFill>
              <a:srgbClr val="FFFFFF"/>
            </a:solidFill>
            <a:ln w="17463"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 name="Group 103">
            <a:extLst>
              <a:ext uri="{FF2B5EF4-FFF2-40B4-BE49-F238E27FC236}">
                <a16:creationId xmlns:a16="http://schemas.microsoft.com/office/drawing/2014/main" id="{9E8AE54C-52A8-C2CC-5D33-E4C66D8C9046}"/>
              </a:ext>
            </a:extLst>
          </p:cNvPr>
          <p:cNvGrpSpPr>
            <a:grpSpLocks noChangeAspect="1"/>
          </p:cNvGrpSpPr>
          <p:nvPr/>
        </p:nvGrpSpPr>
        <p:grpSpPr>
          <a:xfrm>
            <a:off x="869084" y="1738832"/>
            <a:ext cx="3991535" cy="573438"/>
            <a:chOff x="-1" y="-1"/>
            <a:chExt cx="8001672" cy="1149548"/>
          </a:xfrm>
        </p:grpSpPr>
        <p:grpSp>
          <p:nvGrpSpPr>
            <p:cNvPr id="3" name="Group 104">
              <a:extLst>
                <a:ext uri="{FF2B5EF4-FFF2-40B4-BE49-F238E27FC236}">
                  <a16:creationId xmlns:a16="http://schemas.microsoft.com/office/drawing/2014/main" id="{6A5E4802-C9E9-3FD1-186C-3B0FD3897DA1}"/>
                </a:ext>
              </a:extLst>
            </p:cNvPr>
            <p:cNvGrpSpPr/>
            <p:nvPr/>
          </p:nvGrpSpPr>
          <p:grpSpPr>
            <a:xfrm>
              <a:off x="-1" y="-1"/>
              <a:ext cx="993544" cy="993544"/>
              <a:chOff x="-1" y="-1"/>
              <a:chExt cx="993542" cy="993542"/>
            </a:xfrm>
          </p:grpSpPr>
          <p:sp>
            <p:nvSpPr>
              <p:cNvPr id="7" name="Oval 107">
                <a:extLst>
                  <a:ext uri="{FF2B5EF4-FFF2-40B4-BE49-F238E27FC236}">
                    <a16:creationId xmlns:a16="http://schemas.microsoft.com/office/drawing/2014/main" id="{616AF298-686A-9285-5BB9-98BB8E1FA8CC}"/>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9" name="Oval 108">
                <a:extLst>
                  <a:ext uri="{FF2B5EF4-FFF2-40B4-BE49-F238E27FC236}">
                    <a16:creationId xmlns:a16="http://schemas.microsoft.com/office/drawing/2014/main" id="{BD1D592D-C20B-8BD5-B89C-52D1AD54E09B}"/>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9">
                <a:extLst>
                  <a:ext uri="{FF2B5EF4-FFF2-40B4-BE49-F238E27FC236}">
                    <a16:creationId xmlns:a16="http://schemas.microsoft.com/office/drawing/2014/main" id="{169275A1-634A-474F-D378-9BAF114AB76B}"/>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4" name="TextBox 105">
              <a:extLst>
                <a:ext uri="{FF2B5EF4-FFF2-40B4-BE49-F238E27FC236}">
                  <a16:creationId xmlns:a16="http://schemas.microsoft.com/office/drawing/2014/main" id="{DF084837-D5A4-F069-2744-2746A28889F6}"/>
                </a:ext>
              </a:extLst>
            </p:cNvPr>
            <p:cNvSpPr txBox="1"/>
            <p:nvPr/>
          </p:nvSpPr>
          <p:spPr>
            <a:xfrm>
              <a:off x="469282" y="532559"/>
              <a:ext cx="7532389"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What are the pros and cons?</a:t>
              </a:r>
            </a:p>
          </p:txBody>
        </p:sp>
      </p:grpSp>
      <p:sp>
        <p:nvSpPr>
          <p:cNvPr id="18" name="Text Placeholder 2">
            <a:extLst>
              <a:ext uri="{FF2B5EF4-FFF2-40B4-BE49-F238E27FC236}">
                <a16:creationId xmlns:a16="http://schemas.microsoft.com/office/drawing/2014/main" id="{74D8A239-B3DD-9831-8F37-EEFCCD347D86}"/>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spTree>
    <p:extLst>
      <p:ext uri="{BB962C8B-B14F-4D97-AF65-F5344CB8AC3E}">
        <p14:creationId xmlns:p14="http://schemas.microsoft.com/office/powerpoint/2010/main" val="3495361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77B262-3F6F-A482-3745-AC69F8FC585E}"/>
              </a:ext>
            </a:extLst>
          </p:cNvPr>
          <p:cNvSpPr>
            <a:spLocks noGrp="1"/>
          </p:cNvSpPr>
          <p:nvPr>
            <p:ph type="sldNum" sz="quarter" idx="12"/>
          </p:nvPr>
        </p:nvSpPr>
        <p:spPr/>
        <p:txBody>
          <a:bodyPr/>
          <a:lstStyle/>
          <a:p>
            <a:fld id="{C669A7A6-C1EA-47A1-978E-D843007FFD51}" type="slidenum">
              <a:rPr lang="en-US" smtClean="0"/>
              <a:t>13</a:t>
            </a:fld>
            <a:endParaRPr lang="en-US"/>
          </a:p>
        </p:txBody>
      </p:sp>
      <p:grpSp>
        <p:nvGrpSpPr>
          <p:cNvPr id="14" name="Group 13">
            <a:extLst>
              <a:ext uri="{FF2B5EF4-FFF2-40B4-BE49-F238E27FC236}">
                <a16:creationId xmlns:a16="http://schemas.microsoft.com/office/drawing/2014/main" id="{DE9CD3F7-1301-CAEA-108B-0B3435C85FD6}"/>
              </a:ext>
            </a:extLst>
          </p:cNvPr>
          <p:cNvGrpSpPr/>
          <p:nvPr/>
        </p:nvGrpSpPr>
        <p:grpSpPr>
          <a:xfrm>
            <a:off x="1166331" y="2691257"/>
            <a:ext cx="276224" cy="276224"/>
            <a:chOff x="1460006" y="1642203"/>
            <a:chExt cx="479425" cy="479425"/>
          </a:xfrm>
        </p:grpSpPr>
        <p:sp>
          <p:nvSpPr>
            <p:cNvPr id="15" name="Oval 8">
              <a:extLst>
                <a:ext uri="{FF2B5EF4-FFF2-40B4-BE49-F238E27FC236}">
                  <a16:creationId xmlns:a16="http://schemas.microsoft.com/office/drawing/2014/main" id="{584D24F1-7042-B63D-954B-D4A0CC801C9B}"/>
                </a:ext>
              </a:extLst>
            </p:cNvPr>
            <p:cNvSpPr>
              <a:spLocks noChangeArrowheads="1"/>
            </p:cNvSpPr>
            <p:nvPr/>
          </p:nvSpPr>
          <p:spPr bwMode="auto">
            <a:xfrm>
              <a:off x="1460006" y="1642203"/>
              <a:ext cx="479425" cy="479425"/>
            </a:xfrm>
            <a:prstGeom prst="ellipse">
              <a:avLst/>
            </a:prstGeom>
            <a:solidFill>
              <a:srgbClr val="FFFFFF"/>
            </a:solidFill>
            <a:ln w="17463" cap="rnd">
              <a:solidFill>
                <a:srgbClr val="1976D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1EA4778A-A3A5-0915-8338-822240647CA7}"/>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solidFill>
              <a:srgbClr val="FFFFFF"/>
            </a:solidFill>
            <a:ln w="17463" cap="rnd">
              <a:solidFill>
                <a:srgbClr val="1976D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 name="TextBox 17">
            <a:extLst>
              <a:ext uri="{FF2B5EF4-FFF2-40B4-BE49-F238E27FC236}">
                <a16:creationId xmlns:a16="http://schemas.microsoft.com/office/drawing/2014/main" id="{1F19EB92-A293-3C00-58D5-7E896968417D}"/>
              </a:ext>
            </a:extLst>
          </p:cNvPr>
          <p:cNvSpPr txBox="1"/>
          <p:nvPr/>
        </p:nvSpPr>
        <p:spPr>
          <a:xfrm>
            <a:off x="1477921" y="2691257"/>
            <a:ext cx="8293397" cy="646331"/>
          </a:xfrm>
          <a:prstGeom prst="rect">
            <a:avLst/>
          </a:prstGeom>
          <a:noFill/>
        </p:spPr>
        <p:txBody>
          <a:bodyPr wrap="square">
            <a:spAutoFit/>
          </a:bodyPr>
          <a:lstStyle/>
          <a:p>
            <a:r>
              <a:rPr lang="en-US" dirty="0"/>
              <a:t>Discriminate the tariff per category</a:t>
            </a:r>
          </a:p>
          <a:p>
            <a:pPr lvl="1"/>
            <a:r>
              <a:rPr lang="en-US" dirty="0"/>
              <a:t>Namely : Domestics, Industrials/commercials, Governmental/Parastatals</a:t>
            </a:r>
          </a:p>
        </p:txBody>
      </p:sp>
      <p:pic>
        <p:nvPicPr>
          <p:cNvPr id="19" name="Picture 18">
            <a:extLst>
              <a:ext uri="{FF2B5EF4-FFF2-40B4-BE49-F238E27FC236}">
                <a16:creationId xmlns:a16="http://schemas.microsoft.com/office/drawing/2014/main" id="{30DA139B-95C4-A21F-9F47-80CE0C90E0FF}"/>
              </a:ext>
            </a:extLst>
          </p:cNvPr>
          <p:cNvPicPr>
            <a:picLocks noChangeAspect="1"/>
          </p:cNvPicPr>
          <p:nvPr/>
        </p:nvPicPr>
        <p:blipFill>
          <a:blip r:embed="rId2"/>
          <a:stretch>
            <a:fillRect/>
          </a:stretch>
        </p:blipFill>
        <p:spPr>
          <a:xfrm>
            <a:off x="3169748" y="3487775"/>
            <a:ext cx="3907875" cy="1024217"/>
          </a:xfrm>
          <a:prstGeom prst="rect">
            <a:avLst/>
          </a:prstGeom>
        </p:spPr>
      </p:pic>
      <p:grpSp>
        <p:nvGrpSpPr>
          <p:cNvPr id="20" name="Group 19">
            <a:extLst>
              <a:ext uri="{FF2B5EF4-FFF2-40B4-BE49-F238E27FC236}">
                <a16:creationId xmlns:a16="http://schemas.microsoft.com/office/drawing/2014/main" id="{4329ACE6-94CE-DB78-02BE-786C7106CB34}"/>
              </a:ext>
            </a:extLst>
          </p:cNvPr>
          <p:cNvGrpSpPr/>
          <p:nvPr/>
        </p:nvGrpSpPr>
        <p:grpSpPr>
          <a:xfrm>
            <a:off x="1166331" y="4433952"/>
            <a:ext cx="276224" cy="276224"/>
            <a:chOff x="1460006" y="1642203"/>
            <a:chExt cx="479425" cy="479425"/>
          </a:xfrm>
        </p:grpSpPr>
        <p:sp>
          <p:nvSpPr>
            <p:cNvPr id="21" name="Oval 8">
              <a:extLst>
                <a:ext uri="{FF2B5EF4-FFF2-40B4-BE49-F238E27FC236}">
                  <a16:creationId xmlns:a16="http://schemas.microsoft.com/office/drawing/2014/main" id="{7DED2435-A7C9-0786-BD59-EF644E98F2BE}"/>
                </a:ext>
              </a:extLst>
            </p:cNvPr>
            <p:cNvSpPr>
              <a:spLocks noChangeArrowheads="1"/>
            </p:cNvSpPr>
            <p:nvPr/>
          </p:nvSpPr>
          <p:spPr bwMode="auto">
            <a:xfrm>
              <a:off x="1460006" y="1642203"/>
              <a:ext cx="479425" cy="479425"/>
            </a:xfrm>
            <a:prstGeom prst="ellipse">
              <a:avLst/>
            </a:prstGeom>
            <a:solidFill>
              <a:srgbClr val="FFFFFF"/>
            </a:solidFill>
            <a:ln w="17463" cap="rnd">
              <a:solidFill>
                <a:srgbClr val="1976D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9">
              <a:extLst>
                <a:ext uri="{FF2B5EF4-FFF2-40B4-BE49-F238E27FC236}">
                  <a16:creationId xmlns:a16="http://schemas.microsoft.com/office/drawing/2014/main" id="{9C7FAEDC-5D2B-A124-3748-163F3207AA9B}"/>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solidFill>
              <a:srgbClr val="FFFFFF"/>
            </a:solidFill>
            <a:ln w="17463" cap="rnd">
              <a:solidFill>
                <a:srgbClr val="1976D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3" name="TextBox 22">
            <a:extLst>
              <a:ext uri="{FF2B5EF4-FFF2-40B4-BE49-F238E27FC236}">
                <a16:creationId xmlns:a16="http://schemas.microsoft.com/office/drawing/2014/main" id="{09E410B8-41D8-AFD0-CDA1-1B24CF056016}"/>
              </a:ext>
            </a:extLst>
          </p:cNvPr>
          <p:cNvSpPr txBox="1"/>
          <p:nvPr/>
        </p:nvSpPr>
        <p:spPr>
          <a:xfrm>
            <a:off x="1477921" y="4433952"/>
            <a:ext cx="8293397" cy="923330"/>
          </a:xfrm>
          <a:prstGeom prst="rect">
            <a:avLst/>
          </a:prstGeom>
          <a:noFill/>
        </p:spPr>
        <p:txBody>
          <a:bodyPr wrap="square">
            <a:spAutoFit/>
          </a:bodyPr>
          <a:lstStyle/>
          <a:p>
            <a:r>
              <a:rPr lang="en-US" dirty="0"/>
              <a:t>A limited progressiveness for domestics</a:t>
            </a:r>
          </a:p>
          <a:p>
            <a:pPr lvl="1"/>
            <a:r>
              <a:rPr lang="en-US" dirty="0"/>
              <a:t>The rationale is to introduce a multiplier for subscription &gt; 1m</a:t>
            </a:r>
            <a:r>
              <a:rPr lang="en-US" baseline="30000" dirty="0"/>
              <a:t>3</a:t>
            </a:r>
            <a:r>
              <a:rPr lang="en-US" dirty="0"/>
              <a:t>. The overwhelming majority of the customers are falling into the 1 m</a:t>
            </a:r>
            <a:r>
              <a:rPr lang="en-US" baseline="30000" dirty="0"/>
              <a:t>3</a:t>
            </a:r>
            <a:r>
              <a:rPr lang="en-US" dirty="0"/>
              <a:t>/day category </a:t>
            </a:r>
          </a:p>
        </p:txBody>
      </p:sp>
      <p:cxnSp>
        <p:nvCxnSpPr>
          <p:cNvPr id="25" name="Straight Connector 24">
            <a:extLst>
              <a:ext uri="{FF2B5EF4-FFF2-40B4-BE49-F238E27FC236}">
                <a16:creationId xmlns:a16="http://schemas.microsoft.com/office/drawing/2014/main" id="{98B255A3-DF33-4988-7114-F808F1BD6DA5}"/>
              </a:ext>
            </a:extLst>
          </p:cNvPr>
          <p:cNvCxnSpPr>
            <a:cxnSpLocks/>
          </p:cNvCxnSpPr>
          <p:nvPr/>
        </p:nvCxnSpPr>
        <p:spPr>
          <a:xfrm flipV="1">
            <a:off x="1049367" y="2526752"/>
            <a:ext cx="9062196" cy="5055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Graphic 26" descr="Lightbulb and gear">
            <a:extLst>
              <a:ext uri="{FF2B5EF4-FFF2-40B4-BE49-F238E27FC236}">
                <a16:creationId xmlns:a16="http://schemas.microsoft.com/office/drawing/2014/main" id="{1B30E4C8-5350-3A60-9943-793952B80A7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915923" y="5479201"/>
            <a:ext cx="685800" cy="685800"/>
          </a:xfrm>
          <a:prstGeom prst="rect">
            <a:avLst/>
          </a:prstGeom>
        </p:spPr>
      </p:pic>
      <p:sp>
        <p:nvSpPr>
          <p:cNvPr id="29" name="TextBox 28">
            <a:extLst>
              <a:ext uri="{FF2B5EF4-FFF2-40B4-BE49-F238E27FC236}">
                <a16:creationId xmlns:a16="http://schemas.microsoft.com/office/drawing/2014/main" id="{070F512F-DE4E-BAF2-459A-B708004632CA}"/>
              </a:ext>
            </a:extLst>
          </p:cNvPr>
          <p:cNvSpPr txBox="1"/>
          <p:nvPr/>
        </p:nvSpPr>
        <p:spPr>
          <a:xfrm>
            <a:off x="1935121" y="5531639"/>
            <a:ext cx="8411561" cy="646331"/>
          </a:xfrm>
          <a:prstGeom prst="rect">
            <a:avLst/>
          </a:prstGeom>
          <a:noFill/>
        </p:spPr>
        <p:txBody>
          <a:bodyPr wrap="square">
            <a:spAutoFit/>
          </a:bodyPr>
          <a:lstStyle/>
          <a:p>
            <a:r>
              <a:rPr lang="en-US" dirty="0">
                <a:solidFill>
                  <a:schemeClr val="tx1"/>
                </a:solidFill>
              </a:rPr>
              <a:t>Methodology used is to simulate </a:t>
            </a:r>
            <a:r>
              <a:rPr lang="en-US" dirty="0">
                <a:solidFill>
                  <a:srgbClr val="1976D2"/>
                </a:solidFill>
              </a:rPr>
              <a:t>what would have been the revenues receivables </a:t>
            </a:r>
            <a:r>
              <a:rPr lang="en-US" dirty="0">
                <a:solidFill>
                  <a:schemeClr val="tx1"/>
                </a:solidFill>
              </a:rPr>
              <a:t>for 2021 if the proposed change had been introduced for the fiscal year.</a:t>
            </a:r>
          </a:p>
        </p:txBody>
      </p:sp>
      <p:cxnSp>
        <p:nvCxnSpPr>
          <p:cNvPr id="31" name="Straight Connector 30">
            <a:extLst>
              <a:ext uri="{FF2B5EF4-FFF2-40B4-BE49-F238E27FC236}">
                <a16:creationId xmlns:a16="http://schemas.microsoft.com/office/drawing/2014/main" id="{0041E2A8-89AB-74CD-3D0A-3951464161DC}"/>
              </a:ext>
            </a:extLst>
          </p:cNvPr>
          <p:cNvCxnSpPr>
            <a:cxnSpLocks/>
          </p:cNvCxnSpPr>
          <p:nvPr/>
        </p:nvCxnSpPr>
        <p:spPr>
          <a:xfrm flipV="1">
            <a:off x="1049367" y="5357235"/>
            <a:ext cx="9062196" cy="5055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0" name="Group 103">
            <a:extLst>
              <a:ext uri="{FF2B5EF4-FFF2-40B4-BE49-F238E27FC236}">
                <a16:creationId xmlns:a16="http://schemas.microsoft.com/office/drawing/2014/main" id="{F8680FC3-3DC0-E164-600F-2DFB808A79E9}"/>
              </a:ext>
            </a:extLst>
          </p:cNvPr>
          <p:cNvGrpSpPr>
            <a:grpSpLocks noChangeAspect="1"/>
          </p:cNvGrpSpPr>
          <p:nvPr/>
        </p:nvGrpSpPr>
        <p:grpSpPr>
          <a:xfrm>
            <a:off x="869084" y="1738832"/>
            <a:ext cx="2834167" cy="573438"/>
            <a:chOff x="-1" y="-1"/>
            <a:chExt cx="5681542" cy="1149548"/>
          </a:xfrm>
        </p:grpSpPr>
        <p:grpSp>
          <p:nvGrpSpPr>
            <p:cNvPr id="11" name="Group 104">
              <a:extLst>
                <a:ext uri="{FF2B5EF4-FFF2-40B4-BE49-F238E27FC236}">
                  <a16:creationId xmlns:a16="http://schemas.microsoft.com/office/drawing/2014/main" id="{E3AC839B-0A76-0DBB-4C2B-94E266539099}"/>
                </a:ext>
              </a:extLst>
            </p:cNvPr>
            <p:cNvGrpSpPr/>
            <p:nvPr/>
          </p:nvGrpSpPr>
          <p:grpSpPr>
            <a:xfrm>
              <a:off x="-1" y="-1"/>
              <a:ext cx="993544" cy="993544"/>
              <a:chOff x="-1" y="-1"/>
              <a:chExt cx="993542" cy="993542"/>
            </a:xfrm>
          </p:grpSpPr>
          <p:sp>
            <p:nvSpPr>
              <p:cNvPr id="13" name="Oval 107">
                <a:extLst>
                  <a:ext uri="{FF2B5EF4-FFF2-40B4-BE49-F238E27FC236}">
                    <a16:creationId xmlns:a16="http://schemas.microsoft.com/office/drawing/2014/main" id="{36532F54-7D15-1658-B94F-AA2B23641753}"/>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7" name="Oval 108">
                <a:extLst>
                  <a:ext uri="{FF2B5EF4-FFF2-40B4-BE49-F238E27FC236}">
                    <a16:creationId xmlns:a16="http://schemas.microsoft.com/office/drawing/2014/main" id="{A058EF17-0075-09F7-6956-07B5365D8986}"/>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4" name="Oval 109">
                <a:extLst>
                  <a:ext uri="{FF2B5EF4-FFF2-40B4-BE49-F238E27FC236}">
                    <a16:creationId xmlns:a16="http://schemas.microsoft.com/office/drawing/2014/main" id="{998D15C9-714A-64CF-44EA-870270187F4B}"/>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12" name="TextBox 105">
              <a:extLst>
                <a:ext uri="{FF2B5EF4-FFF2-40B4-BE49-F238E27FC236}">
                  <a16:creationId xmlns:a16="http://schemas.microsoft.com/office/drawing/2014/main" id="{B10CDDF5-3EA6-E96D-3D48-CC6A597F91F2}"/>
                </a:ext>
              </a:extLst>
            </p:cNvPr>
            <p:cNvSpPr txBox="1"/>
            <p:nvPr/>
          </p:nvSpPr>
          <p:spPr>
            <a:xfrm>
              <a:off x="469282" y="532559"/>
              <a:ext cx="5212259"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The what if exercise</a:t>
              </a:r>
            </a:p>
          </p:txBody>
        </p:sp>
      </p:grpSp>
      <p:sp>
        <p:nvSpPr>
          <p:cNvPr id="26" name="Text Placeholder 2">
            <a:extLst>
              <a:ext uri="{FF2B5EF4-FFF2-40B4-BE49-F238E27FC236}">
                <a16:creationId xmlns:a16="http://schemas.microsoft.com/office/drawing/2014/main" id="{8F732F3D-1B4C-9B3E-D3BE-0B9E4A9F4B23}"/>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spTree>
    <p:extLst>
      <p:ext uri="{BB962C8B-B14F-4D97-AF65-F5344CB8AC3E}">
        <p14:creationId xmlns:p14="http://schemas.microsoft.com/office/powerpoint/2010/main" val="408812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a:xfrm>
            <a:off x="8541452" y="6390637"/>
            <a:ext cx="2743200" cy="365125"/>
          </a:xfrm>
        </p:spPr>
        <p:txBody>
          <a:bodyPr/>
          <a:lstStyle/>
          <a:p>
            <a:fld id="{4DD0B29D-F54F-4D17-B88F-A75FD4EAC384}" type="slidenum">
              <a:rPr lang="en-US" smtClean="0"/>
              <a:pPr/>
              <a:t>14</a:t>
            </a:fld>
            <a:endParaRPr lang="en-US" dirty="0"/>
          </a:p>
        </p:txBody>
      </p:sp>
      <p:graphicFrame>
        <p:nvGraphicFramePr>
          <p:cNvPr id="2" name="Table 1">
            <a:extLst>
              <a:ext uri="{FF2B5EF4-FFF2-40B4-BE49-F238E27FC236}">
                <a16:creationId xmlns:a16="http://schemas.microsoft.com/office/drawing/2014/main" id="{6AD4D1FB-582B-1227-FA9B-63027C163094}"/>
              </a:ext>
            </a:extLst>
          </p:cNvPr>
          <p:cNvGraphicFramePr>
            <a:graphicFrameLocks noGrp="1"/>
          </p:cNvGraphicFramePr>
          <p:nvPr>
            <p:extLst>
              <p:ext uri="{D42A27DB-BD31-4B8C-83A1-F6EECF244321}">
                <p14:modId xmlns:p14="http://schemas.microsoft.com/office/powerpoint/2010/main" val="2732852288"/>
              </p:ext>
            </p:extLst>
          </p:nvPr>
        </p:nvGraphicFramePr>
        <p:xfrm>
          <a:off x="1583473" y="2505336"/>
          <a:ext cx="8842918" cy="3885302"/>
        </p:xfrm>
        <a:graphic>
          <a:graphicData uri="http://schemas.openxmlformats.org/drawingml/2006/table">
            <a:tbl>
              <a:tblPr firstRow="1" bandRow="1">
                <a:tableStyleId>{5FD0F851-EC5A-4D38-B0AD-8093EC10F338}</a:tableStyleId>
              </a:tblPr>
              <a:tblGrid>
                <a:gridCol w="2789911">
                  <a:extLst>
                    <a:ext uri="{9D8B030D-6E8A-4147-A177-3AD203B41FA5}">
                      <a16:colId xmlns:a16="http://schemas.microsoft.com/office/drawing/2014/main" val="3377100238"/>
                    </a:ext>
                  </a:extLst>
                </a:gridCol>
                <a:gridCol w="2789911">
                  <a:extLst>
                    <a:ext uri="{9D8B030D-6E8A-4147-A177-3AD203B41FA5}">
                      <a16:colId xmlns:a16="http://schemas.microsoft.com/office/drawing/2014/main" val="4219182415"/>
                    </a:ext>
                  </a:extLst>
                </a:gridCol>
                <a:gridCol w="3263096">
                  <a:extLst>
                    <a:ext uri="{9D8B030D-6E8A-4147-A177-3AD203B41FA5}">
                      <a16:colId xmlns:a16="http://schemas.microsoft.com/office/drawing/2014/main" val="967551717"/>
                    </a:ext>
                  </a:extLst>
                </a:gridCol>
              </a:tblGrid>
              <a:tr h="5161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kern="1200" dirty="0">
                          <a:solidFill>
                            <a:schemeClr val="bg1"/>
                          </a:solidFill>
                          <a:latin typeface="+mn-lt"/>
                          <a:ea typeface="+mn-ea"/>
                          <a:cs typeface="+mn-cs"/>
                        </a:rPr>
                        <a:t>Water Establishment</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976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kern="1200" dirty="0">
                          <a:solidFill>
                            <a:schemeClr val="bg1"/>
                          </a:solidFill>
                          <a:latin typeface="+mn-lt"/>
                          <a:ea typeface="+mn-ea"/>
                          <a:cs typeface="+mn-cs"/>
                        </a:rPr>
                        <a:t>Category</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976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chemeClr val="bg1"/>
                          </a:solidFill>
                          <a:latin typeface="+mn-lt"/>
                        </a:rPr>
                        <a:t>Multiplier Used</a:t>
                      </a:r>
                    </a:p>
                  </a:txBody>
                  <a:tcPr anchor="ctr">
                    <a:lnL w="762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976D2"/>
                    </a:solidFill>
                  </a:tcPr>
                </a:tc>
                <a:extLst>
                  <a:ext uri="{0D108BD9-81ED-4DB2-BD59-A6C34878D82A}">
                    <a16:rowId xmlns:a16="http://schemas.microsoft.com/office/drawing/2014/main" val="2822091350"/>
                  </a:ext>
                </a:extLst>
              </a:tr>
              <a:tr h="409174">
                <a:tc rowSpan="3">
                  <a:txBody>
                    <a:bodyPr/>
                    <a:lstStyle/>
                    <a:p>
                      <a:pPr algn="ctr"/>
                      <a:r>
                        <a:rPr lang="en-US" sz="1400" b="1" kern="1200" noProof="0" dirty="0">
                          <a:solidFill>
                            <a:srgbClr val="0A0A46"/>
                          </a:solidFill>
                          <a:latin typeface="+mn-lt"/>
                          <a:ea typeface="Roboto" panose="02000000000000000000" pitchFamily="2" charset="0"/>
                          <a:cs typeface="+mn-cs"/>
                        </a:rPr>
                        <a:t>SLWE ,NLWE , BWE</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400" kern="1200" noProof="0" dirty="0">
                          <a:solidFill>
                            <a:srgbClr val="0A0A46"/>
                          </a:solidFill>
                          <a:latin typeface="+mn-lt"/>
                          <a:ea typeface="Roboto" panose="02000000000000000000" pitchFamily="2" charset="0"/>
                          <a:cs typeface="+mn-cs"/>
                        </a:rPr>
                        <a:t>Domestics</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400" kern="1200" noProof="0" dirty="0">
                          <a:solidFill>
                            <a:srgbClr val="0A0A46"/>
                          </a:solidFill>
                          <a:latin typeface="+mn-lt"/>
                          <a:ea typeface="Roboto" panose="02000000000000000000" pitchFamily="2" charset="0"/>
                          <a:cs typeface="+mn-cs"/>
                        </a:rPr>
                        <a:t> x 2 for subscribers &gt; 1m</a:t>
                      </a:r>
                      <a:r>
                        <a:rPr lang="en-US" sz="1400" kern="1200" baseline="30000" noProof="0" dirty="0">
                          <a:solidFill>
                            <a:srgbClr val="0A0A46"/>
                          </a:solidFill>
                          <a:latin typeface="+mn-lt"/>
                          <a:ea typeface="Roboto" panose="02000000000000000000" pitchFamily="2" charset="0"/>
                          <a:cs typeface="+mn-cs"/>
                        </a:rPr>
                        <a:t>3</a:t>
                      </a:r>
                    </a:p>
                  </a:txBody>
                  <a:tcPr anchor="ctr">
                    <a:lnL w="762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62779637"/>
                  </a:ext>
                </a:extLst>
              </a:tr>
              <a:tr h="409174">
                <a:tc vMerge="1">
                  <a:txBody>
                    <a:bodyPr/>
                    <a:lstStyle/>
                    <a:p>
                      <a:pPr algn="ctr"/>
                      <a:endParaRPr lang="en-US" sz="1600" kern="1200" noProof="0" dirty="0">
                        <a:solidFill>
                          <a:srgbClr val="002060"/>
                        </a:solidFill>
                        <a:latin typeface="+mn-lt"/>
                        <a:ea typeface="+mn-ea"/>
                        <a:cs typeface="+mn-cs"/>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400" kern="1200" noProof="0" dirty="0">
                          <a:solidFill>
                            <a:srgbClr val="0A0A46"/>
                          </a:solidFill>
                          <a:latin typeface="+mn-lt"/>
                          <a:ea typeface="Roboto" panose="02000000000000000000" pitchFamily="2" charset="0"/>
                          <a:cs typeface="+mn-cs"/>
                        </a:rPr>
                        <a:t>Industrials/commercials</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400" kern="1200" noProof="0" dirty="0">
                          <a:solidFill>
                            <a:srgbClr val="0A0A46"/>
                          </a:solidFill>
                          <a:latin typeface="+mn-lt"/>
                          <a:ea typeface="Roboto" panose="02000000000000000000" pitchFamily="2" charset="0"/>
                          <a:cs typeface="+mn-cs"/>
                        </a:rPr>
                        <a:t>x 2</a:t>
                      </a:r>
                    </a:p>
                  </a:txBody>
                  <a:tcPr anchor="ctr">
                    <a:lnL w="762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7135764"/>
                  </a:ext>
                </a:extLst>
              </a:tr>
              <a:tr h="524269">
                <a:tc vMerge="1">
                  <a:txBody>
                    <a:bodyPr/>
                    <a:lstStyle/>
                    <a:p>
                      <a:pPr algn="ctr"/>
                      <a:endParaRPr lang="en-US" sz="1600" kern="1200" noProof="0" dirty="0">
                        <a:solidFill>
                          <a:srgbClr val="002060"/>
                        </a:solidFill>
                        <a:latin typeface="+mn-lt"/>
                        <a:ea typeface="+mn-ea"/>
                        <a:cs typeface="+mn-cs"/>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400" kern="1200" noProof="0" dirty="0">
                          <a:solidFill>
                            <a:srgbClr val="0A0A46"/>
                          </a:solidFill>
                          <a:latin typeface="+mn-lt"/>
                          <a:ea typeface="Roboto" panose="02000000000000000000" pitchFamily="2" charset="0"/>
                          <a:cs typeface="+mn-cs"/>
                        </a:rPr>
                        <a:t>Governmental/parastatals</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400" kern="1200" noProof="0" dirty="0">
                          <a:solidFill>
                            <a:srgbClr val="0A0A46"/>
                          </a:solidFill>
                          <a:latin typeface="+mn-lt"/>
                          <a:ea typeface="Roboto" panose="02000000000000000000" pitchFamily="2" charset="0"/>
                          <a:cs typeface="+mn-cs"/>
                        </a:rPr>
                        <a:t> x 1.5</a:t>
                      </a:r>
                    </a:p>
                  </a:txBody>
                  <a:tcPr anchor="ctr">
                    <a:lnL w="762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51286484"/>
                  </a:ext>
                </a:extLst>
              </a:tr>
              <a:tr h="623599">
                <a:tc gridSpan="3">
                  <a:txBody>
                    <a:bodyPr/>
                    <a:lstStyle/>
                    <a:p>
                      <a:pPr algn="l"/>
                      <a:endParaRPr lang="en-US" sz="1400" b="0" i="1" kern="1200" noProof="0" dirty="0">
                        <a:solidFill>
                          <a:srgbClr val="0A0A46"/>
                        </a:solidFill>
                        <a:latin typeface="+mn-lt"/>
                        <a:ea typeface="+mn-ea"/>
                        <a:cs typeface="+mn-cs"/>
                      </a:endParaRPr>
                    </a:p>
                    <a:p>
                      <a:pPr algn="l"/>
                      <a:r>
                        <a:rPr lang="en-US" sz="1400" b="0" i="0" kern="1200" noProof="0" dirty="0">
                          <a:solidFill>
                            <a:srgbClr val="0A0A46"/>
                          </a:solidFill>
                          <a:latin typeface="+mn-lt"/>
                          <a:ea typeface="+mn-ea"/>
                          <a:cs typeface="+mn-cs"/>
                        </a:rPr>
                        <a:t>Customer </a:t>
                      </a:r>
                      <a:r>
                        <a:rPr lang="en-US" sz="1400" b="0" i="1" kern="1200" noProof="0" dirty="0">
                          <a:solidFill>
                            <a:srgbClr val="0A0A46"/>
                          </a:solidFill>
                          <a:latin typeface="+mn-lt"/>
                          <a:ea typeface="+mn-ea"/>
                          <a:cs typeface="+mn-cs"/>
                        </a:rPr>
                        <a:t>data base </a:t>
                      </a:r>
                      <a:r>
                        <a:rPr lang="en-US" sz="1400" b="0" i="0" kern="1200" noProof="0" dirty="0">
                          <a:solidFill>
                            <a:srgbClr val="0A0A46"/>
                          </a:solidFill>
                          <a:latin typeface="+mn-lt"/>
                          <a:ea typeface="+mn-ea"/>
                          <a:cs typeface="+mn-cs"/>
                        </a:rPr>
                        <a:t>of BMLWE</a:t>
                      </a:r>
                      <a:r>
                        <a:rPr lang="en-US" sz="1400" b="1" i="0" kern="1200" noProof="0" dirty="0">
                          <a:solidFill>
                            <a:srgbClr val="0A0A46"/>
                          </a:solidFill>
                          <a:latin typeface="+mn-lt"/>
                          <a:ea typeface="+mn-ea"/>
                          <a:cs typeface="+mn-cs"/>
                        </a:rPr>
                        <a:t> </a:t>
                      </a:r>
                      <a:r>
                        <a:rPr lang="en-US" sz="1400" b="0" i="1" kern="1200" noProof="0" dirty="0">
                          <a:solidFill>
                            <a:srgbClr val="0A0A46"/>
                          </a:solidFill>
                          <a:latin typeface="+mn-lt"/>
                          <a:ea typeface="+mn-ea"/>
                          <a:cs typeface="+mn-cs"/>
                        </a:rPr>
                        <a:t>does not provide </a:t>
                      </a:r>
                      <a:r>
                        <a:rPr lang="en-US" sz="1400" b="0" i="0" kern="1200" noProof="0" dirty="0">
                          <a:solidFill>
                            <a:srgbClr val="0A0A46"/>
                          </a:solidFill>
                          <a:latin typeface="+mn-lt"/>
                          <a:ea typeface="+mn-ea"/>
                          <a:cs typeface="+mn-cs"/>
                        </a:rPr>
                        <a:t>categories</a:t>
                      </a:r>
                    </a:p>
                  </a:txBody>
                  <a:tcPr anchor="ctr">
                    <a:lnL w="762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hMerge="1">
                  <a:txBody>
                    <a:bodyPr/>
                    <a:lstStyle/>
                    <a:p>
                      <a:pPr algn="ctr"/>
                      <a:endParaRPr lang="en-US" sz="1600" kern="1200" noProof="0" dirty="0">
                        <a:solidFill>
                          <a:srgbClr val="002060"/>
                        </a:solidFill>
                        <a:latin typeface="+mn-lt"/>
                        <a:ea typeface="+mn-ea"/>
                        <a:cs typeface="+mn-cs"/>
                      </a:endParaRPr>
                    </a:p>
                  </a:txBody>
                  <a:tcPr anchor="ctr">
                    <a:lnL w="3175"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hMerge="1">
                  <a:txBody>
                    <a:bodyPr/>
                    <a:lstStyle/>
                    <a:p>
                      <a:pPr algn="ctr"/>
                      <a:endParaRPr lang="en-US" sz="1600" kern="1200" noProof="0" dirty="0">
                        <a:solidFill>
                          <a:srgbClr val="002060"/>
                        </a:solidFill>
                        <a:latin typeface="+mn-lt"/>
                        <a:ea typeface="+mn-ea"/>
                        <a:cs typeface="+mn-cs"/>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4219839440"/>
                  </a:ext>
                </a:extLst>
              </a:tr>
              <a:tr h="524269">
                <a:tc rowSpan="2">
                  <a:txBody>
                    <a:bodyPr/>
                    <a:lstStyle/>
                    <a:p>
                      <a:pPr algn="ctr"/>
                      <a:r>
                        <a:rPr lang="en-US" sz="1400" b="1" kern="1200" noProof="0" dirty="0">
                          <a:solidFill>
                            <a:srgbClr val="0A0A46"/>
                          </a:solidFill>
                          <a:latin typeface="+mn-lt"/>
                          <a:ea typeface="+mn-ea"/>
                          <a:cs typeface="+mn-cs"/>
                        </a:rPr>
                        <a:t>BMLWE</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400" kern="1200" noProof="0" dirty="0">
                          <a:solidFill>
                            <a:srgbClr val="0A0A46"/>
                          </a:solidFill>
                          <a:latin typeface="+mn-lt"/>
                          <a:ea typeface="+mn-ea"/>
                          <a:cs typeface="+mn-cs"/>
                        </a:rPr>
                        <a:t>Option 1</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noProof="0" dirty="0">
                          <a:solidFill>
                            <a:srgbClr val="0A0A46"/>
                          </a:solidFill>
                          <a:latin typeface="+mn-lt"/>
                          <a:ea typeface="+mn-ea"/>
                          <a:cs typeface="+mn-cs"/>
                        </a:rPr>
                        <a:t>x 2 for subscribers &gt; 1m</a:t>
                      </a:r>
                      <a:r>
                        <a:rPr lang="en-US" sz="1400" kern="1200" baseline="30000" noProof="0" dirty="0">
                          <a:solidFill>
                            <a:srgbClr val="0A0A46"/>
                          </a:solidFill>
                          <a:latin typeface="+mn-lt"/>
                          <a:ea typeface="+mn-ea"/>
                          <a:cs typeface="+mn-cs"/>
                        </a:rPr>
                        <a:t>3</a:t>
                      </a:r>
                      <a:endParaRPr lang="fr-FR" sz="1400" kern="1200" dirty="0">
                        <a:solidFill>
                          <a:srgbClr val="0A0A46"/>
                        </a:solidFill>
                        <a:latin typeface="+mn-lt"/>
                        <a:ea typeface="+mn-ea"/>
                        <a:cs typeface="+mn-cs"/>
                      </a:endParaRPr>
                    </a:p>
                  </a:txBody>
                  <a:tcPr anchor="ctr">
                    <a:lnL w="762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96421782"/>
                  </a:ext>
                </a:extLst>
              </a:tr>
              <a:tr h="878673">
                <a:tc vMerge="1">
                  <a:txBody>
                    <a:bodyPr/>
                    <a:lstStyle/>
                    <a:p>
                      <a:pPr algn="ctr"/>
                      <a:endParaRPr lang="en-US" sz="1600" kern="1200" noProof="0" dirty="0">
                        <a:solidFill>
                          <a:srgbClr val="002060"/>
                        </a:solidFill>
                        <a:latin typeface="+mn-lt"/>
                        <a:ea typeface="+mn-ea"/>
                        <a:cs typeface="+mn-cs"/>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noProof="0" dirty="0">
                          <a:solidFill>
                            <a:srgbClr val="0A0A46"/>
                          </a:solidFill>
                          <a:latin typeface="+mn-lt"/>
                          <a:ea typeface="+mn-ea"/>
                          <a:cs typeface="+mn-cs"/>
                        </a:rPr>
                        <a:t>Option2</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noProof="0" dirty="0">
                          <a:solidFill>
                            <a:srgbClr val="0A0A46"/>
                          </a:solidFill>
                          <a:latin typeface="+mn-lt"/>
                          <a:ea typeface="+mn-ea"/>
                          <a:cs typeface="+mn-cs"/>
                        </a:rPr>
                        <a:t>x 2 for subscribers between 2m</a:t>
                      </a:r>
                      <a:r>
                        <a:rPr lang="en-US" sz="1400" kern="1200" baseline="30000" noProof="0" dirty="0">
                          <a:solidFill>
                            <a:srgbClr val="0A0A46"/>
                          </a:solidFill>
                          <a:latin typeface="+mn-lt"/>
                          <a:ea typeface="+mn-ea"/>
                          <a:cs typeface="+mn-cs"/>
                        </a:rPr>
                        <a:t>3</a:t>
                      </a:r>
                      <a:endParaRPr lang="en-US" sz="1400" kern="1200" noProof="0" dirty="0">
                        <a:solidFill>
                          <a:srgbClr val="0A0A46"/>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noProof="0" dirty="0">
                          <a:solidFill>
                            <a:srgbClr val="0A0A46"/>
                          </a:solidFill>
                          <a:latin typeface="+mn-lt"/>
                          <a:ea typeface="+mn-ea"/>
                          <a:cs typeface="+mn-cs"/>
                        </a:rPr>
                        <a:t> and 50m</a:t>
                      </a:r>
                      <a:r>
                        <a:rPr lang="en-US" sz="1400" kern="1200" baseline="30000" noProof="0" dirty="0">
                          <a:solidFill>
                            <a:srgbClr val="0A0A46"/>
                          </a:solidFill>
                          <a:latin typeface="+mn-lt"/>
                          <a:ea typeface="+mn-ea"/>
                          <a:cs typeface="+mn-cs"/>
                        </a:rPr>
                        <a:t>3</a:t>
                      </a:r>
                      <a:endParaRPr lang="en-US" sz="1400" kern="1200" noProof="0" dirty="0">
                        <a:solidFill>
                          <a:srgbClr val="0A0A46"/>
                        </a:solidFill>
                        <a:latin typeface="+mn-lt"/>
                        <a:ea typeface="+mn-ea"/>
                        <a:cs typeface="+mn-cs"/>
                      </a:endParaRPr>
                    </a:p>
                    <a:p>
                      <a:pPr algn="ctr"/>
                      <a:r>
                        <a:rPr lang="en-US" sz="1400" kern="1200" noProof="0" dirty="0">
                          <a:solidFill>
                            <a:srgbClr val="0A0A46"/>
                          </a:solidFill>
                          <a:latin typeface="+mn-lt"/>
                          <a:ea typeface="+mn-ea"/>
                          <a:cs typeface="+mn-cs"/>
                        </a:rPr>
                        <a:t>x 3 for subscribers &gt; 50m</a:t>
                      </a:r>
                      <a:r>
                        <a:rPr lang="en-US" sz="1400" kern="1200" baseline="30000" noProof="0" dirty="0">
                          <a:solidFill>
                            <a:srgbClr val="0A0A46"/>
                          </a:solidFill>
                          <a:latin typeface="+mn-lt"/>
                          <a:ea typeface="+mn-ea"/>
                          <a:cs typeface="+mn-cs"/>
                        </a:rPr>
                        <a:t>3</a:t>
                      </a:r>
                      <a:endParaRPr lang="en-US" sz="1400" kern="1200" noProof="0" dirty="0">
                        <a:solidFill>
                          <a:srgbClr val="0A0A46"/>
                        </a:solidFill>
                        <a:latin typeface="+mn-lt"/>
                        <a:ea typeface="+mn-ea"/>
                        <a:cs typeface="+mn-cs"/>
                      </a:endParaRPr>
                    </a:p>
                  </a:txBody>
                  <a:tcPr anchor="ctr">
                    <a:lnL w="762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70383255"/>
                  </a:ext>
                </a:extLst>
              </a:tr>
            </a:tbl>
          </a:graphicData>
        </a:graphic>
      </p:graphicFrame>
      <p:grpSp>
        <p:nvGrpSpPr>
          <p:cNvPr id="3" name="Group 103">
            <a:extLst>
              <a:ext uri="{FF2B5EF4-FFF2-40B4-BE49-F238E27FC236}">
                <a16:creationId xmlns:a16="http://schemas.microsoft.com/office/drawing/2014/main" id="{E28C3D2F-4F21-3AE2-7CB3-1CC71FB688A0}"/>
              </a:ext>
            </a:extLst>
          </p:cNvPr>
          <p:cNvGrpSpPr>
            <a:grpSpLocks noChangeAspect="1"/>
          </p:cNvGrpSpPr>
          <p:nvPr/>
        </p:nvGrpSpPr>
        <p:grpSpPr>
          <a:xfrm>
            <a:off x="869084" y="1738832"/>
            <a:ext cx="4273663" cy="573438"/>
            <a:chOff x="-1" y="-1"/>
            <a:chExt cx="8567242" cy="1149548"/>
          </a:xfrm>
        </p:grpSpPr>
        <p:grpSp>
          <p:nvGrpSpPr>
            <p:cNvPr id="4" name="Group 104">
              <a:extLst>
                <a:ext uri="{FF2B5EF4-FFF2-40B4-BE49-F238E27FC236}">
                  <a16:creationId xmlns:a16="http://schemas.microsoft.com/office/drawing/2014/main" id="{3B2A30EA-F4A3-E88A-0C77-05E96E8631AE}"/>
                </a:ext>
              </a:extLst>
            </p:cNvPr>
            <p:cNvGrpSpPr/>
            <p:nvPr/>
          </p:nvGrpSpPr>
          <p:grpSpPr>
            <a:xfrm>
              <a:off x="-1" y="-1"/>
              <a:ext cx="993544" cy="993544"/>
              <a:chOff x="-1" y="-1"/>
              <a:chExt cx="993542" cy="993542"/>
            </a:xfrm>
          </p:grpSpPr>
          <p:sp>
            <p:nvSpPr>
              <p:cNvPr id="9" name="Oval 107">
                <a:extLst>
                  <a:ext uri="{FF2B5EF4-FFF2-40B4-BE49-F238E27FC236}">
                    <a16:creationId xmlns:a16="http://schemas.microsoft.com/office/drawing/2014/main" id="{F3B257BB-4CF8-3332-0D86-137771D74DF1}"/>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1" name="Oval 108">
                <a:extLst>
                  <a:ext uri="{FF2B5EF4-FFF2-40B4-BE49-F238E27FC236}">
                    <a16:creationId xmlns:a16="http://schemas.microsoft.com/office/drawing/2014/main" id="{C971B2B7-ACE7-7B14-F4EE-0261DA4B7FC1}"/>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9">
                <a:extLst>
                  <a:ext uri="{FF2B5EF4-FFF2-40B4-BE49-F238E27FC236}">
                    <a16:creationId xmlns:a16="http://schemas.microsoft.com/office/drawing/2014/main" id="{60CB57D2-AA7E-C33A-818C-DAA9AB031E34}"/>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7" name="TextBox 105">
              <a:extLst>
                <a:ext uri="{FF2B5EF4-FFF2-40B4-BE49-F238E27FC236}">
                  <a16:creationId xmlns:a16="http://schemas.microsoft.com/office/drawing/2014/main" id="{9F9AF276-0582-62E9-DDE4-81979AC779FC}"/>
                </a:ext>
              </a:extLst>
            </p:cNvPr>
            <p:cNvSpPr txBox="1"/>
            <p:nvPr/>
          </p:nvSpPr>
          <p:spPr>
            <a:xfrm>
              <a:off x="469282" y="532559"/>
              <a:ext cx="8097959"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What are the multipliers used?</a:t>
              </a:r>
            </a:p>
          </p:txBody>
        </p:sp>
      </p:grpSp>
      <p:sp>
        <p:nvSpPr>
          <p:cNvPr id="13" name="Text Placeholder 2">
            <a:extLst>
              <a:ext uri="{FF2B5EF4-FFF2-40B4-BE49-F238E27FC236}">
                <a16:creationId xmlns:a16="http://schemas.microsoft.com/office/drawing/2014/main" id="{85926D5B-0B8A-B1B2-7823-6B3135F4C702}"/>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spTree>
    <p:extLst>
      <p:ext uri="{BB962C8B-B14F-4D97-AF65-F5344CB8AC3E}">
        <p14:creationId xmlns:p14="http://schemas.microsoft.com/office/powerpoint/2010/main" val="250624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15</a:t>
            </a:fld>
            <a:endParaRPr lang="en-US" dirty="0"/>
          </a:p>
        </p:txBody>
      </p:sp>
      <p:grpSp>
        <p:nvGrpSpPr>
          <p:cNvPr id="2" name="Group 1">
            <a:extLst>
              <a:ext uri="{FF2B5EF4-FFF2-40B4-BE49-F238E27FC236}">
                <a16:creationId xmlns:a16="http://schemas.microsoft.com/office/drawing/2014/main" id="{8A6E8921-032D-E36F-D907-D20CB94A36A4}"/>
              </a:ext>
            </a:extLst>
          </p:cNvPr>
          <p:cNvGrpSpPr/>
          <p:nvPr/>
        </p:nvGrpSpPr>
        <p:grpSpPr>
          <a:xfrm>
            <a:off x="2211580" y="2362431"/>
            <a:ext cx="7999191" cy="4116428"/>
            <a:chOff x="2211580" y="1733313"/>
            <a:chExt cx="7999191" cy="4610210"/>
          </a:xfrm>
        </p:grpSpPr>
        <p:sp>
          <p:nvSpPr>
            <p:cNvPr id="29" name="Donut 130">
              <a:extLst>
                <a:ext uri="{FF2B5EF4-FFF2-40B4-BE49-F238E27FC236}">
                  <a16:creationId xmlns:a16="http://schemas.microsoft.com/office/drawing/2014/main" id="{C6B53ACC-1607-A050-0C0B-F0B7B508AB31}"/>
                </a:ext>
              </a:extLst>
            </p:cNvPr>
            <p:cNvSpPr/>
            <p:nvPr/>
          </p:nvSpPr>
          <p:spPr>
            <a:xfrm>
              <a:off x="8431256" y="2806698"/>
              <a:ext cx="708704" cy="731273"/>
            </a:xfrm>
            <a:prstGeom prst="donut">
              <a:avLst/>
            </a:prstGeom>
            <a:solidFill>
              <a:srgbClr val="D8DA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30" name="Block Arc 29">
              <a:extLst>
                <a:ext uri="{FF2B5EF4-FFF2-40B4-BE49-F238E27FC236}">
                  <a16:creationId xmlns:a16="http://schemas.microsoft.com/office/drawing/2014/main" id="{30B358E6-CF05-B90A-5CD1-43AA573D289F}"/>
                </a:ext>
              </a:extLst>
            </p:cNvPr>
            <p:cNvSpPr/>
            <p:nvPr/>
          </p:nvSpPr>
          <p:spPr>
            <a:xfrm>
              <a:off x="8431256" y="2815542"/>
              <a:ext cx="708704" cy="731273"/>
            </a:xfrm>
            <a:prstGeom prst="blockArc">
              <a:avLst>
                <a:gd name="adj1" fmla="val 5151194"/>
                <a:gd name="adj2" fmla="val 9303865"/>
                <a:gd name="adj3" fmla="val 25694"/>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31" name="Text Placeholder 33">
              <a:extLst>
                <a:ext uri="{FF2B5EF4-FFF2-40B4-BE49-F238E27FC236}">
                  <a16:creationId xmlns:a16="http://schemas.microsoft.com/office/drawing/2014/main" id="{764DD95C-EBFC-5E32-065C-D28EF6561B67}"/>
                </a:ext>
              </a:extLst>
            </p:cNvPr>
            <p:cNvSpPr txBox="1">
              <a:spLocks/>
            </p:cNvSpPr>
            <p:nvPr/>
          </p:nvSpPr>
          <p:spPr>
            <a:xfrm flipH="1">
              <a:off x="9250289" y="2961540"/>
              <a:ext cx="644311" cy="2126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Black" panose="02000000000000000000" pitchFamily="2" charset="0"/>
                </a:rPr>
                <a:t>+15%</a:t>
              </a:r>
            </a:p>
          </p:txBody>
        </p:sp>
        <p:sp>
          <p:nvSpPr>
            <p:cNvPr id="32" name="Text Placeholder 32">
              <a:extLst>
                <a:ext uri="{FF2B5EF4-FFF2-40B4-BE49-F238E27FC236}">
                  <a16:creationId xmlns:a16="http://schemas.microsoft.com/office/drawing/2014/main" id="{31F5906E-F7F0-5099-67D2-243D092A25A3}"/>
                </a:ext>
              </a:extLst>
            </p:cNvPr>
            <p:cNvSpPr txBox="1">
              <a:spLocks/>
            </p:cNvSpPr>
            <p:nvPr/>
          </p:nvSpPr>
          <p:spPr>
            <a:xfrm flipH="1">
              <a:off x="9250287" y="3235202"/>
              <a:ext cx="927405" cy="1630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900" b="1" dirty="0">
                  <a:solidFill>
                    <a:srgbClr val="656D78"/>
                  </a:solidFill>
                  <a:latin typeface="Roboto" panose="02000000000000000000" pitchFamily="2" charset="0"/>
                  <a:ea typeface="Roboto" panose="02000000000000000000" pitchFamily="2" charset="0"/>
                  <a:cs typeface="Open Sans" panose="020B0606030504020204" pitchFamily="34" charset="0"/>
                </a:rPr>
                <a:t>All</a:t>
              </a:r>
              <a:r>
                <a:rPr kumimoji="0" lang="en-US" sz="9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rPr>
                <a:t> Categories</a:t>
              </a:r>
            </a:p>
          </p:txBody>
        </p:sp>
        <p:sp>
          <p:nvSpPr>
            <p:cNvPr id="34" name="Text Placeholder 33">
              <a:extLst>
                <a:ext uri="{FF2B5EF4-FFF2-40B4-BE49-F238E27FC236}">
                  <a16:creationId xmlns:a16="http://schemas.microsoft.com/office/drawing/2014/main" id="{EF45DFE3-4533-9A64-CC92-ACFCC41D0BF5}"/>
                </a:ext>
              </a:extLst>
            </p:cNvPr>
            <p:cNvSpPr txBox="1">
              <a:spLocks/>
            </p:cNvSpPr>
            <p:nvPr/>
          </p:nvSpPr>
          <p:spPr>
            <a:xfrm flipH="1">
              <a:off x="4202422" y="3042297"/>
              <a:ext cx="505173" cy="215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42A5F5"/>
                  </a:solidFill>
                  <a:effectLst/>
                  <a:uLnTx/>
                  <a:uFillTx/>
                  <a:latin typeface="Roboto" panose="02000000000000000000" pitchFamily="2" charset="0"/>
                  <a:ea typeface="Roboto" panose="02000000000000000000" pitchFamily="2" charset="0"/>
                  <a:cs typeface="Roboto Black" panose="02000000000000000000" pitchFamily="2" charset="0"/>
                </a:rPr>
                <a:t>+14%</a:t>
              </a:r>
            </a:p>
          </p:txBody>
        </p:sp>
        <p:sp>
          <p:nvSpPr>
            <p:cNvPr id="37" name="Text Placeholder 33">
              <a:extLst>
                <a:ext uri="{FF2B5EF4-FFF2-40B4-BE49-F238E27FC236}">
                  <a16:creationId xmlns:a16="http://schemas.microsoft.com/office/drawing/2014/main" id="{4841B255-5250-0501-42F4-02B70A0FCDC0}"/>
                </a:ext>
              </a:extLst>
            </p:cNvPr>
            <p:cNvSpPr txBox="1">
              <a:spLocks/>
            </p:cNvSpPr>
            <p:nvPr/>
          </p:nvSpPr>
          <p:spPr>
            <a:xfrm flipH="1">
              <a:off x="5726710" y="3044318"/>
              <a:ext cx="660696" cy="2488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2196F3"/>
                  </a:solidFill>
                  <a:effectLst/>
                  <a:uLnTx/>
                  <a:uFillTx/>
                  <a:latin typeface="Roboto" panose="02000000000000000000" pitchFamily="2" charset="0"/>
                  <a:ea typeface="Roboto" panose="02000000000000000000" pitchFamily="2" charset="0"/>
                  <a:cs typeface="Roboto Black" panose="02000000000000000000" pitchFamily="2" charset="0"/>
                </a:rPr>
                <a:t>+100%</a:t>
              </a:r>
            </a:p>
          </p:txBody>
        </p:sp>
        <p:sp>
          <p:nvSpPr>
            <p:cNvPr id="41" name="Text Placeholder 33">
              <a:extLst>
                <a:ext uri="{FF2B5EF4-FFF2-40B4-BE49-F238E27FC236}">
                  <a16:creationId xmlns:a16="http://schemas.microsoft.com/office/drawing/2014/main" id="{6E01FED0-8B42-ED18-235B-1EC75215CB41}"/>
                </a:ext>
              </a:extLst>
            </p:cNvPr>
            <p:cNvSpPr txBox="1">
              <a:spLocks/>
            </p:cNvSpPr>
            <p:nvPr/>
          </p:nvSpPr>
          <p:spPr>
            <a:xfrm flipH="1">
              <a:off x="7190058" y="3034890"/>
              <a:ext cx="505173" cy="19811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E88E5"/>
                  </a:solidFill>
                  <a:effectLst/>
                  <a:uLnTx/>
                  <a:uFillTx/>
                  <a:latin typeface="Roboto" panose="02000000000000000000" pitchFamily="2" charset="0"/>
                  <a:ea typeface="Roboto" panose="02000000000000000000" pitchFamily="2" charset="0"/>
                  <a:cs typeface="Roboto Black" panose="02000000000000000000" pitchFamily="2" charset="0"/>
                </a:rPr>
                <a:t>+50%</a:t>
              </a:r>
            </a:p>
          </p:txBody>
        </p:sp>
        <p:sp>
          <p:nvSpPr>
            <p:cNvPr id="91" name="TextBox 90">
              <a:extLst>
                <a:ext uri="{FF2B5EF4-FFF2-40B4-BE49-F238E27FC236}">
                  <a16:creationId xmlns:a16="http://schemas.microsoft.com/office/drawing/2014/main" id="{04C6FD67-6B6B-78DA-A7E1-4D167D558934}"/>
                </a:ext>
              </a:extLst>
            </p:cNvPr>
            <p:cNvSpPr txBox="1"/>
            <p:nvPr/>
          </p:nvSpPr>
          <p:spPr>
            <a:xfrm>
              <a:off x="2439192" y="2949282"/>
              <a:ext cx="928961" cy="369332"/>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NLWE</a:t>
              </a:r>
            </a:p>
          </p:txBody>
        </p:sp>
        <p:pic>
          <p:nvPicPr>
            <p:cNvPr id="103" name="Graphic 102" descr="Home">
              <a:extLst>
                <a:ext uri="{FF2B5EF4-FFF2-40B4-BE49-F238E27FC236}">
                  <a16:creationId xmlns:a16="http://schemas.microsoft.com/office/drawing/2014/main" id="{CCBD3B2A-A059-31B2-76A3-A9D976C6D7B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112109" y="1738169"/>
              <a:ext cx="685800" cy="624766"/>
            </a:xfrm>
            <a:prstGeom prst="rect">
              <a:avLst/>
            </a:prstGeom>
          </p:spPr>
        </p:pic>
        <p:pic>
          <p:nvPicPr>
            <p:cNvPr id="105" name="Graphic 104" descr="Factory">
              <a:extLst>
                <a:ext uri="{FF2B5EF4-FFF2-40B4-BE49-F238E27FC236}">
                  <a16:creationId xmlns:a16="http://schemas.microsoft.com/office/drawing/2014/main" id="{3F41DCDA-013D-7E4C-DCD5-C4C9F3A3B1E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5644451" y="1738169"/>
              <a:ext cx="685800" cy="624766"/>
            </a:xfrm>
            <a:prstGeom prst="rect">
              <a:avLst/>
            </a:prstGeom>
          </p:spPr>
        </p:pic>
        <p:pic>
          <p:nvPicPr>
            <p:cNvPr id="109" name="Graphic 108" descr="Court">
              <a:extLst>
                <a:ext uri="{FF2B5EF4-FFF2-40B4-BE49-F238E27FC236}">
                  <a16:creationId xmlns:a16="http://schemas.microsoft.com/office/drawing/2014/main" id="{B467725A-0709-D1D1-2549-908972F2744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7099744" y="1743486"/>
              <a:ext cx="685800" cy="624766"/>
            </a:xfrm>
            <a:prstGeom prst="rect">
              <a:avLst/>
            </a:prstGeom>
          </p:spPr>
        </p:pic>
        <p:sp>
          <p:nvSpPr>
            <p:cNvPr id="111" name="Text Placeholder 32">
              <a:extLst>
                <a:ext uri="{FF2B5EF4-FFF2-40B4-BE49-F238E27FC236}">
                  <a16:creationId xmlns:a16="http://schemas.microsoft.com/office/drawing/2014/main" id="{96FB2A6B-C902-3C9B-BFA4-E2291D40FFCD}"/>
                </a:ext>
              </a:extLst>
            </p:cNvPr>
            <p:cNvSpPr txBox="1">
              <a:spLocks/>
            </p:cNvSpPr>
            <p:nvPr/>
          </p:nvSpPr>
          <p:spPr>
            <a:xfrm flipH="1">
              <a:off x="4123143" y="2372836"/>
              <a:ext cx="663732" cy="17180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Domestics</a:t>
              </a:r>
              <a:endParaRPr kumimoji="0" lang="en-US" sz="10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endParaRPr>
            </a:p>
          </p:txBody>
        </p:sp>
        <p:sp>
          <p:nvSpPr>
            <p:cNvPr id="112" name="Text Placeholder 32">
              <a:extLst>
                <a:ext uri="{FF2B5EF4-FFF2-40B4-BE49-F238E27FC236}">
                  <a16:creationId xmlns:a16="http://schemas.microsoft.com/office/drawing/2014/main" id="{92D10C89-E419-0991-ADF4-874722315B77}"/>
                </a:ext>
              </a:extLst>
            </p:cNvPr>
            <p:cNvSpPr txBox="1">
              <a:spLocks/>
            </p:cNvSpPr>
            <p:nvPr/>
          </p:nvSpPr>
          <p:spPr>
            <a:xfrm flipH="1">
              <a:off x="5587296" y="2326196"/>
              <a:ext cx="800111" cy="3628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Industrials Commercials</a:t>
              </a:r>
              <a:endParaRPr kumimoji="0" lang="en-US" sz="10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endParaRPr>
            </a:p>
          </p:txBody>
        </p:sp>
        <p:sp>
          <p:nvSpPr>
            <p:cNvPr id="113" name="Text Placeholder 32">
              <a:extLst>
                <a:ext uri="{FF2B5EF4-FFF2-40B4-BE49-F238E27FC236}">
                  <a16:creationId xmlns:a16="http://schemas.microsoft.com/office/drawing/2014/main" id="{EB14B295-BC13-A317-2994-98EF2712D404}"/>
                </a:ext>
              </a:extLst>
            </p:cNvPr>
            <p:cNvSpPr txBox="1">
              <a:spLocks/>
            </p:cNvSpPr>
            <p:nvPr/>
          </p:nvSpPr>
          <p:spPr>
            <a:xfrm flipH="1">
              <a:off x="6980638" y="2340402"/>
              <a:ext cx="924013" cy="3628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Governmental Parastatals</a:t>
              </a:r>
            </a:p>
          </p:txBody>
        </p:sp>
        <p:cxnSp>
          <p:nvCxnSpPr>
            <p:cNvPr id="114" name="Straight Connector 113">
              <a:extLst>
                <a:ext uri="{FF2B5EF4-FFF2-40B4-BE49-F238E27FC236}">
                  <a16:creationId xmlns:a16="http://schemas.microsoft.com/office/drawing/2014/main" id="{A8F4029F-B832-7273-162F-61911B60A090}"/>
                </a:ext>
              </a:extLst>
            </p:cNvPr>
            <p:cNvCxnSpPr>
              <a:cxnSpLocks/>
            </p:cNvCxnSpPr>
            <p:nvPr/>
          </p:nvCxnSpPr>
          <p:spPr>
            <a:xfrm flipV="1">
              <a:off x="2211580" y="2680103"/>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1" name="Graphic 130">
              <a:extLst>
                <a:ext uri="{FF2B5EF4-FFF2-40B4-BE49-F238E27FC236}">
                  <a16:creationId xmlns:a16="http://schemas.microsoft.com/office/drawing/2014/main" id="{31A1E492-3D82-D7CB-625C-1E266DBD909E}"/>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8738583" y="1733313"/>
              <a:ext cx="685800" cy="520639"/>
            </a:xfrm>
            <a:prstGeom prst="rect">
              <a:avLst/>
            </a:prstGeom>
          </p:spPr>
        </p:pic>
        <p:sp>
          <p:nvSpPr>
            <p:cNvPr id="137" name="Text Placeholder 32">
              <a:extLst>
                <a:ext uri="{FF2B5EF4-FFF2-40B4-BE49-F238E27FC236}">
                  <a16:creationId xmlns:a16="http://schemas.microsoft.com/office/drawing/2014/main" id="{C692522F-4BBD-7319-819A-1C11D2030E53}"/>
                </a:ext>
              </a:extLst>
            </p:cNvPr>
            <p:cNvSpPr txBox="1">
              <a:spLocks/>
            </p:cNvSpPr>
            <p:nvPr/>
          </p:nvSpPr>
          <p:spPr>
            <a:xfrm flipH="1">
              <a:off x="8738583" y="2415332"/>
              <a:ext cx="685801" cy="9996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0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rPr>
                <a:t>Total </a:t>
              </a: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Gains</a:t>
              </a:r>
              <a:endParaRPr kumimoji="0" lang="en-US" sz="10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endParaRPr>
            </a:p>
          </p:txBody>
        </p:sp>
        <p:sp>
          <p:nvSpPr>
            <p:cNvPr id="145" name="Text Placeholder 33">
              <a:extLst>
                <a:ext uri="{FF2B5EF4-FFF2-40B4-BE49-F238E27FC236}">
                  <a16:creationId xmlns:a16="http://schemas.microsoft.com/office/drawing/2014/main" id="{94C593E0-A51C-7725-2AA9-0D29421EDB4C}"/>
                </a:ext>
              </a:extLst>
            </p:cNvPr>
            <p:cNvSpPr txBox="1">
              <a:spLocks/>
            </p:cNvSpPr>
            <p:nvPr/>
          </p:nvSpPr>
          <p:spPr>
            <a:xfrm flipH="1">
              <a:off x="9250289" y="3900100"/>
              <a:ext cx="644311" cy="2126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Black" panose="02000000000000000000" pitchFamily="2" charset="0"/>
                </a:rPr>
                <a:t>+11%</a:t>
              </a:r>
            </a:p>
          </p:txBody>
        </p:sp>
        <p:sp>
          <p:nvSpPr>
            <p:cNvPr id="146" name="Text Placeholder 32">
              <a:extLst>
                <a:ext uri="{FF2B5EF4-FFF2-40B4-BE49-F238E27FC236}">
                  <a16:creationId xmlns:a16="http://schemas.microsoft.com/office/drawing/2014/main" id="{27FB4189-485E-6E18-3010-1C2F3447A9E4}"/>
                </a:ext>
              </a:extLst>
            </p:cNvPr>
            <p:cNvSpPr txBox="1">
              <a:spLocks/>
            </p:cNvSpPr>
            <p:nvPr/>
          </p:nvSpPr>
          <p:spPr>
            <a:xfrm flipH="1">
              <a:off x="9250287" y="4173762"/>
              <a:ext cx="927405" cy="1630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900" b="1" dirty="0">
                  <a:solidFill>
                    <a:srgbClr val="656D78"/>
                  </a:solidFill>
                  <a:latin typeface="Roboto" panose="02000000000000000000" pitchFamily="2" charset="0"/>
                  <a:ea typeface="Roboto" panose="02000000000000000000" pitchFamily="2" charset="0"/>
                  <a:cs typeface="Open Sans" panose="020B0606030504020204" pitchFamily="34" charset="0"/>
                </a:rPr>
                <a:t>All</a:t>
              </a:r>
              <a:r>
                <a:rPr kumimoji="0" lang="en-US" sz="9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rPr>
                <a:t> Categories</a:t>
              </a:r>
            </a:p>
          </p:txBody>
        </p:sp>
        <p:sp>
          <p:nvSpPr>
            <p:cNvPr id="147" name="Text Placeholder 33">
              <a:extLst>
                <a:ext uri="{FF2B5EF4-FFF2-40B4-BE49-F238E27FC236}">
                  <a16:creationId xmlns:a16="http://schemas.microsoft.com/office/drawing/2014/main" id="{891107B9-D068-C811-4E63-CC4858DE07FE}"/>
                </a:ext>
              </a:extLst>
            </p:cNvPr>
            <p:cNvSpPr txBox="1">
              <a:spLocks/>
            </p:cNvSpPr>
            <p:nvPr/>
          </p:nvSpPr>
          <p:spPr>
            <a:xfrm flipH="1">
              <a:off x="4202422" y="3980857"/>
              <a:ext cx="505173" cy="215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42A5F5"/>
                  </a:solidFill>
                  <a:effectLst/>
                  <a:uLnTx/>
                  <a:uFillTx/>
                  <a:latin typeface="Roboto" panose="02000000000000000000" pitchFamily="2" charset="0"/>
                  <a:ea typeface="Roboto" panose="02000000000000000000" pitchFamily="2" charset="0"/>
                  <a:cs typeface="Roboto Black" panose="02000000000000000000" pitchFamily="2" charset="0"/>
                </a:rPr>
                <a:t>+9%</a:t>
              </a:r>
            </a:p>
          </p:txBody>
        </p:sp>
        <p:sp>
          <p:nvSpPr>
            <p:cNvPr id="148" name="Text Placeholder 33">
              <a:extLst>
                <a:ext uri="{FF2B5EF4-FFF2-40B4-BE49-F238E27FC236}">
                  <a16:creationId xmlns:a16="http://schemas.microsoft.com/office/drawing/2014/main" id="{F7EFDBA0-A36F-71E8-9B08-D760F0B5275B}"/>
                </a:ext>
              </a:extLst>
            </p:cNvPr>
            <p:cNvSpPr txBox="1">
              <a:spLocks/>
            </p:cNvSpPr>
            <p:nvPr/>
          </p:nvSpPr>
          <p:spPr>
            <a:xfrm flipH="1">
              <a:off x="5726710" y="3982878"/>
              <a:ext cx="727322" cy="16334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2196F3"/>
                  </a:solidFill>
                  <a:effectLst/>
                  <a:uLnTx/>
                  <a:uFillTx/>
                  <a:latin typeface="Roboto" panose="02000000000000000000" pitchFamily="2" charset="0"/>
                  <a:ea typeface="Roboto" panose="02000000000000000000" pitchFamily="2" charset="0"/>
                  <a:cs typeface="Roboto Black" panose="02000000000000000000" pitchFamily="2" charset="0"/>
                </a:rPr>
                <a:t>+100%</a:t>
              </a:r>
            </a:p>
          </p:txBody>
        </p:sp>
        <p:sp>
          <p:nvSpPr>
            <p:cNvPr id="149" name="Text Placeholder 33">
              <a:extLst>
                <a:ext uri="{FF2B5EF4-FFF2-40B4-BE49-F238E27FC236}">
                  <a16:creationId xmlns:a16="http://schemas.microsoft.com/office/drawing/2014/main" id="{34A35735-1F69-C0B9-BAB6-F77E48908F63}"/>
                </a:ext>
              </a:extLst>
            </p:cNvPr>
            <p:cNvSpPr txBox="1">
              <a:spLocks/>
            </p:cNvSpPr>
            <p:nvPr/>
          </p:nvSpPr>
          <p:spPr>
            <a:xfrm flipH="1">
              <a:off x="7190058" y="3973450"/>
              <a:ext cx="505173" cy="19811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E88E5"/>
                  </a:solidFill>
                  <a:effectLst/>
                  <a:uLnTx/>
                  <a:uFillTx/>
                  <a:latin typeface="Roboto" panose="02000000000000000000" pitchFamily="2" charset="0"/>
                  <a:ea typeface="Roboto" panose="02000000000000000000" pitchFamily="2" charset="0"/>
                  <a:cs typeface="Roboto Black" panose="02000000000000000000" pitchFamily="2" charset="0"/>
                </a:rPr>
                <a:t>+50%</a:t>
              </a:r>
            </a:p>
          </p:txBody>
        </p:sp>
        <p:sp>
          <p:nvSpPr>
            <p:cNvPr id="150" name="TextBox 149">
              <a:extLst>
                <a:ext uri="{FF2B5EF4-FFF2-40B4-BE49-F238E27FC236}">
                  <a16:creationId xmlns:a16="http://schemas.microsoft.com/office/drawing/2014/main" id="{E6818E2B-B969-35C1-945F-8CCAEE99AE97}"/>
                </a:ext>
              </a:extLst>
            </p:cNvPr>
            <p:cNvSpPr txBox="1"/>
            <p:nvPr/>
          </p:nvSpPr>
          <p:spPr>
            <a:xfrm>
              <a:off x="2439192" y="3887842"/>
              <a:ext cx="928961" cy="369332"/>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SLWE</a:t>
              </a:r>
            </a:p>
          </p:txBody>
        </p:sp>
        <p:cxnSp>
          <p:nvCxnSpPr>
            <p:cNvPr id="151" name="Straight Connector 150">
              <a:extLst>
                <a:ext uri="{FF2B5EF4-FFF2-40B4-BE49-F238E27FC236}">
                  <a16:creationId xmlns:a16="http://schemas.microsoft.com/office/drawing/2014/main" id="{1ABCA0F1-9A73-354C-309F-3F3F5F33CAC6}"/>
                </a:ext>
              </a:extLst>
            </p:cNvPr>
            <p:cNvCxnSpPr>
              <a:cxnSpLocks/>
            </p:cNvCxnSpPr>
            <p:nvPr/>
          </p:nvCxnSpPr>
          <p:spPr>
            <a:xfrm flipV="1">
              <a:off x="2211580" y="3618663"/>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2" name="Donut 130">
              <a:extLst>
                <a:ext uri="{FF2B5EF4-FFF2-40B4-BE49-F238E27FC236}">
                  <a16:creationId xmlns:a16="http://schemas.microsoft.com/office/drawing/2014/main" id="{FA177C2A-CEE9-7B57-3371-71C1C78CAC8B}"/>
                </a:ext>
              </a:extLst>
            </p:cNvPr>
            <p:cNvSpPr/>
            <p:nvPr/>
          </p:nvSpPr>
          <p:spPr>
            <a:xfrm>
              <a:off x="8431256" y="4674955"/>
              <a:ext cx="708704" cy="731273"/>
            </a:xfrm>
            <a:prstGeom prst="donut">
              <a:avLst/>
            </a:prstGeom>
            <a:solidFill>
              <a:srgbClr val="D8DA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153" name="Block Arc 152">
              <a:extLst>
                <a:ext uri="{FF2B5EF4-FFF2-40B4-BE49-F238E27FC236}">
                  <a16:creationId xmlns:a16="http://schemas.microsoft.com/office/drawing/2014/main" id="{F63EE2E1-68C3-B17A-A9F3-A93727EBAAC4}"/>
                </a:ext>
              </a:extLst>
            </p:cNvPr>
            <p:cNvSpPr/>
            <p:nvPr/>
          </p:nvSpPr>
          <p:spPr>
            <a:xfrm>
              <a:off x="8431256" y="4683799"/>
              <a:ext cx="708704" cy="731273"/>
            </a:xfrm>
            <a:prstGeom prst="blockArc">
              <a:avLst>
                <a:gd name="adj1" fmla="val 4343566"/>
                <a:gd name="adj2" fmla="val 9303865"/>
                <a:gd name="adj3" fmla="val 25694"/>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154" name="Text Placeholder 33">
              <a:extLst>
                <a:ext uri="{FF2B5EF4-FFF2-40B4-BE49-F238E27FC236}">
                  <a16:creationId xmlns:a16="http://schemas.microsoft.com/office/drawing/2014/main" id="{BD28F475-0F24-54A9-5566-BB1734680CF4}"/>
                </a:ext>
              </a:extLst>
            </p:cNvPr>
            <p:cNvSpPr txBox="1">
              <a:spLocks/>
            </p:cNvSpPr>
            <p:nvPr/>
          </p:nvSpPr>
          <p:spPr>
            <a:xfrm flipH="1">
              <a:off x="9250289" y="4829797"/>
              <a:ext cx="644311" cy="2126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Black" panose="02000000000000000000" pitchFamily="2" charset="0"/>
                </a:rPr>
                <a:t>+16%</a:t>
              </a:r>
            </a:p>
          </p:txBody>
        </p:sp>
        <p:sp>
          <p:nvSpPr>
            <p:cNvPr id="155" name="Text Placeholder 32">
              <a:extLst>
                <a:ext uri="{FF2B5EF4-FFF2-40B4-BE49-F238E27FC236}">
                  <a16:creationId xmlns:a16="http://schemas.microsoft.com/office/drawing/2014/main" id="{2A29A524-D863-4DEF-3C0C-481F54CAEB85}"/>
                </a:ext>
              </a:extLst>
            </p:cNvPr>
            <p:cNvSpPr txBox="1">
              <a:spLocks/>
            </p:cNvSpPr>
            <p:nvPr/>
          </p:nvSpPr>
          <p:spPr>
            <a:xfrm flipH="1">
              <a:off x="9250287" y="5103459"/>
              <a:ext cx="927405" cy="1630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900" b="1" dirty="0">
                  <a:solidFill>
                    <a:srgbClr val="656D78"/>
                  </a:solidFill>
                  <a:latin typeface="Roboto" panose="02000000000000000000" pitchFamily="2" charset="0"/>
                  <a:ea typeface="Roboto" panose="02000000000000000000" pitchFamily="2" charset="0"/>
                  <a:cs typeface="Open Sans" panose="020B0606030504020204" pitchFamily="34" charset="0"/>
                </a:rPr>
                <a:t>All</a:t>
              </a:r>
              <a:r>
                <a:rPr kumimoji="0" lang="en-US" sz="9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rPr>
                <a:t> Categories</a:t>
              </a:r>
            </a:p>
          </p:txBody>
        </p:sp>
        <p:sp>
          <p:nvSpPr>
            <p:cNvPr id="156" name="Text Placeholder 33">
              <a:extLst>
                <a:ext uri="{FF2B5EF4-FFF2-40B4-BE49-F238E27FC236}">
                  <a16:creationId xmlns:a16="http://schemas.microsoft.com/office/drawing/2014/main" id="{3F1F7F64-3B11-D866-B1C7-115E22867A5F}"/>
                </a:ext>
              </a:extLst>
            </p:cNvPr>
            <p:cNvSpPr txBox="1">
              <a:spLocks/>
            </p:cNvSpPr>
            <p:nvPr/>
          </p:nvSpPr>
          <p:spPr>
            <a:xfrm flipH="1">
              <a:off x="4202422" y="4910554"/>
              <a:ext cx="505173" cy="215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42A5F5"/>
                  </a:solidFill>
                  <a:effectLst/>
                  <a:uLnTx/>
                  <a:uFillTx/>
                  <a:latin typeface="Roboto" panose="02000000000000000000" pitchFamily="2" charset="0"/>
                  <a:ea typeface="Roboto" panose="02000000000000000000" pitchFamily="2" charset="0"/>
                  <a:cs typeface="Roboto Black" panose="02000000000000000000" pitchFamily="2" charset="0"/>
                </a:rPr>
                <a:t>+14%</a:t>
              </a:r>
            </a:p>
          </p:txBody>
        </p:sp>
        <p:sp>
          <p:nvSpPr>
            <p:cNvPr id="157" name="Text Placeholder 33">
              <a:extLst>
                <a:ext uri="{FF2B5EF4-FFF2-40B4-BE49-F238E27FC236}">
                  <a16:creationId xmlns:a16="http://schemas.microsoft.com/office/drawing/2014/main" id="{DA35CF55-5594-5635-556D-86E7D573EA28}"/>
                </a:ext>
              </a:extLst>
            </p:cNvPr>
            <p:cNvSpPr txBox="1">
              <a:spLocks/>
            </p:cNvSpPr>
            <p:nvPr/>
          </p:nvSpPr>
          <p:spPr>
            <a:xfrm flipH="1">
              <a:off x="5726710" y="4912575"/>
              <a:ext cx="660695" cy="18868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2196F3"/>
                  </a:solidFill>
                  <a:effectLst/>
                  <a:uLnTx/>
                  <a:uFillTx/>
                  <a:latin typeface="Roboto" panose="02000000000000000000" pitchFamily="2" charset="0"/>
                  <a:ea typeface="Roboto" panose="02000000000000000000" pitchFamily="2" charset="0"/>
                  <a:cs typeface="Roboto Black" panose="02000000000000000000" pitchFamily="2" charset="0"/>
                </a:rPr>
                <a:t>+100%</a:t>
              </a:r>
            </a:p>
          </p:txBody>
        </p:sp>
        <p:sp>
          <p:nvSpPr>
            <p:cNvPr id="158" name="Text Placeholder 33">
              <a:extLst>
                <a:ext uri="{FF2B5EF4-FFF2-40B4-BE49-F238E27FC236}">
                  <a16:creationId xmlns:a16="http://schemas.microsoft.com/office/drawing/2014/main" id="{4CACFE0A-072C-C351-13C1-4A086AFC097C}"/>
                </a:ext>
              </a:extLst>
            </p:cNvPr>
            <p:cNvSpPr txBox="1">
              <a:spLocks/>
            </p:cNvSpPr>
            <p:nvPr/>
          </p:nvSpPr>
          <p:spPr>
            <a:xfrm flipH="1">
              <a:off x="7190058" y="4903147"/>
              <a:ext cx="505173" cy="19811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E88E5"/>
                  </a:solidFill>
                  <a:effectLst/>
                  <a:uLnTx/>
                  <a:uFillTx/>
                  <a:latin typeface="Roboto" panose="02000000000000000000" pitchFamily="2" charset="0"/>
                  <a:ea typeface="Roboto" panose="02000000000000000000" pitchFamily="2" charset="0"/>
                  <a:cs typeface="Roboto Black" panose="02000000000000000000" pitchFamily="2" charset="0"/>
                </a:rPr>
                <a:t>+50%</a:t>
              </a:r>
            </a:p>
          </p:txBody>
        </p:sp>
        <p:sp>
          <p:nvSpPr>
            <p:cNvPr id="159" name="TextBox 158">
              <a:extLst>
                <a:ext uri="{FF2B5EF4-FFF2-40B4-BE49-F238E27FC236}">
                  <a16:creationId xmlns:a16="http://schemas.microsoft.com/office/drawing/2014/main" id="{CE37DC74-9CEF-F288-D739-BC561704072B}"/>
                </a:ext>
              </a:extLst>
            </p:cNvPr>
            <p:cNvSpPr txBox="1"/>
            <p:nvPr/>
          </p:nvSpPr>
          <p:spPr>
            <a:xfrm>
              <a:off x="2439192" y="4817539"/>
              <a:ext cx="928961" cy="369332"/>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BWE</a:t>
              </a:r>
            </a:p>
          </p:txBody>
        </p:sp>
        <p:cxnSp>
          <p:nvCxnSpPr>
            <p:cNvPr id="160" name="Straight Connector 159">
              <a:extLst>
                <a:ext uri="{FF2B5EF4-FFF2-40B4-BE49-F238E27FC236}">
                  <a16:creationId xmlns:a16="http://schemas.microsoft.com/office/drawing/2014/main" id="{E66FCDA3-ED6C-8A50-4797-3D241BC117E3}"/>
                </a:ext>
              </a:extLst>
            </p:cNvPr>
            <p:cNvCxnSpPr>
              <a:cxnSpLocks/>
            </p:cNvCxnSpPr>
            <p:nvPr/>
          </p:nvCxnSpPr>
          <p:spPr>
            <a:xfrm flipV="1">
              <a:off x="2211580" y="4548360"/>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1" name="Donut 130">
              <a:extLst>
                <a:ext uri="{FF2B5EF4-FFF2-40B4-BE49-F238E27FC236}">
                  <a16:creationId xmlns:a16="http://schemas.microsoft.com/office/drawing/2014/main" id="{7C1A75DB-CD1C-104F-F263-1FCD6D4E75D4}"/>
                </a:ext>
              </a:extLst>
            </p:cNvPr>
            <p:cNvSpPr/>
            <p:nvPr/>
          </p:nvSpPr>
          <p:spPr>
            <a:xfrm>
              <a:off x="8431256" y="5603406"/>
              <a:ext cx="708704" cy="731273"/>
            </a:xfrm>
            <a:prstGeom prst="donut">
              <a:avLst/>
            </a:prstGeom>
            <a:solidFill>
              <a:srgbClr val="D8DA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162" name="Block Arc 161">
              <a:extLst>
                <a:ext uri="{FF2B5EF4-FFF2-40B4-BE49-F238E27FC236}">
                  <a16:creationId xmlns:a16="http://schemas.microsoft.com/office/drawing/2014/main" id="{DF0C6E12-BB05-CE15-0D8D-9BCA3F639BBE}"/>
                </a:ext>
              </a:extLst>
            </p:cNvPr>
            <p:cNvSpPr/>
            <p:nvPr/>
          </p:nvSpPr>
          <p:spPr>
            <a:xfrm>
              <a:off x="8431256" y="5612250"/>
              <a:ext cx="708704" cy="731273"/>
            </a:xfrm>
            <a:prstGeom prst="blockArc">
              <a:avLst>
                <a:gd name="adj1" fmla="val 5522052"/>
                <a:gd name="adj2" fmla="val 9303865"/>
                <a:gd name="adj3" fmla="val 25694"/>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163" name="Text Placeholder 33">
              <a:extLst>
                <a:ext uri="{FF2B5EF4-FFF2-40B4-BE49-F238E27FC236}">
                  <a16:creationId xmlns:a16="http://schemas.microsoft.com/office/drawing/2014/main" id="{19CF0A50-593C-A138-58D5-AB7430653DED}"/>
                </a:ext>
              </a:extLst>
            </p:cNvPr>
            <p:cNvSpPr txBox="1">
              <a:spLocks/>
            </p:cNvSpPr>
            <p:nvPr/>
          </p:nvSpPr>
          <p:spPr>
            <a:xfrm flipH="1">
              <a:off x="9250289" y="5758248"/>
              <a:ext cx="644311" cy="2126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Black" panose="02000000000000000000" pitchFamily="2" charset="0"/>
                </a:rPr>
                <a:t>+14%</a:t>
              </a:r>
            </a:p>
          </p:txBody>
        </p:sp>
        <p:sp>
          <p:nvSpPr>
            <p:cNvPr id="164" name="Text Placeholder 32">
              <a:extLst>
                <a:ext uri="{FF2B5EF4-FFF2-40B4-BE49-F238E27FC236}">
                  <a16:creationId xmlns:a16="http://schemas.microsoft.com/office/drawing/2014/main" id="{4D432E24-8E0F-848A-C742-60238215ABB4}"/>
                </a:ext>
              </a:extLst>
            </p:cNvPr>
            <p:cNvSpPr txBox="1">
              <a:spLocks/>
            </p:cNvSpPr>
            <p:nvPr/>
          </p:nvSpPr>
          <p:spPr>
            <a:xfrm flipH="1">
              <a:off x="9250287" y="6031910"/>
              <a:ext cx="927405" cy="1630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900" b="1" dirty="0">
                  <a:solidFill>
                    <a:srgbClr val="656D78"/>
                  </a:solidFill>
                  <a:latin typeface="Roboto" panose="02000000000000000000" pitchFamily="2" charset="0"/>
                  <a:ea typeface="Roboto" panose="02000000000000000000" pitchFamily="2" charset="0"/>
                  <a:cs typeface="Open Sans" panose="020B0606030504020204" pitchFamily="34" charset="0"/>
                </a:rPr>
                <a:t>All</a:t>
              </a:r>
              <a:r>
                <a:rPr kumimoji="0" lang="en-US" sz="9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rPr>
                <a:t> Categories</a:t>
              </a:r>
            </a:p>
          </p:txBody>
        </p:sp>
        <p:sp>
          <p:nvSpPr>
            <p:cNvPr id="165" name="Text Placeholder 33">
              <a:extLst>
                <a:ext uri="{FF2B5EF4-FFF2-40B4-BE49-F238E27FC236}">
                  <a16:creationId xmlns:a16="http://schemas.microsoft.com/office/drawing/2014/main" id="{124B70CC-C78E-E08A-E970-C42F728CA43C}"/>
                </a:ext>
              </a:extLst>
            </p:cNvPr>
            <p:cNvSpPr txBox="1">
              <a:spLocks/>
            </p:cNvSpPr>
            <p:nvPr/>
          </p:nvSpPr>
          <p:spPr>
            <a:xfrm flipH="1">
              <a:off x="4202422" y="5839005"/>
              <a:ext cx="505173" cy="215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42A5F5"/>
                  </a:solidFill>
                  <a:effectLst/>
                  <a:uLnTx/>
                  <a:uFillTx/>
                  <a:latin typeface="Roboto" panose="02000000000000000000" pitchFamily="2" charset="0"/>
                  <a:ea typeface="Roboto" panose="02000000000000000000" pitchFamily="2" charset="0"/>
                  <a:cs typeface="Roboto Black" panose="02000000000000000000" pitchFamily="2" charset="0"/>
                </a:rPr>
                <a:t>+12%</a:t>
              </a:r>
            </a:p>
          </p:txBody>
        </p:sp>
        <p:sp>
          <p:nvSpPr>
            <p:cNvPr id="166" name="Text Placeholder 33">
              <a:extLst>
                <a:ext uri="{FF2B5EF4-FFF2-40B4-BE49-F238E27FC236}">
                  <a16:creationId xmlns:a16="http://schemas.microsoft.com/office/drawing/2014/main" id="{A07DA074-1EF2-72F9-8A66-BB6C5F5C4346}"/>
                </a:ext>
              </a:extLst>
            </p:cNvPr>
            <p:cNvSpPr txBox="1">
              <a:spLocks/>
            </p:cNvSpPr>
            <p:nvPr/>
          </p:nvSpPr>
          <p:spPr>
            <a:xfrm flipH="1">
              <a:off x="5726710" y="5841025"/>
              <a:ext cx="708702" cy="21329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2196F3"/>
                  </a:solidFill>
                  <a:effectLst/>
                  <a:uLnTx/>
                  <a:uFillTx/>
                  <a:latin typeface="Roboto" panose="02000000000000000000" pitchFamily="2" charset="0"/>
                  <a:ea typeface="Roboto" panose="02000000000000000000" pitchFamily="2" charset="0"/>
                  <a:cs typeface="Roboto Black" panose="02000000000000000000" pitchFamily="2" charset="0"/>
                </a:rPr>
                <a:t>+100%</a:t>
              </a:r>
            </a:p>
          </p:txBody>
        </p:sp>
        <p:sp>
          <p:nvSpPr>
            <p:cNvPr id="167" name="Text Placeholder 33">
              <a:extLst>
                <a:ext uri="{FF2B5EF4-FFF2-40B4-BE49-F238E27FC236}">
                  <a16:creationId xmlns:a16="http://schemas.microsoft.com/office/drawing/2014/main" id="{8C15B36F-DE99-006B-FF1D-77C3C33F50DE}"/>
                </a:ext>
              </a:extLst>
            </p:cNvPr>
            <p:cNvSpPr txBox="1">
              <a:spLocks/>
            </p:cNvSpPr>
            <p:nvPr/>
          </p:nvSpPr>
          <p:spPr>
            <a:xfrm flipH="1">
              <a:off x="7190058" y="5831598"/>
              <a:ext cx="505173" cy="19811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E88E5"/>
                  </a:solidFill>
                  <a:effectLst/>
                  <a:uLnTx/>
                  <a:uFillTx/>
                  <a:latin typeface="Roboto" panose="02000000000000000000" pitchFamily="2" charset="0"/>
                  <a:ea typeface="Roboto" panose="02000000000000000000" pitchFamily="2" charset="0"/>
                  <a:cs typeface="Roboto Black" panose="02000000000000000000" pitchFamily="2" charset="0"/>
                </a:rPr>
                <a:t>+50%</a:t>
              </a:r>
            </a:p>
          </p:txBody>
        </p:sp>
        <p:sp>
          <p:nvSpPr>
            <p:cNvPr id="168" name="TextBox 167">
              <a:extLst>
                <a:ext uri="{FF2B5EF4-FFF2-40B4-BE49-F238E27FC236}">
                  <a16:creationId xmlns:a16="http://schemas.microsoft.com/office/drawing/2014/main" id="{DAF6947E-4C8D-13E8-E2D1-69B8C2D76231}"/>
                </a:ext>
              </a:extLst>
            </p:cNvPr>
            <p:cNvSpPr txBox="1"/>
            <p:nvPr/>
          </p:nvSpPr>
          <p:spPr>
            <a:xfrm>
              <a:off x="2275374" y="5745990"/>
              <a:ext cx="1256597" cy="369332"/>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Together</a:t>
              </a:r>
              <a:endParaRPr lang="en-US" sz="1400" b="1" dirty="0">
                <a:solidFill>
                  <a:srgbClr val="656D78"/>
                </a:solidFill>
                <a:latin typeface="Roboto" panose="02000000000000000000" pitchFamily="2" charset="0"/>
                <a:ea typeface="Roboto" panose="02000000000000000000" pitchFamily="2" charset="0"/>
                <a:cs typeface="Open Sans" panose="020B0606030504020204" pitchFamily="34" charset="0"/>
              </a:endParaRPr>
            </a:p>
          </p:txBody>
        </p:sp>
        <p:cxnSp>
          <p:nvCxnSpPr>
            <p:cNvPr id="169" name="Straight Connector 168">
              <a:extLst>
                <a:ext uri="{FF2B5EF4-FFF2-40B4-BE49-F238E27FC236}">
                  <a16:creationId xmlns:a16="http://schemas.microsoft.com/office/drawing/2014/main" id="{C4D94B42-2996-8031-6720-D103E507B158}"/>
                </a:ext>
              </a:extLst>
            </p:cNvPr>
            <p:cNvCxnSpPr>
              <a:cxnSpLocks/>
            </p:cNvCxnSpPr>
            <p:nvPr/>
          </p:nvCxnSpPr>
          <p:spPr>
            <a:xfrm flipV="1">
              <a:off x="2211580" y="5476811"/>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75" name="Donut 130">
              <a:extLst>
                <a:ext uri="{FF2B5EF4-FFF2-40B4-BE49-F238E27FC236}">
                  <a16:creationId xmlns:a16="http://schemas.microsoft.com/office/drawing/2014/main" id="{A9EBB8C6-3B41-957B-E027-DA9A8F12527F}"/>
                </a:ext>
              </a:extLst>
            </p:cNvPr>
            <p:cNvSpPr/>
            <p:nvPr/>
          </p:nvSpPr>
          <p:spPr>
            <a:xfrm>
              <a:off x="8448481" y="3735114"/>
              <a:ext cx="708704" cy="731273"/>
            </a:xfrm>
            <a:prstGeom prst="donut">
              <a:avLst/>
            </a:prstGeom>
            <a:solidFill>
              <a:srgbClr val="D8DA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176" name="Block Arc 175">
              <a:extLst>
                <a:ext uri="{FF2B5EF4-FFF2-40B4-BE49-F238E27FC236}">
                  <a16:creationId xmlns:a16="http://schemas.microsoft.com/office/drawing/2014/main" id="{B9572FEF-2B61-6253-0348-D6835AFD4247}"/>
                </a:ext>
              </a:extLst>
            </p:cNvPr>
            <p:cNvSpPr/>
            <p:nvPr/>
          </p:nvSpPr>
          <p:spPr>
            <a:xfrm>
              <a:off x="8448481" y="3743958"/>
              <a:ext cx="708704" cy="731273"/>
            </a:xfrm>
            <a:prstGeom prst="blockArc">
              <a:avLst>
                <a:gd name="adj1" fmla="val 5632744"/>
                <a:gd name="adj2" fmla="val 9303865"/>
                <a:gd name="adj3" fmla="val 25694"/>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656D78"/>
                </a:solidFill>
                <a:effectLst/>
                <a:uLnTx/>
                <a:uFillTx/>
                <a:latin typeface="Roboto" panose="02000000000000000000" pitchFamily="2" charset="0"/>
                <a:ea typeface="Roboto" panose="02000000000000000000" pitchFamily="2" charset="0"/>
                <a:cs typeface="+mn-cs"/>
              </a:endParaRPr>
            </a:p>
          </p:txBody>
        </p:sp>
      </p:grpSp>
      <p:grpSp>
        <p:nvGrpSpPr>
          <p:cNvPr id="4" name="Group 103">
            <a:extLst>
              <a:ext uri="{FF2B5EF4-FFF2-40B4-BE49-F238E27FC236}">
                <a16:creationId xmlns:a16="http://schemas.microsoft.com/office/drawing/2014/main" id="{74872F26-86F3-A9F3-5BE4-20D1DEFE2E80}"/>
              </a:ext>
            </a:extLst>
          </p:cNvPr>
          <p:cNvGrpSpPr>
            <a:grpSpLocks noChangeAspect="1"/>
          </p:cNvGrpSpPr>
          <p:nvPr/>
        </p:nvGrpSpPr>
        <p:grpSpPr>
          <a:xfrm>
            <a:off x="869084" y="1738832"/>
            <a:ext cx="3717422" cy="573438"/>
            <a:chOff x="-1" y="-1"/>
            <a:chExt cx="7452168" cy="1149548"/>
          </a:xfrm>
        </p:grpSpPr>
        <p:grpSp>
          <p:nvGrpSpPr>
            <p:cNvPr id="7" name="Group 104">
              <a:extLst>
                <a:ext uri="{FF2B5EF4-FFF2-40B4-BE49-F238E27FC236}">
                  <a16:creationId xmlns:a16="http://schemas.microsoft.com/office/drawing/2014/main" id="{D539CA73-98E7-4841-B1A7-BCFF3811E67D}"/>
                </a:ext>
              </a:extLst>
            </p:cNvPr>
            <p:cNvGrpSpPr/>
            <p:nvPr/>
          </p:nvGrpSpPr>
          <p:grpSpPr>
            <a:xfrm>
              <a:off x="-1" y="-1"/>
              <a:ext cx="993544" cy="993544"/>
              <a:chOff x="-1" y="-1"/>
              <a:chExt cx="993542" cy="993542"/>
            </a:xfrm>
          </p:grpSpPr>
          <p:sp>
            <p:nvSpPr>
              <p:cNvPr id="9" name="Oval 107">
                <a:extLst>
                  <a:ext uri="{FF2B5EF4-FFF2-40B4-BE49-F238E27FC236}">
                    <a16:creationId xmlns:a16="http://schemas.microsoft.com/office/drawing/2014/main" id="{3EDFB10D-D906-A805-B5D9-CF0A7AC64A18}"/>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1" name="Oval 108">
                <a:extLst>
                  <a:ext uri="{FF2B5EF4-FFF2-40B4-BE49-F238E27FC236}">
                    <a16:creationId xmlns:a16="http://schemas.microsoft.com/office/drawing/2014/main" id="{E030AF29-C601-57BA-2199-65FF362170DA}"/>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9">
                <a:extLst>
                  <a:ext uri="{FF2B5EF4-FFF2-40B4-BE49-F238E27FC236}">
                    <a16:creationId xmlns:a16="http://schemas.microsoft.com/office/drawing/2014/main" id="{491364A8-8E2F-45E5-FC85-C1CDC6E89AB0}"/>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8" name="TextBox 105">
              <a:extLst>
                <a:ext uri="{FF2B5EF4-FFF2-40B4-BE49-F238E27FC236}">
                  <a16:creationId xmlns:a16="http://schemas.microsoft.com/office/drawing/2014/main" id="{9738F2B2-CFB4-4A4C-6709-5AA557CFF2AD}"/>
                </a:ext>
              </a:extLst>
            </p:cNvPr>
            <p:cNvSpPr txBox="1"/>
            <p:nvPr/>
          </p:nvSpPr>
          <p:spPr>
            <a:xfrm>
              <a:off x="469282" y="532559"/>
              <a:ext cx="6982885"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The impact on receivables</a:t>
              </a:r>
            </a:p>
          </p:txBody>
        </p:sp>
      </p:grpSp>
      <p:sp>
        <p:nvSpPr>
          <p:cNvPr id="13" name="Text Placeholder 2">
            <a:extLst>
              <a:ext uri="{FF2B5EF4-FFF2-40B4-BE49-F238E27FC236}">
                <a16:creationId xmlns:a16="http://schemas.microsoft.com/office/drawing/2014/main" id="{879769D8-99FF-B096-1DFF-F524D49A3DCF}"/>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spTree>
    <p:extLst>
      <p:ext uri="{BB962C8B-B14F-4D97-AF65-F5344CB8AC3E}">
        <p14:creationId xmlns:p14="http://schemas.microsoft.com/office/powerpoint/2010/main" val="334284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16</a:t>
            </a:fld>
            <a:endParaRPr lang="en-US" dirty="0"/>
          </a:p>
        </p:txBody>
      </p:sp>
      <p:sp>
        <p:nvSpPr>
          <p:cNvPr id="31" name="Text Placeholder 33">
            <a:extLst>
              <a:ext uri="{FF2B5EF4-FFF2-40B4-BE49-F238E27FC236}">
                <a16:creationId xmlns:a16="http://schemas.microsoft.com/office/drawing/2014/main" id="{764DD95C-EBFC-5E32-065C-D28EF6561B67}"/>
              </a:ext>
            </a:extLst>
          </p:cNvPr>
          <p:cNvSpPr txBox="1">
            <a:spLocks/>
          </p:cNvSpPr>
          <p:nvPr/>
        </p:nvSpPr>
        <p:spPr>
          <a:xfrm flipH="1">
            <a:off x="9264640" y="3804864"/>
            <a:ext cx="1212149" cy="522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Black" panose="02000000000000000000" pitchFamily="2" charset="0"/>
              </a:rPr>
              <a:t>+35 %</a:t>
            </a:r>
          </a:p>
        </p:txBody>
      </p:sp>
      <p:sp>
        <p:nvSpPr>
          <p:cNvPr id="12" name="Text Placeholder 33">
            <a:extLst>
              <a:ext uri="{FF2B5EF4-FFF2-40B4-BE49-F238E27FC236}">
                <a16:creationId xmlns:a16="http://schemas.microsoft.com/office/drawing/2014/main" id="{BB68A295-D56E-73E0-735B-6072EBE3B0DD}"/>
              </a:ext>
            </a:extLst>
          </p:cNvPr>
          <p:cNvSpPr txBox="1">
            <a:spLocks/>
          </p:cNvSpPr>
          <p:nvPr/>
        </p:nvSpPr>
        <p:spPr>
          <a:xfrm flipH="1">
            <a:off x="9264640" y="4663685"/>
            <a:ext cx="1212149" cy="522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AU" sz="1600" b="1"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Black" panose="02000000000000000000" pitchFamily="2" charset="0"/>
              </a:rPr>
              <a:t>+42 %</a:t>
            </a:r>
          </a:p>
        </p:txBody>
      </p:sp>
      <p:grpSp>
        <p:nvGrpSpPr>
          <p:cNvPr id="3" name="Group 2">
            <a:extLst>
              <a:ext uri="{FF2B5EF4-FFF2-40B4-BE49-F238E27FC236}">
                <a16:creationId xmlns:a16="http://schemas.microsoft.com/office/drawing/2014/main" id="{07E88C89-49A8-AB3B-301D-2FE3D8AA95CB}"/>
              </a:ext>
            </a:extLst>
          </p:cNvPr>
          <p:cNvGrpSpPr/>
          <p:nvPr/>
        </p:nvGrpSpPr>
        <p:grpSpPr>
          <a:xfrm>
            <a:off x="2222871" y="2505336"/>
            <a:ext cx="7999191" cy="3694742"/>
            <a:chOff x="2211580" y="1730298"/>
            <a:chExt cx="7999191" cy="3946166"/>
          </a:xfrm>
        </p:grpSpPr>
        <p:sp>
          <p:nvSpPr>
            <p:cNvPr id="29" name="Donut 130">
              <a:extLst>
                <a:ext uri="{FF2B5EF4-FFF2-40B4-BE49-F238E27FC236}">
                  <a16:creationId xmlns:a16="http://schemas.microsoft.com/office/drawing/2014/main" id="{C6B53ACC-1607-A050-0C0B-F0B7B508AB31}"/>
                </a:ext>
              </a:extLst>
            </p:cNvPr>
            <p:cNvSpPr/>
            <p:nvPr/>
          </p:nvSpPr>
          <p:spPr>
            <a:xfrm>
              <a:off x="8431256" y="2859861"/>
              <a:ext cx="708704" cy="731273"/>
            </a:xfrm>
            <a:prstGeom prst="donut">
              <a:avLst/>
            </a:prstGeom>
            <a:solidFill>
              <a:srgbClr val="D8DA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30" name="Block Arc 29">
              <a:extLst>
                <a:ext uri="{FF2B5EF4-FFF2-40B4-BE49-F238E27FC236}">
                  <a16:creationId xmlns:a16="http://schemas.microsoft.com/office/drawing/2014/main" id="{30B358E6-CF05-B90A-5CD1-43AA573D289F}"/>
                </a:ext>
              </a:extLst>
            </p:cNvPr>
            <p:cNvSpPr/>
            <p:nvPr/>
          </p:nvSpPr>
          <p:spPr>
            <a:xfrm>
              <a:off x="8431256" y="2868705"/>
              <a:ext cx="708704" cy="731273"/>
            </a:xfrm>
            <a:prstGeom prst="blockArc">
              <a:avLst>
                <a:gd name="adj1" fmla="val 1200666"/>
                <a:gd name="adj2" fmla="val 9303865"/>
                <a:gd name="adj3" fmla="val 25694"/>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34" name="Text Placeholder 33">
              <a:extLst>
                <a:ext uri="{FF2B5EF4-FFF2-40B4-BE49-F238E27FC236}">
                  <a16:creationId xmlns:a16="http://schemas.microsoft.com/office/drawing/2014/main" id="{EF45DFE3-4533-9A64-CC92-ACFCC41D0BF5}"/>
                </a:ext>
              </a:extLst>
            </p:cNvPr>
            <p:cNvSpPr txBox="1">
              <a:spLocks/>
            </p:cNvSpPr>
            <p:nvPr/>
          </p:nvSpPr>
          <p:spPr>
            <a:xfrm flipH="1">
              <a:off x="4202420" y="3095459"/>
              <a:ext cx="3702229" cy="479688"/>
            </a:xfrm>
            <a:prstGeom prst="rect">
              <a:avLst/>
            </a:prstGeom>
          </p:spPr>
          <p:txBody>
            <a:bodyPr lIns="0" tIns="0" rIns="0" bIns="0">
              <a:noAutofit/>
            </a:bodyPr>
            <a:lstStyle>
              <a:defPPr>
                <a:defRPr lang="en-US"/>
              </a:defPPr>
              <a:lvl1pPr marR="0" lvl="0" indent="0" defTabSz="685800" fontAlgn="auto">
                <a:lnSpc>
                  <a:spcPct val="90000"/>
                </a:lnSpc>
                <a:spcBef>
                  <a:spcPts val="750"/>
                </a:spcBef>
                <a:spcAft>
                  <a:spcPts val="0"/>
                </a:spcAft>
                <a:buClrTx/>
                <a:buSzTx/>
                <a:buFont typeface="Arial" panose="020B0604020202020204" pitchFamily="34" charset="0"/>
                <a:buNone/>
                <a:tabLst/>
                <a:defRPr sz="900" b="1">
                  <a:solidFill>
                    <a:srgbClr val="656D78"/>
                  </a:solidFill>
                  <a:latin typeface="Roboto" panose="02000000000000000000" pitchFamily="2" charset="0"/>
                  <a:ea typeface="Roboto" panose="02000000000000000000" pitchFamily="2" charset="0"/>
                  <a:cs typeface="Open Sans" panose="020B0606030504020204" pitchFamily="34"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gn="ctr"/>
              <a:r>
                <a:rPr lang="en-AU" sz="1400" dirty="0"/>
                <a:t>Option 1</a:t>
              </a:r>
            </a:p>
            <a:p>
              <a:pPr algn="ctr"/>
              <a:r>
                <a:rPr lang="en-AU" sz="1100" dirty="0"/>
                <a:t>No categories</a:t>
              </a:r>
            </a:p>
          </p:txBody>
        </p:sp>
        <p:sp>
          <p:nvSpPr>
            <p:cNvPr id="91" name="TextBox 90">
              <a:extLst>
                <a:ext uri="{FF2B5EF4-FFF2-40B4-BE49-F238E27FC236}">
                  <a16:creationId xmlns:a16="http://schemas.microsoft.com/office/drawing/2014/main" id="{04C6FD67-6B6B-78DA-A7E1-4D167D558934}"/>
                </a:ext>
              </a:extLst>
            </p:cNvPr>
            <p:cNvSpPr txBox="1"/>
            <p:nvPr/>
          </p:nvSpPr>
          <p:spPr>
            <a:xfrm>
              <a:off x="2439192" y="3002445"/>
              <a:ext cx="1092779" cy="369332"/>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BMLWE</a:t>
              </a:r>
            </a:p>
          </p:txBody>
        </p:sp>
        <p:pic>
          <p:nvPicPr>
            <p:cNvPr id="103" name="Graphic 102" descr="Home">
              <a:extLst>
                <a:ext uri="{FF2B5EF4-FFF2-40B4-BE49-F238E27FC236}">
                  <a16:creationId xmlns:a16="http://schemas.microsoft.com/office/drawing/2014/main" id="{CCBD3B2A-A059-31B2-76A3-A9D976C6D7B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112109" y="1730298"/>
              <a:ext cx="685800" cy="685800"/>
            </a:xfrm>
            <a:prstGeom prst="rect">
              <a:avLst/>
            </a:prstGeom>
          </p:spPr>
        </p:pic>
        <p:pic>
          <p:nvPicPr>
            <p:cNvPr id="105" name="Graphic 104" descr="Factory">
              <a:extLst>
                <a:ext uri="{FF2B5EF4-FFF2-40B4-BE49-F238E27FC236}">
                  <a16:creationId xmlns:a16="http://schemas.microsoft.com/office/drawing/2014/main" id="{3F41DCDA-013D-7E4C-DCD5-C4C9F3A3B1E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5644451" y="1730298"/>
              <a:ext cx="685800" cy="685800"/>
            </a:xfrm>
            <a:prstGeom prst="rect">
              <a:avLst/>
            </a:prstGeom>
          </p:spPr>
        </p:pic>
        <p:pic>
          <p:nvPicPr>
            <p:cNvPr id="109" name="Graphic 108" descr="Court">
              <a:extLst>
                <a:ext uri="{FF2B5EF4-FFF2-40B4-BE49-F238E27FC236}">
                  <a16:creationId xmlns:a16="http://schemas.microsoft.com/office/drawing/2014/main" id="{B467725A-0709-D1D1-2549-908972F2744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7099744" y="1735616"/>
              <a:ext cx="685800" cy="685800"/>
            </a:xfrm>
            <a:prstGeom prst="rect">
              <a:avLst/>
            </a:prstGeom>
          </p:spPr>
        </p:pic>
        <p:sp>
          <p:nvSpPr>
            <p:cNvPr id="111" name="Text Placeholder 32">
              <a:extLst>
                <a:ext uri="{FF2B5EF4-FFF2-40B4-BE49-F238E27FC236}">
                  <a16:creationId xmlns:a16="http://schemas.microsoft.com/office/drawing/2014/main" id="{96FB2A6B-C902-3C9B-BFA4-E2291D40FFCD}"/>
                </a:ext>
              </a:extLst>
            </p:cNvPr>
            <p:cNvSpPr txBox="1">
              <a:spLocks/>
            </p:cNvSpPr>
            <p:nvPr/>
          </p:nvSpPr>
          <p:spPr>
            <a:xfrm flipH="1">
              <a:off x="4123143" y="2425999"/>
              <a:ext cx="663732" cy="17180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Domestics</a:t>
              </a:r>
              <a:endParaRPr kumimoji="0" lang="en-US" sz="10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endParaRPr>
            </a:p>
          </p:txBody>
        </p:sp>
        <p:sp>
          <p:nvSpPr>
            <p:cNvPr id="112" name="Text Placeholder 32">
              <a:extLst>
                <a:ext uri="{FF2B5EF4-FFF2-40B4-BE49-F238E27FC236}">
                  <a16:creationId xmlns:a16="http://schemas.microsoft.com/office/drawing/2014/main" id="{92D10C89-E419-0991-ADF4-874722315B77}"/>
                </a:ext>
              </a:extLst>
            </p:cNvPr>
            <p:cNvSpPr txBox="1">
              <a:spLocks/>
            </p:cNvSpPr>
            <p:nvPr/>
          </p:nvSpPr>
          <p:spPr>
            <a:xfrm flipH="1">
              <a:off x="5587296" y="2379359"/>
              <a:ext cx="800111" cy="3628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Industrials Commercials</a:t>
              </a:r>
              <a:endParaRPr kumimoji="0" lang="en-US" sz="10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endParaRPr>
            </a:p>
          </p:txBody>
        </p:sp>
        <p:sp>
          <p:nvSpPr>
            <p:cNvPr id="113" name="Text Placeholder 32">
              <a:extLst>
                <a:ext uri="{FF2B5EF4-FFF2-40B4-BE49-F238E27FC236}">
                  <a16:creationId xmlns:a16="http://schemas.microsoft.com/office/drawing/2014/main" id="{EB14B295-BC13-A317-2994-98EF2712D404}"/>
                </a:ext>
              </a:extLst>
            </p:cNvPr>
            <p:cNvSpPr txBox="1">
              <a:spLocks/>
            </p:cNvSpPr>
            <p:nvPr/>
          </p:nvSpPr>
          <p:spPr>
            <a:xfrm flipH="1">
              <a:off x="6980638" y="2393565"/>
              <a:ext cx="924013" cy="3628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Governmental Parastatals</a:t>
              </a:r>
            </a:p>
          </p:txBody>
        </p:sp>
        <p:cxnSp>
          <p:nvCxnSpPr>
            <p:cNvPr id="114" name="Straight Connector 113">
              <a:extLst>
                <a:ext uri="{FF2B5EF4-FFF2-40B4-BE49-F238E27FC236}">
                  <a16:creationId xmlns:a16="http://schemas.microsoft.com/office/drawing/2014/main" id="{A8F4029F-B832-7273-162F-61911B60A090}"/>
                </a:ext>
              </a:extLst>
            </p:cNvPr>
            <p:cNvCxnSpPr>
              <a:cxnSpLocks/>
            </p:cNvCxnSpPr>
            <p:nvPr/>
          </p:nvCxnSpPr>
          <p:spPr>
            <a:xfrm flipV="1">
              <a:off x="2211580" y="2733266"/>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1" name="Graphic 130">
              <a:extLst>
                <a:ext uri="{FF2B5EF4-FFF2-40B4-BE49-F238E27FC236}">
                  <a16:creationId xmlns:a16="http://schemas.microsoft.com/office/drawing/2014/main" id="{31A1E492-3D82-D7CB-625C-1E266DBD909E}"/>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8738583" y="1735616"/>
              <a:ext cx="685800" cy="571500"/>
            </a:xfrm>
            <a:prstGeom prst="rect">
              <a:avLst/>
            </a:prstGeom>
          </p:spPr>
        </p:pic>
        <p:sp>
          <p:nvSpPr>
            <p:cNvPr id="137" name="Text Placeholder 32">
              <a:extLst>
                <a:ext uri="{FF2B5EF4-FFF2-40B4-BE49-F238E27FC236}">
                  <a16:creationId xmlns:a16="http://schemas.microsoft.com/office/drawing/2014/main" id="{C692522F-4BBD-7319-819A-1C11D2030E53}"/>
                </a:ext>
              </a:extLst>
            </p:cNvPr>
            <p:cNvSpPr txBox="1">
              <a:spLocks/>
            </p:cNvSpPr>
            <p:nvPr/>
          </p:nvSpPr>
          <p:spPr>
            <a:xfrm flipH="1">
              <a:off x="8738583" y="2468495"/>
              <a:ext cx="685801" cy="9996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0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rPr>
                <a:t>Total </a:t>
              </a: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Gains</a:t>
              </a:r>
              <a:endParaRPr kumimoji="0" lang="en-US" sz="1000" b="1" i="0" u="none" strike="noStrike" kern="120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Open Sans" panose="020B0606030504020204" pitchFamily="34" charset="0"/>
              </a:endParaRPr>
            </a:p>
          </p:txBody>
        </p:sp>
        <p:cxnSp>
          <p:nvCxnSpPr>
            <p:cNvPr id="160" name="Straight Connector 159">
              <a:extLst>
                <a:ext uri="{FF2B5EF4-FFF2-40B4-BE49-F238E27FC236}">
                  <a16:creationId xmlns:a16="http://schemas.microsoft.com/office/drawing/2014/main" id="{E66FCDA3-ED6C-8A50-4797-3D241BC117E3}"/>
                </a:ext>
              </a:extLst>
            </p:cNvPr>
            <p:cNvCxnSpPr>
              <a:cxnSpLocks/>
            </p:cNvCxnSpPr>
            <p:nvPr/>
          </p:nvCxnSpPr>
          <p:spPr>
            <a:xfrm flipV="1">
              <a:off x="2211580" y="4601523"/>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33">
              <a:extLst>
                <a:ext uri="{FF2B5EF4-FFF2-40B4-BE49-F238E27FC236}">
                  <a16:creationId xmlns:a16="http://schemas.microsoft.com/office/drawing/2014/main" id="{967248C1-6B25-47B1-4115-B324D9E59970}"/>
                </a:ext>
              </a:extLst>
            </p:cNvPr>
            <p:cNvSpPr txBox="1">
              <a:spLocks/>
            </p:cNvSpPr>
            <p:nvPr/>
          </p:nvSpPr>
          <p:spPr>
            <a:xfrm flipH="1">
              <a:off x="4244885" y="3926092"/>
              <a:ext cx="3702229" cy="479688"/>
            </a:xfrm>
            <a:prstGeom prst="rect">
              <a:avLst/>
            </a:prstGeom>
          </p:spPr>
          <p:txBody>
            <a:bodyPr lIns="0" tIns="0" rIns="0" bIns="0">
              <a:noAutofit/>
            </a:bodyPr>
            <a:lstStyle>
              <a:defPPr>
                <a:defRPr lang="en-US"/>
              </a:defPPr>
              <a:lvl1pPr marR="0" lvl="0" indent="0" defTabSz="685800" fontAlgn="auto">
                <a:lnSpc>
                  <a:spcPct val="90000"/>
                </a:lnSpc>
                <a:spcBef>
                  <a:spcPts val="750"/>
                </a:spcBef>
                <a:spcAft>
                  <a:spcPts val="0"/>
                </a:spcAft>
                <a:buClrTx/>
                <a:buSzTx/>
                <a:buFont typeface="Arial" panose="020B0604020202020204" pitchFamily="34" charset="0"/>
                <a:buNone/>
                <a:tabLst/>
                <a:defRPr sz="900" b="1">
                  <a:solidFill>
                    <a:srgbClr val="656D78"/>
                  </a:solidFill>
                  <a:latin typeface="Roboto" panose="02000000000000000000" pitchFamily="2" charset="0"/>
                  <a:ea typeface="Roboto" panose="02000000000000000000" pitchFamily="2" charset="0"/>
                  <a:cs typeface="Open Sans" panose="020B0606030504020204" pitchFamily="34"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gn="ctr"/>
              <a:r>
                <a:rPr lang="en-AU" sz="1400" dirty="0"/>
                <a:t>Option 2</a:t>
              </a:r>
            </a:p>
            <a:p>
              <a:pPr algn="ctr"/>
              <a:r>
                <a:rPr lang="en-AU" sz="1100" dirty="0"/>
                <a:t>No categories</a:t>
              </a:r>
            </a:p>
          </p:txBody>
        </p:sp>
        <p:sp>
          <p:nvSpPr>
            <p:cNvPr id="9" name="Donut 130">
              <a:extLst>
                <a:ext uri="{FF2B5EF4-FFF2-40B4-BE49-F238E27FC236}">
                  <a16:creationId xmlns:a16="http://schemas.microsoft.com/office/drawing/2014/main" id="{CEA50B46-7A19-5C3F-0DF8-034B936CEC54}"/>
                </a:ext>
              </a:extLst>
            </p:cNvPr>
            <p:cNvSpPr/>
            <p:nvPr/>
          </p:nvSpPr>
          <p:spPr>
            <a:xfrm>
              <a:off x="8431256" y="3732997"/>
              <a:ext cx="708704" cy="731273"/>
            </a:xfrm>
            <a:prstGeom prst="donut">
              <a:avLst/>
            </a:prstGeom>
            <a:solidFill>
              <a:srgbClr val="D8DA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11" name="Block Arc 10">
              <a:extLst>
                <a:ext uri="{FF2B5EF4-FFF2-40B4-BE49-F238E27FC236}">
                  <a16:creationId xmlns:a16="http://schemas.microsoft.com/office/drawing/2014/main" id="{5C554C2B-065F-F3B0-63F2-3961DD7A2ED4}"/>
                </a:ext>
              </a:extLst>
            </p:cNvPr>
            <p:cNvSpPr/>
            <p:nvPr/>
          </p:nvSpPr>
          <p:spPr>
            <a:xfrm>
              <a:off x="8431256" y="3741841"/>
              <a:ext cx="708704" cy="731273"/>
            </a:xfrm>
            <a:prstGeom prst="blockArc">
              <a:avLst>
                <a:gd name="adj1" fmla="val 481735"/>
                <a:gd name="adj2" fmla="val 9303865"/>
                <a:gd name="adj3" fmla="val 25694"/>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656D78"/>
                </a:solidFill>
                <a:effectLst/>
                <a:uLnTx/>
                <a:uFillTx/>
                <a:latin typeface="Roboto" panose="02000000000000000000" pitchFamily="2" charset="0"/>
                <a:ea typeface="Roboto" panose="02000000000000000000" pitchFamily="2" charset="0"/>
                <a:cs typeface="+mn-cs"/>
              </a:endParaRPr>
            </a:p>
          </p:txBody>
        </p:sp>
        <p:sp>
          <p:nvSpPr>
            <p:cNvPr id="20" name="TextBox 19">
              <a:extLst>
                <a:ext uri="{FF2B5EF4-FFF2-40B4-BE49-F238E27FC236}">
                  <a16:creationId xmlns:a16="http://schemas.microsoft.com/office/drawing/2014/main" id="{2E1273DB-8518-9FE5-906E-B604EBCF76FF}"/>
                </a:ext>
              </a:extLst>
            </p:cNvPr>
            <p:cNvSpPr txBox="1"/>
            <p:nvPr/>
          </p:nvSpPr>
          <p:spPr>
            <a:xfrm>
              <a:off x="3923413" y="4768554"/>
              <a:ext cx="6287357" cy="738664"/>
            </a:xfrm>
            <a:prstGeom prst="rect">
              <a:avLst/>
            </a:prstGeom>
            <a:noFill/>
          </p:spPr>
          <p:txBody>
            <a:bodyPr wrap="square">
              <a:spAutoFit/>
            </a:bodyPr>
            <a:lstStyle/>
            <a:p>
              <a:pPr algn="just"/>
              <a:r>
                <a:rPr lang="en-US" sz="1400" dirty="0">
                  <a:solidFill>
                    <a:srgbClr val="0A0A46"/>
                  </a:solidFill>
                </a:rPr>
                <a:t>Simulation does not take into account a cleaning of the data base with proper allocation of subscribers in the right categories. Such exercise would certainly boost the total impact.</a:t>
              </a:r>
            </a:p>
          </p:txBody>
        </p:sp>
        <p:cxnSp>
          <p:nvCxnSpPr>
            <p:cNvPr id="21" name="Straight Connector 20">
              <a:extLst>
                <a:ext uri="{FF2B5EF4-FFF2-40B4-BE49-F238E27FC236}">
                  <a16:creationId xmlns:a16="http://schemas.microsoft.com/office/drawing/2014/main" id="{643A960E-C574-7B9D-FA06-7ECEB678949F}"/>
                </a:ext>
              </a:extLst>
            </p:cNvPr>
            <p:cNvCxnSpPr>
              <a:cxnSpLocks/>
            </p:cNvCxnSpPr>
            <p:nvPr/>
          </p:nvCxnSpPr>
          <p:spPr>
            <a:xfrm flipV="1">
              <a:off x="2211580" y="5637704"/>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33" name="Graphic 32" descr="Research">
              <a:extLst>
                <a:ext uri="{FF2B5EF4-FFF2-40B4-BE49-F238E27FC236}">
                  <a16:creationId xmlns:a16="http://schemas.microsoft.com/office/drawing/2014/main" id="{D85EC950-3E89-FE60-9044-08C0C5AA2B6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2642681" y="4794986"/>
              <a:ext cx="685800" cy="685800"/>
            </a:xfrm>
            <a:prstGeom prst="rect">
              <a:avLst/>
            </a:prstGeom>
          </p:spPr>
        </p:pic>
      </p:grpSp>
      <p:grpSp>
        <p:nvGrpSpPr>
          <p:cNvPr id="7" name="Group 103">
            <a:extLst>
              <a:ext uri="{FF2B5EF4-FFF2-40B4-BE49-F238E27FC236}">
                <a16:creationId xmlns:a16="http://schemas.microsoft.com/office/drawing/2014/main" id="{E8D35BB5-C89D-D8BB-AD66-2A974DC16CF5}"/>
              </a:ext>
            </a:extLst>
          </p:cNvPr>
          <p:cNvGrpSpPr>
            <a:grpSpLocks noChangeAspect="1"/>
          </p:cNvGrpSpPr>
          <p:nvPr/>
        </p:nvGrpSpPr>
        <p:grpSpPr>
          <a:xfrm>
            <a:off x="869084" y="1738832"/>
            <a:ext cx="3717422" cy="573438"/>
            <a:chOff x="-1" y="-1"/>
            <a:chExt cx="7452168" cy="1149548"/>
          </a:xfrm>
        </p:grpSpPr>
        <p:grpSp>
          <p:nvGrpSpPr>
            <p:cNvPr id="8" name="Group 104">
              <a:extLst>
                <a:ext uri="{FF2B5EF4-FFF2-40B4-BE49-F238E27FC236}">
                  <a16:creationId xmlns:a16="http://schemas.microsoft.com/office/drawing/2014/main" id="{E0B738C0-DF51-2AD3-F94D-517C603ED936}"/>
                </a:ext>
              </a:extLst>
            </p:cNvPr>
            <p:cNvGrpSpPr/>
            <p:nvPr/>
          </p:nvGrpSpPr>
          <p:grpSpPr>
            <a:xfrm>
              <a:off x="-1" y="-1"/>
              <a:ext cx="993544" cy="993544"/>
              <a:chOff x="-1" y="-1"/>
              <a:chExt cx="993542" cy="993542"/>
            </a:xfrm>
          </p:grpSpPr>
          <p:sp>
            <p:nvSpPr>
              <p:cNvPr id="14" name="Oval 107">
                <a:extLst>
                  <a:ext uri="{FF2B5EF4-FFF2-40B4-BE49-F238E27FC236}">
                    <a16:creationId xmlns:a16="http://schemas.microsoft.com/office/drawing/2014/main" id="{D02C14B9-5D29-3EF5-25FB-FE2117670C08}"/>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5" name="Oval 108">
                <a:extLst>
                  <a:ext uri="{FF2B5EF4-FFF2-40B4-BE49-F238E27FC236}">
                    <a16:creationId xmlns:a16="http://schemas.microsoft.com/office/drawing/2014/main" id="{99DE50C7-37FB-2511-FE28-8D72A53E7A6F}"/>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6" name="Oval 109">
                <a:extLst>
                  <a:ext uri="{FF2B5EF4-FFF2-40B4-BE49-F238E27FC236}">
                    <a16:creationId xmlns:a16="http://schemas.microsoft.com/office/drawing/2014/main" id="{18CFB068-5B95-A619-FBA9-448303F8E742}"/>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13" name="TextBox 105">
              <a:extLst>
                <a:ext uri="{FF2B5EF4-FFF2-40B4-BE49-F238E27FC236}">
                  <a16:creationId xmlns:a16="http://schemas.microsoft.com/office/drawing/2014/main" id="{7BEF4679-222B-57C0-FE42-E02CBA91A40D}"/>
                </a:ext>
              </a:extLst>
            </p:cNvPr>
            <p:cNvSpPr txBox="1"/>
            <p:nvPr/>
          </p:nvSpPr>
          <p:spPr>
            <a:xfrm>
              <a:off x="469282" y="532559"/>
              <a:ext cx="6982885"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The impact on receivables</a:t>
              </a:r>
            </a:p>
          </p:txBody>
        </p:sp>
      </p:grpSp>
      <p:sp>
        <p:nvSpPr>
          <p:cNvPr id="17" name="Text Placeholder 2">
            <a:extLst>
              <a:ext uri="{FF2B5EF4-FFF2-40B4-BE49-F238E27FC236}">
                <a16:creationId xmlns:a16="http://schemas.microsoft.com/office/drawing/2014/main" id="{251FBAA6-73CA-9C13-66F6-85ED38201867}"/>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spTree>
    <p:extLst>
      <p:ext uri="{BB962C8B-B14F-4D97-AF65-F5344CB8AC3E}">
        <p14:creationId xmlns:p14="http://schemas.microsoft.com/office/powerpoint/2010/main" val="281920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60D609F-6680-A3B1-0CBF-36F4BBB5DB3A}"/>
              </a:ext>
            </a:extLst>
          </p:cNvPr>
          <p:cNvSpPr>
            <a:spLocks noGrp="1"/>
          </p:cNvSpPr>
          <p:nvPr>
            <p:ph type="sldNum" sz="quarter" idx="12"/>
          </p:nvPr>
        </p:nvSpPr>
        <p:spPr/>
        <p:txBody>
          <a:bodyPr/>
          <a:lstStyle/>
          <a:p>
            <a:fld id="{C669A7A6-C1EA-47A1-978E-D843007FFD51}" type="slidenum">
              <a:rPr lang="en-US" smtClean="0"/>
              <a:t>17</a:t>
            </a:fld>
            <a:endParaRPr lang="en-US"/>
          </a:p>
        </p:txBody>
      </p:sp>
      <p:graphicFrame>
        <p:nvGraphicFramePr>
          <p:cNvPr id="7" name="Tableau 6">
            <a:extLst>
              <a:ext uri="{FF2B5EF4-FFF2-40B4-BE49-F238E27FC236}">
                <a16:creationId xmlns:a16="http://schemas.microsoft.com/office/drawing/2014/main" id="{8CEBD76F-2B55-F4DA-6563-056F16D73405}"/>
              </a:ext>
            </a:extLst>
          </p:cNvPr>
          <p:cNvGraphicFramePr>
            <a:graphicFrameLocks noGrp="1"/>
          </p:cNvGraphicFramePr>
          <p:nvPr>
            <p:extLst>
              <p:ext uri="{D42A27DB-BD31-4B8C-83A1-F6EECF244321}">
                <p14:modId xmlns:p14="http://schemas.microsoft.com/office/powerpoint/2010/main" val="2521295986"/>
              </p:ext>
            </p:extLst>
          </p:nvPr>
        </p:nvGraphicFramePr>
        <p:xfrm>
          <a:off x="1116891" y="2871286"/>
          <a:ext cx="9578731" cy="3133493"/>
        </p:xfrm>
        <a:graphic>
          <a:graphicData uri="http://schemas.openxmlformats.org/drawingml/2006/table">
            <a:tbl>
              <a:tblPr>
                <a:tableStyleId>{5C22544A-7EE6-4342-B048-85BDC9FD1C3A}</a:tableStyleId>
              </a:tblPr>
              <a:tblGrid>
                <a:gridCol w="2557321">
                  <a:extLst>
                    <a:ext uri="{9D8B030D-6E8A-4147-A177-3AD203B41FA5}">
                      <a16:colId xmlns:a16="http://schemas.microsoft.com/office/drawing/2014/main" val="2791006027"/>
                    </a:ext>
                  </a:extLst>
                </a:gridCol>
                <a:gridCol w="1277192">
                  <a:extLst>
                    <a:ext uri="{9D8B030D-6E8A-4147-A177-3AD203B41FA5}">
                      <a16:colId xmlns:a16="http://schemas.microsoft.com/office/drawing/2014/main" val="1162495430"/>
                    </a:ext>
                  </a:extLst>
                </a:gridCol>
                <a:gridCol w="1221802">
                  <a:extLst>
                    <a:ext uri="{9D8B030D-6E8A-4147-A177-3AD203B41FA5}">
                      <a16:colId xmlns:a16="http://schemas.microsoft.com/office/drawing/2014/main" val="939654594"/>
                    </a:ext>
                  </a:extLst>
                </a:gridCol>
                <a:gridCol w="1507472">
                  <a:extLst>
                    <a:ext uri="{9D8B030D-6E8A-4147-A177-3AD203B41FA5}">
                      <a16:colId xmlns:a16="http://schemas.microsoft.com/office/drawing/2014/main" val="4197104711"/>
                    </a:ext>
                  </a:extLst>
                </a:gridCol>
                <a:gridCol w="1507472">
                  <a:extLst>
                    <a:ext uri="{9D8B030D-6E8A-4147-A177-3AD203B41FA5}">
                      <a16:colId xmlns:a16="http://schemas.microsoft.com/office/drawing/2014/main" val="189865109"/>
                    </a:ext>
                  </a:extLst>
                </a:gridCol>
                <a:gridCol w="1507472">
                  <a:extLst>
                    <a:ext uri="{9D8B030D-6E8A-4147-A177-3AD203B41FA5}">
                      <a16:colId xmlns:a16="http://schemas.microsoft.com/office/drawing/2014/main" val="2360829632"/>
                    </a:ext>
                  </a:extLst>
                </a:gridCol>
              </a:tblGrid>
              <a:tr h="395144">
                <a:tc>
                  <a:txBody>
                    <a:bodyPr/>
                    <a:lstStyle/>
                    <a:p>
                      <a:pPr algn="ctr" fontAlgn="b"/>
                      <a:r>
                        <a:rPr lang="en-US" sz="1800" b="1" u="none" strike="noStrike" noProof="0" dirty="0">
                          <a:solidFill>
                            <a:schemeClr val="bg1"/>
                          </a:solidFill>
                          <a:effectLst/>
                        </a:rPr>
                        <a:t> </a:t>
                      </a:r>
                      <a:endParaRPr lang="en-US" sz="1800" b="1" i="0" u="none" strike="noStrike" noProof="0" dirty="0">
                        <a:solidFill>
                          <a:schemeClr val="bg1"/>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976D2"/>
                    </a:solidFill>
                  </a:tcPr>
                </a:tc>
                <a:tc>
                  <a:txBody>
                    <a:bodyPr/>
                    <a:lstStyle/>
                    <a:p>
                      <a:pPr algn="ctr" fontAlgn="b"/>
                      <a:r>
                        <a:rPr lang="en-US" sz="1800" b="1" u="none" strike="noStrike" noProof="0" dirty="0">
                          <a:solidFill>
                            <a:schemeClr val="bg1"/>
                          </a:solidFill>
                          <a:effectLst/>
                        </a:rPr>
                        <a:t> WEs</a:t>
                      </a:r>
                      <a:endParaRPr lang="en-US" sz="1800" b="1" i="0" u="none" strike="noStrike" noProof="0" dirty="0">
                        <a:solidFill>
                          <a:schemeClr val="bg1"/>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976D2"/>
                    </a:solidFill>
                  </a:tcPr>
                </a:tc>
                <a:tc gridSpan="4">
                  <a:txBody>
                    <a:bodyPr/>
                    <a:lstStyle/>
                    <a:p>
                      <a:pPr algn="ctr" fontAlgn="b"/>
                      <a:r>
                        <a:rPr lang="en-US" sz="1800" b="1" u="none" strike="noStrike" noProof="0" dirty="0">
                          <a:solidFill>
                            <a:schemeClr val="bg1"/>
                          </a:solidFill>
                          <a:effectLst/>
                        </a:rPr>
                        <a:t>Multiplier(s)</a:t>
                      </a:r>
                      <a:endParaRPr lang="en-US" sz="1800" b="1" i="0" u="none" strike="noStrike" noProof="0" dirty="0">
                        <a:solidFill>
                          <a:schemeClr val="bg1"/>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1976D2"/>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231785403"/>
                  </a:ext>
                </a:extLst>
              </a:tr>
              <a:tr h="395144">
                <a:tc>
                  <a:txBody>
                    <a:bodyPr/>
                    <a:lstStyle/>
                    <a:p>
                      <a:pPr algn="ctr" fontAlgn="b"/>
                      <a:r>
                        <a:rPr lang="en-US" sz="1800" b="1" u="none" strike="noStrike" noProof="0" dirty="0">
                          <a:effectLst/>
                        </a:rPr>
                        <a:t>Domestics</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2</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1,8</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1,5</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1,8</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93819858"/>
                  </a:ext>
                </a:extLst>
              </a:tr>
              <a:tr h="395144">
                <a:tc>
                  <a:txBody>
                    <a:bodyPr/>
                    <a:lstStyle/>
                    <a:p>
                      <a:pPr algn="ctr" fontAlgn="b"/>
                      <a:r>
                        <a:rPr lang="en-US" sz="1800" b="1" u="none" strike="noStrike" noProof="0" dirty="0">
                          <a:effectLst/>
                        </a:rPr>
                        <a:t>Industrials</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2</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2</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1,8</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2,1</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6141502"/>
                  </a:ext>
                </a:extLst>
              </a:tr>
              <a:tr h="395144">
                <a:tc>
                  <a:txBody>
                    <a:bodyPr/>
                    <a:lstStyle/>
                    <a:p>
                      <a:pPr algn="ctr" fontAlgn="b"/>
                      <a:r>
                        <a:rPr lang="en-US" sz="1800" b="1" u="none" strike="noStrike" noProof="0" dirty="0">
                          <a:effectLst/>
                        </a:rPr>
                        <a:t>Governmental</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1,5</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1,5</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1,5</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1,5</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35563995"/>
                  </a:ext>
                </a:extLst>
              </a:tr>
              <a:tr h="367485">
                <a:tc>
                  <a:txBody>
                    <a:bodyPr/>
                    <a:lstStyle/>
                    <a:p>
                      <a:pPr algn="ctr" fontAlgn="b"/>
                      <a:r>
                        <a:rPr lang="en-US" sz="1800" b="1" u="none" strike="noStrike" noProof="0">
                          <a:effectLst/>
                        </a:rPr>
                        <a:t> </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32075644"/>
                  </a:ext>
                </a:extLst>
              </a:tr>
              <a:tr h="395144">
                <a:tc>
                  <a:txBody>
                    <a:bodyPr/>
                    <a:lstStyle/>
                    <a:p>
                      <a:pPr algn="ctr" fontAlgn="b"/>
                      <a:r>
                        <a:rPr lang="en-US" sz="1800" b="1" u="none" strike="noStrike" noProof="0" dirty="0">
                          <a:effectLst/>
                        </a:rPr>
                        <a:t>Additional revenues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BWE</a:t>
                      </a:r>
                      <a:endParaRPr lang="en-US" sz="1800" b="1" i="0" u="none" strike="noStrike" noProof="0" dirty="0">
                        <a:solidFill>
                          <a:srgbClr val="4472C4"/>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16%</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14%</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9%</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14%</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58189569"/>
                  </a:ext>
                </a:extLst>
              </a:tr>
              <a:tr h="395144">
                <a:tc>
                  <a:txBody>
                    <a:bodyPr/>
                    <a:lstStyle/>
                    <a:p>
                      <a:pPr algn="ctr" fontAlgn="b"/>
                      <a:r>
                        <a:rPr lang="en-US" sz="1800" b="1" u="none" strike="noStrike" noProof="0" dirty="0">
                          <a:effectLst/>
                        </a:rPr>
                        <a:t>Additional revenues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NLWE</a:t>
                      </a:r>
                      <a:endParaRPr lang="en-US" sz="1800" b="1" i="0" u="none" strike="noStrike" noProof="0" dirty="0">
                        <a:solidFill>
                          <a:srgbClr val="4472C4"/>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15%</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12%</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8%</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12%</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4007264"/>
                  </a:ext>
                </a:extLst>
              </a:tr>
              <a:tr h="395144">
                <a:tc>
                  <a:txBody>
                    <a:bodyPr/>
                    <a:lstStyle/>
                    <a:p>
                      <a:pPr algn="ctr" fontAlgn="b"/>
                      <a:r>
                        <a:rPr lang="en-US" sz="1800" b="1" u="none" strike="noStrike" noProof="0" dirty="0">
                          <a:effectLst/>
                        </a:rPr>
                        <a:t>Additional revenues %</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SLWE</a:t>
                      </a:r>
                      <a:endParaRPr lang="en-US" sz="1800" b="1" i="0" u="none" strike="noStrike" noProof="0" dirty="0">
                        <a:solidFill>
                          <a:srgbClr val="4472C4"/>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11,4%</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9,6%</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a:effectLst/>
                        </a:rPr>
                        <a:t>6,6%</a:t>
                      </a:r>
                      <a:endParaRPr lang="en-US" sz="1800" b="1" i="0" u="none" strike="noStrike" noProof="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800" b="1" u="none" strike="noStrike" noProof="0" dirty="0">
                          <a:effectLst/>
                        </a:rPr>
                        <a:t>9,9%</a:t>
                      </a:r>
                      <a:endParaRPr lang="en-US" sz="1800" b="1" i="0" u="none" strike="noStrike" noProof="0"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52416625"/>
                  </a:ext>
                </a:extLst>
              </a:tr>
            </a:tbl>
          </a:graphicData>
        </a:graphic>
      </p:graphicFrame>
      <p:sp>
        <p:nvSpPr>
          <p:cNvPr id="12" name="Text Placeholder 2">
            <a:extLst>
              <a:ext uri="{FF2B5EF4-FFF2-40B4-BE49-F238E27FC236}">
                <a16:creationId xmlns:a16="http://schemas.microsoft.com/office/drawing/2014/main" id="{85211F42-8D11-0D05-7BCB-EA2395D7605E}"/>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grpSp>
        <p:nvGrpSpPr>
          <p:cNvPr id="13" name="Group 103">
            <a:extLst>
              <a:ext uri="{FF2B5EF4-FFF2-40B4-BE49-F238E27FC236}">
                <a16:creationId xmlns:a16="http://schemas.microsoft.com/office/drawing/2014/main" id="{7D63DF94-EF30-85A5-A178-397B23C4E868}"/>
              </a:ext>
            </a:extLst>
          </p:cNvPr>
          <p:cNvGrpSpPr>
            <a:grpSpLocks noChangeAspect="1"/>
          </p:cNvGrpSpPr>
          <p:nvPr/>
        </p:nvGrpSpPr>
        <p:grpSpPr>
          <a:xfrm>
            <a:off x="869084" y="1738832"/>
            <a:ext cx="6580385" cy="991501"/>
            <a:chOff x="-1" y="-1"/>
            <a:chExt cx="13191436" cy="1987622"/>
          </a:xfrm>
        </p:grpSpPr>
        <p:grpSp>
          <p:nvGrpSpPr>
            <p:cNvPr id="14" name="Group 104">
              <a:extLst>
                <a:ext uri="{FF2B5EF4-FFF2-40B4-BE49-F238E27FC236}">
                  <a16:creationId xmlns:a16="http://schemas.microsoft.com/office/drawing/2014/main" id="{E6681B4D-17F4-2B1F-990F-B13F772783C7}"/>
                </a:ext>
              </a:extLst>
            </p:cNvPr>
            <p:cNvGrpSpPr/>
            <p:nvPr/>
          </p:nvGrpSpPr>
          <p:grpSpPr>
            <a:xfrm>
              <a:off x="-1" y="-1"/>
              <a:ext cx="993544" cy="993544"/>
              <a:chOff x="-1" y="-1"/>
              <a:chExt cx="993542" cy="993542"/>
            </a:xfrm>
          </p:grpSpPr>
          <p:sp>
            <p:nvSpPr>
              <p:cNvPr id="16" name="Oval 107">
                <a:extLst>
                  <a:ext uri="{FF2B5EF4-FFF2-40B4-BE49-F238E27FC236}">
                    <a16:creationId xmlns:a16="http://schemas.microsoft.com/office/drawing/2014/main" id="{A1067FEE-11F2-DF00-6349-B0E89884C20B}"/>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7" name="Oval 108">
                <a:extLst>
                  <a:ext uri="{FF2B5EF4-FFF2-40B4-BE49-F238E27FC236}">
                    <a16:creationId xmlns:a16="http://schemas.microsoft.com/office/drawing/2014/main" id="{DA4BA497-9097-2B1D-1EC7-0596BFCD1F8D}"/>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8" name="Oval 109">
                <a:extLst>
                  <a:ext uri="{FF2B5EF4-FFF2-40B4-BE49-F238E27FC236}">
                    <a16:creationId xmlns:a16="http://schemas.microsoft.com/office/drawing/2014/main" id="{07AE74D6-F5B7-1D72-F8CC-DEAE3C816CB4}"/>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15" name="TextBox 105">
              <a:extLst>
                <a:ext uri="{FF2B5EF4-FFF2-40B4-BE49-F238E27FC236}">
                  <a16:creationId xmlns:a16="http://schemas.microsoft.com/office/drawing/2014/main" id="{3E88D2FA-F47A-6B15-C201-0A751989E4C3}"/>
                </a:ext>
              </a:extLst>
            </p:cNvPr>
            <p:cNvSpPr txBox="1"/>
            <p:nvPr/>
          </p:nvSpPr>
          <p:spPr>
            <a:xfrm>
              <a:off x="469282" y="532559"/>
              <a:ext cx="12722153" cy="1455062"/>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The sensitivity analysis &amp; impact on receivables</a:t>
              </a:r>
            </a:p>
            <a:p>
              <a:pPr marL="0" marR="0" lvl="0" indent="0" defTabSz="1828800" eaLnBrk="1" fontAlgn="auto" latinLnBrk="0" hangingPunct="0">
                <a:lnSpc>
                  <a:spcPct val="150000"/>
                </a:lnSpc>
                <a:spcBef>
                  <a:spcPts val="0"/>
                </a:spcBef>
                <a:spcAft>
                  <a:spcPts val="0"/>
                </a:spcAft>
                <a:buClrTx/>
                <a:buSzTx/>
                <a:buFontTx/>
                <a:buNone/>
                <a:tabLst/>
                <a:defRPr/>
              </a:pPr>
              <a:r>
                <a:rPr lang="en-US" sz="2000" b="0" kern="0" dirty="0">
                  <a:solidFill>
                    <a:srgbClr val="656D78"/>
                  </a:solidFill>
                  <a:latin typeface="Poppins" panose="00000500000000000000" pitchFamily="2" charset="0"/>
                  <a:ea typeface="Roboto" panose="02000000000000000000" pitchFamily="2" charset="0"/>
                  <a:cs typeface="Poppins" panose="00000500000000000000" pitchFamily="2" charset="0"/>
                </a:rPr>
                <a:t>The specific cases of NLWE, SLWE, BWE</a:t>
              </a:r>
            </a:p>
          </p:txBody>
        </p:sp>
      </p:grpSp>
    </p:spTree>
    <p:extLst>
      <p:ext uri="{BB962C8B-B14F-4D97-AF65-F5344CB8AC3E}">
        <p14:creationId xmlns:p14="http://schemas.microsoft.com/office/powerpoint/2010/main" val="1161991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60D609F-6680-A3B1-0CBF-36F4BBB5DB3A}"/>
              </a:ext>
            </a:extLst>
          </p:cNvPr>
          <p:cNvSpPr>
            <a:spLocks noGrp="1"/>
          </p:cNvSpPr>
          <p:nvPr>
            <p:ph type="sldNum" sz="quarter" idx="12"/>
          </p:nvPr>
        </p:nvSpPr>
        <p:spPr/>
        <p:txBody>
          <a:bodyPr/>
          <a:lstStyle/>
          <a:p>
            <a:fld id="{C669A7A6-C1EA-47A1-978E-D843007FFD51}" type="slidenum">
              <a:rPr lang="en-US" smtClean="0"/>
              <a:t>18</a:t>
            </a:fld>
            <a:endParaRPr lang="en-US"/>
          </a:p>
        </p:txBody>
      </p:sp>
      <p:graphicFrame>
        <p:nvGraphicFramePr>
          <p:cNvPr id="4" name="Tableau 3">
            <a:extLst>
              <a:ext uri="{FF2B5EF4-FFF2-40B4-BE49-F238E27FC236}">
                <a16:creationId xmlns:a16="http://schemas.microsoft.com/office/drawing/2014/main" id="{ED8AC58F-1AD8-CB56-32C5-ACAC0021CDFF}"/>
              </a:ext>
            </a:extLst>
          </p:cNvPr>
          <p:cNvGraphicFramePr>
            <a:graphicFrameLocks noGrp="1"/>
          </p:cNvGraphicFramePr>
          <p:nvPr>
            <p:extLst>
              <p:ext uri="{D42A27DB-BD31-4B8C-83A1-F6EECF244321}">
                <p14:modId xmlns:p14="http://schemas.microsoft.com/office/powerpoint/2010/main" val="1473523025"/>
              </p:ext>
            </p:extLst>
          </p:nvPr>
        </p:nvGraphicFramePr>
        <p:xfrm>
          <a:off x="992459" y="2907214"/>
          <a:ext cx="10247972" cy="2847080"/>
        </p:xfrm>
        <a:graphic>
          <a:graphicData uri="http://schemas.openxmlformats.org/drawingml/2006/table">
            <a:tbl>
              <a:tblPr>
                <a:tableStyleId>{5C22544A-7EE6-4342-B048-85BDC9FD1C3A}</a:tableStyleId>
              </a:tblPr>
              <a:tblGrid>
                <a:gridCol w="2561993">
                  <a:extLst>
                    <a:ext uri="{9D8B030D-6E8A-4147-A177-3AD203B41FA5}">
                      <a16:colId xmlns:a16="http://schemas.microsoft.com/office/drawing/2014/main" val="1516988235"/>
                    </a:ext>
                  </a:extLst>
                </a:gridCol>
                <a:gridCol w="2561993">
                  <a:extLst>
                    <a:ext uri="{9D8B030D-6E8A-4147-A177-3AD203B41FA5}">
                      <a16:colId xmlns:a16="http://schemas.microsoft.com/office/drawing/2014/main" val="1288663690"/>
                    </a:ext>
                  </a:extLst>
                </a:gridCol>
                <a:gridCol w="2561993">
                  <a:extLst>
                    <a:ext uri="{9D8B030D-6E8A-4147-A177-3AD203B41FA5}">
                      <a16:colId xmlns:a16="http://schemas.microsoft.com/office/drawing/2014/main" val="1548528550"/>
                    </a:ext>
                  </a:extLst>
                </a:gridCol>
                <a:gridCol w="2561993">
                  <a:extLst>
                    <a:ext uri="{9D8B030D-6E8A-4147-A177-3AD203B41FA5}">
                      <a16:colId xmlns:a16="http://schemas.microsoft.com/office/drawing/2014/main" val="811137758"/>
                    </a:ext>
                  </a:extLst>
                </a:gridCol>
              </a:tblGrid>
              <a:tr h="476781">
                <a:tc gridSpan="2">
                  <a:txBody>
                    <a:bodyPr/>
                    <a:lstStyle/>
                    <a:p>
                      <a:pPr algn="ctr" fontAlgn="b"/>
                      <a:r>
                        <a:rPr lang="fr-FR" sz="2000" b="1" u="none" strike="noStrike" dirty="0">
                          <a:solidFill>
                            <a:schemeClr val="tx1"/>
                          </a:solidFill>
                          <a:effectLst/>
                        </a:rPr>
                        <a:t>Option 1</a:t>
                      </a:r>
                      <a:endParaRPr lang="fr-FR" sz="2000" b="1" i="0" u="none" strike="noStrike" dirty="0">
                        <a:solidFill>
                          <a:schemeClr val="tx1"/>
                        </a:solidFill>
                        <a:effectLst/>
                        <a:latin typeface="Calibri" panose="020F0502020204030204"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hMerge="1">
                  <a:txBody>
                    <a:bodyPr/>
                    <a:lstStyle/>
                    <a:p>
                      <a:endParaRPr lang="fr-FR"/>
                    </a:p>
                  </a:txBody>
                  <a:tcPr/>
                </a:tc>
                <a:tc gridSpan="2">
                  <a:txBody>
                    <a:bodyPr/>
                    <a:lstStyle/>
                    <a:p>
                      <a:pPr algn="ctr" fontAlgn="b"/>
                      <a:r>
                        <a:rPr lang="fr-FR" sz="2000" b="1" u="none" strike="noStrike" dirty="0">
                          <a:solidFill>
                            <a:schemeClr val="bg1"/>
                          </a:solidFill>
                          <a:effectLst/>
                        </a:rPr>
                        <a:t>Option 2</a:t>
                      </a:r>
                      <a:endParaRPr lang="fr-FR" sz="2000" b="1" i="0" u="none" strike="noStrike" dirty="0">
                        <a:solidFill>
                          <a:schemeClr val="bg1"/>
                        </a:solidFill>
                        <a:effectLst/>
                        <a:latin typeface="Calibri" panose="020F0502020204030204" pitchFamily="34" charset="0"/>
                      </a:endParaRPr>
                    </a:p>
                  </a:txBody>
                  <a:tcPr marL="0" marR="0" marT="0" marB="0" anchor="b">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1976D2"/>
                    </a:solidFill>
                  </a:tcPr>
                </a:tc>
                <a:tc hMerge="1">
                  <a:txBody>
                    <a:bodyPr/>
                    <a:lstStyle/>
                    <a:p>
                      <a:endParaRPr lang="fr-FR"/>
                    </a:p>
                  </a:txBody>
                  <a:tcPr/>
                </a:tc>
                <a:extLst>
                  <a:ext uri="{0D108BD9-81ED-4DB2-BD59-A6C34878D82A}">
                    <a16:rowId xmlns:a16="http://schemas.microsoft.com/office/drawing/2014/main" val="2360467260"/>
                  </a:ext>
                </a:extLst>
              </a:tr>
              <a:tr h="463175">
                <a:tc>
                  <a:txBody>
                    <a:bodyPr/>
                    <a:lstStyle/>
                    <a:p>
                      <a:pPr algn="ctr" fontAlgn="ctr"/>
                      <a:r>
                        <a:rPr lang="fr-FR" sz="2000" b="1" u="none" strike="noStrike" dirty="0">
                          <a:solidFill>
                            <a:schemeClr val="tx1"/>
                          </a:solidFill>
                          <a:effectLst/>
                        </a:rPr>
                        <a:t>Multiplier</a:t>
                      </a:r>
                      <a:endParaRPr lang="fr-FR" sz="2000" b="1" i="0" u="none" strike="noStrike" dirty="0">
                        <a:solidFill>
                          <a:schemeClr val="tx1"/>
                        </a:solidFill>
                        <a:effectLst/>
                        <a:latin typeface="Calibri" panose="020F0502020204030204" pitchFamily="34" charset="0"/>
                      </a:endParaRPr>
                    </a:p>
                  </a:txBody>
                  <a:tcPr marL="0" marR="0" marT="0"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ctr"/>
                      <a:r>
                        <a:rPr lang="fr-FR" sz="2000" b="1" u="none" strike="noStrike" dirty="0" err="1">
                          <a:solidFill>
                            <a:schemeClr val="tx1"/>
                          </a:solidFill>
                          <a:effectLst/>
                        </a:rPr>
                        <a:t>Additional</a:t>
                      </a:r>
                      <a:r>
                        <a:rPr lang="fr-FR" sz="2000" b="1" u="none" strike="noStrike" dirty="0">
                          <a:solidFill>
                            <a:schemeClr val="tx1"/>
                          </a:solidFill>
                          <a:effectLst/>
                        </a:rPr>
                        <a:t> revenues %</a:t>
                      </a:r>
                      <a:endParaRPr lang="fr-FR" sz="2000" b="1" i="0" u="none" strike="noStrike" dirty="0">
                        <a:solidFill>
                          <a:schemeClr val="tx1"/>
                        </a:solidFill>
                        <a:effectLst/>
                        <a:latin typeface="Calibri" panose="020F050202020403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ctr"/>
                      <a:r>
                        <a:rPr lang="fr-FR" sz="2000" b="1" u="none" strike="noStrike" dirty="0">
                          <a:solidFill>
                            <a:schemeClr val="bg1"/>
                          </a:solidFill>
                          <a:effectLst/>
                        </a:rPr>
                        <a:t>Multiplier</a:t>
                      </a:r>
                      <a:endParaRPr lang="fr-FR" sz="2000" b="1" i="0" u="none" strike="noStrike" dirty="0">
                        <a:solidFill>
                          <a:schemeClr val="bg1"/>
                        </a:solidFill>
                        <a:effectLst/>
                        <a:latin typeface="Calibri" panose="020F050202020403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976D2"/>
                    </a:solidFill>
                  </a:tcPr>
                </a:tc>
                <a:tc>
                  <a:txBody>
                    <a:bodyPr/>
                    <a:lstStyle/>
                    <a:p>
                      <a:pPr algn="ctr" fontAlgn="ctr"/>
                      <a:r>
                        <a:rPr lang="fr-FR" sz="2000" b="1" u="none" strike="noStrike" dirty="0" err="1">
                          <a:solidFill>
                            <a:schemeClr val="bg1"/>
                          </a:solidFill>
                          <a:effectLst/>
                        </a:rPr>
                        <a:t>Additional</a:t>
                      </a:r>
                      <a:r>
                        <a:rPr lang="fr-FR" sz="2000" b="1" u="none" strike="noStrike" dirty="0">
                          <a:solidFill>
                            <a:schemeClr val="bg1"/>
                          </a:solidFill>
                          <a:effectLst/>
                        </a:rPr>
                        <a:t> revenues %</a:t>
                      </a:r>
                      <a:endParaRPr lang="fr-FR" sz="2000" b="1" i="0" u="none" strike="noStrike" dirty="0">
                        <a:solidFill>
                          <a:schemeClr val="bg1"/>
                        </a:solidFill>
                        <a:effectLst/>
                        <a:latin typeface="Calibri" panose="020F0502020204030204"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976D2"/>
                    </a:solidFill>
                  </a:tcPr>
                </a:tc>
                <a:extLst>
                  <a:ext uri="{0D108BD9-81ED-4DB2-BD59-A6C34878D82A}">
                    <a16:rowId xmlns:a16="http://schemas.microsoft.com/office/drawing/2014/main" val="545115785"/>
                  </a:ext>
                </a:extLst>
              </a:tr>
              <a:tr h="476781">
                <a:tc>
                  <a:txBody>
                    <a:bodyPr/>
                    <a:lstStyle/>
                    <a:p>
                      <a:pPr algn="ctr" fontAlgn="b"/>
                      <a:r>
                        <a:rPr lang="fr-FR" sz="1800" b="1" u="none" strike="noStrike" dirty="0">
                          <a:effectLst/>
                        </a:rPr>
                        <a:t>1,5</a:t>
                      </a:r>
                      <a:endParaRPr lang="fr-FR" sz="1800" b="1" i="0" u="none" strike="noStrike" dirty="0">
                        <a:solidFill>
                          <a:srgbClr val="000000"/>
                        </a:solidFill>
                        <a:effectLst/>
                        <a:latin typeface="Calibri" panose="020F0502020204030204"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fr-FR" sz="1800" b="1" u="none" strike="noStrike" dirty="0">
                          <a:solidFill>
                            <a:srgbClr val="FF0000"/>
                          </a:solidFill>
                          <a:effectLst/>
                        </a:rPr>
                        <a:t>18%</a:t>
                      </a:r>
                      <a:endParaRPr lang="fr-FR" sz="1800" b="1" i="0" u="none" strike="noStrike" dirty="0">
                        <a:solidFill>
                          <a:srgbClr val="FF0000"/>
                        </a:solidFill>
                        <a:effectLst/>
                        <a:latin typeface="Calibri" panose="020F0502020204030204"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fr-FR" sz="1800" b="1" u="none" strike="noStrike" dirty="0">
                          <a:solidFill>
                            <a:schemeClr val="bg1"/>
                          </a:solidFill>
                          <a:effectLst/>
                        </a:rPr>
                        <a:t>1,5 +2</a:t>
                      </a:r>
                      <a:endParaRPr lang="fr-FR" sz="1800" b="1" i="0" u="none" strike="noStrike" dirty="0">
                        <a:solidFill>
                          <a:schemeClr val="bg1"/>
                        </a:solidFill>
                        <a:effectLst/>
                        <a:latin typeface="Calibri" panose="020F0502020204030204"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976D2"/>
                    </a:solidFill>
                  </a:tcPr>
                </a:tc>
                <a:tc>
                  <a:txBody>
                    <a:bodyPr/>
                    <a:lstStyle/>
                    <a:p>
                      <a:pPr algn="ctr" fontAlgn="b"/>
                      <a:r>
                        <a:rPr lang="fr-FR" sz="1800" b="1" u="none" strike="noStrike" dirty="0">
                          <a:solidFill>
                            <a:schemeClr val="bg1"/>
                          </a:solidFill>
                          <a:effectLst/>
                        </a:rPr>
                        <a:t>22%</a:t>
                      </a:r>
                      <a:endParaRPr lang="fr-FR" sz="1800" b="1" i="0" u="none" strike="noStrike" dirty="0">
                        <a:solidFill>
                          <a:schemeClr val="bg1"/>
                        </a:solidFill>
                        <a:effectLst/>
                        <a:latin typeface="Calibri" panose="020F0502020204030204" pitchFamily="34" charset="0"/>
                      </a:endParaRPr>
                    </a:p>
                  </a:txBody>
                  <a:tcPr marL="0" marR="0" marT="0"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976D2"/>
                    </a:solidFill>
                  </a:tcPr>
                </a:tc>
                <a:extLst>
                  <a:ext uri="{0D108BD9-81ED-4DB2-BD59-A6C34878D82A}">
                    <a16:rowId xmlns:a16="http://schemas.microsoft.com/office/drawing/2014/main" val="3295747294"/>
                  </a:ext>
                </a:extLst>
              </a:tr>
              <a:tr h="476781">
                <a:tc>
                  <a:txBody>
                    <a:bodyPr/>
                    <a:lstStyle/>
                    <a:p>
                      <a:pPr algn="ctr" fontAlgn="b"/>
                      <a:r>
                        <a:rPr lang="fr-FR" sz="1800" b="1" u="none" strike="noStrike" dirty="0">
                          <a:effectLst/>
                        </a:rPr>
                        <a:t>1,8</a:t>
                      </a:r>
                      <a:endParaRPr lang="fr-FR" sz="1800" b="1" i="0" u="none" strike="noStrike" dirty="0">
                        <a:solidFill>
                          <a:srgbClr val="000000"/>
                        </a:solidFill>
                        <a:effectLst/>
                        <a:latin typeface="Calibri" panose="020F0502020204030204"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fr-FR" sz="1800" b="1" u="none" strike="noStrike" dirty="0">
                          <a:effectLst/>
                        </a:rPr>
                        <a:t>29%</a:t>
                      </a:r>
                      <a:endParaRPr lang="fr-FR" sz="1800" b="1" i="0" u="none" strike="noStrike" dirty="0">
                        <a:solidFill>
                          <a:srgbClr val="000000"/>
                        </a:solidFill>
                        <a:effectLst/>
                        <a:latin typeface="Calibri" panose="020F0502020204030204"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fr-FR" sz="1800" b="1" u="none" strike="noStrike" dirty="0">
                          <a:solidFill>
                            <a:schemeClr val="bg1"/>
                          </a:solidFill>
                          <a:effectLst/>
                        </a:rPr>
                        <a:t>1,8 + 2</a:t>
                      </a:r>
                      <a:endParaRPr lang="fr-FR" sz="1800" b="1" i="0" u="none" strike="noStrike" dirty="0">
                        <a:solidFill>
                          <a:schemeClr val="bg1"/>
                        </a:solidFill>
                        <a:effectLst/>
                        <a:latin typeface="Calibri" panose="020F0502020204030204"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976D2"/>
                    </a:solidFill>
                  </a:tcPr>
                </a:tc>
                <a:tc>
                  <a:txBody>
                    <a:bodyPr/>
                    <a:lstStyle/>
                    <a:p>
                      <a:pPr algn="ctr" fontAlgn="b"/>
                      <a:r>
                        <a:rPr lang="fr-FR" sz="1800" b="1" u="none" strike="noStrike" dirty="0">
                          <a:solidFill>
                            <a:schemeClr val="bg1"/>
                          </a:solidFill>
                          <a:effectLst/>
                        </a:rPr>
                        <a:t>30%</a:t>
                      </a:r>
                      <a:endParaRPr lang="fr-FR" sz="1800" b="1" i="0" u="none" strike="noStrike" dirty="0">
                        <a:solidFill>
                          <a:schemeClr val="bg1"/>
                        </a:solidFill>
                        <a:effectLst/>
                        <a:latin typeface="Calibri" panose="020F0502020204030204" pitchFamily="34" charset="0"/>
                      </a:endParaRPr>
                    </a:p>
                  </a:txBody>
                  <a:tcPr marL="0" marR="0" marT="0"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976D2"/>
                    </a:solidFill>
                  </a:tcPr>
                </a:tc>
                <a:extLst>
                  <a:ext uri="{0D108BD9-81ED-4DB2-BD59-A6C34878D82A}">
                    <a16:rowId xmlns:a16="http://schemas.microsoft.com/office/drawing/2014/main" val="3756120993"/>
                  </a:ext>
                </a:extLst>
              </a:tr>
              <a:tr h="476781">
                <a:tc>
                  <a:txBody>
                    <a:bodyPr/>
                    <a:lstStyle/>
                    <a:p>
                      <a:pPr algn="ctr" fontAlgn="b"/>
                      <a:r>
                        <a:rPr lang="fr-FR" sz="1800" b="1" u="none" strike="noStrike">
                          <a:effectLst/>
                        </a:rPr>
                        <a:t>2</a:t>
                      </a:r>
                      <a:endParaRPr lang="fr-FR" sz="1800" b="1" i="0" u="none" strike="noStrike">
                        <a:solidFill>
                          <a:srgbClr val="000000"/>
                        </a:solidFill>
                        <a:effectLst/>
                        <a:latin typeface="Calibri" panose="020F0502020204030204"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fr-FR" sz="1800" b="1" u="none" strike="noStrike" dirty="0">
                          <a:effectLst/>
                        </a:rPr>
                        <a:t>36%</a:t>
                      </a:r>
                      <a:endParaRPr lang="fr-FR" sz="1800" b="1" i="0" u="none" strike="noStrike" dirty="0">
                        <a:solidFill>
                          <a:srgbClr val="000000"/>
                        </a:solidFill>
                        <a:effectLst/>
                        <a:latin typeface="Calibri" panose="020F0502020204030204"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fr-FR" sz="1800" b="1" u="none" strike="noStrike" dirty="0">
                          <a:solidFill>
                            <a:schemeClr val="bg1"/>
                          </a:solidFill>
                          <a:effectLst/>
                        </a:rPr>
                        <a:t>2 + 3</a:t>
                      </a:r>
                      <a:endParaRPr lang="fr-FR" sz="1800" b="1" i="0" u="none" strike="noStrike" dirty="0">
                        <a:solidFill>
                          <a:schemeClr val="bg1"/>
                        </a:solidFill>
                        <a:effectLst/>
                        <a:latin typeface="Calibri" panose="020F0502020204030204"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976D2"/>
                    </a:solidFill>
                  </a:tcPr>
                </a:tc>
                <a:tc>
                  <a:txBody>
                    <a:bodyPr/>
                    <a:lstStyle/>
                    <a:p>
                      <a:pPr algn="ctr" fontAlgn="b"/>
                      <a:r>
                        <a:rPr lang="fr-FR" sz="1800" b="1" u="none" strike="noStrike" dirty="0">
                          <a:solidFill>
                            <a:schemeClr val="bg1"/>
                          </a:solidFill>
                          <a:effectLst/>
                        </a:rPr>
                        <a:t>43%</a:t>
                      </a:r>
                      <a:endParaRPr lang="fr-FR" sz="1800" b="1" i="0" u="none" strike="noStrike" dirty="0">
                        <a:solidFill>
                          <a:schemeClr val="bg1"/>
                        </a:solidFill>
                        <a:effectLst/>
                        <a:latin typeface="Calibri" panose="020F0502020204030204" pitchFamily="34" charset="0"/>
                      </a:endParaRPr>
                    </a:p>
                  </a:txBody>
                  <a:tcPr marL="0" marR="0" marT="0"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976D2"/>
                    </a:solidFill>
                  </a:tcPr>
                </a:tc>
                <a:extLst>
                  <a:ext uri="{0D108BD9-81ED-4DB2-BD59-A6C34878D82A}">
                    <a16:rowId xmlns:a16="http://schemas.microsoft.com/office/drawing/2014/main" val="379996115"/>
                  </a:ext>
                </a:extLst>
              </a:tr>
              <a:tr h="476781">
                <a:tc>
                  <a:txBody>
                    <a:bodyPr/>
                    <a:lstStyle/>
                    <a:p>
                      <a:pPr algn="ctr" fontAlgn="b"/>
                      <a:r>
                        <a:rPr lang="fr-FR" sz="1800" b="1" u="none" strike="noStrike">
                          <a:effectLst/>
                        </a:rPr>
                        <a:t>2,1</a:t>
                      </a:r>
                      <a:endParaRPr lang="fr-FR" sz="1800" b="1" i="0" u="none" strike="noStrike">
                        <a:solidFill>
                          <a:srgbClr val="000000"/>
                        </a:solidFill>
                        <a:effectLst/>
                        <a:latin typeface="Calibri" panose="020F0502020204030204"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fr-FR" sz="1800" b="1" u="none" strike="noStrike" dirty="0">
                          <a:effectLst/>
                        </a:rPr>
                        <a:t>39%</a:t>
                      </a:r>
                      <a:endParaRPr lang="fr-FR" sz="1800" b="1" i="0" u="none" strike="noStrike" dirty="0">
                        <a:solidFill>
                          <a:srgbClr val="000000"/>
                        </a:solidFill>
                        <a:effectLst/>
                        <a:latin typeface="Calibri" panose="020F0502020204030204" pitchFamily="34" charset="0"/>
                      </a:endParaRP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fr-FR" sz="1800" b="1" u="none" strike="noStrike" dirty="0">
                          <a:solidFill>
                            <a:schemeClr val="bg1"/>
                          </a:solidFill>
                          <a:effectLst/>
                        </a:rPr>
                        <a:t>2,1 + 3</a:t>
                      </a:r>
                      <a:endParaRPr lang="fr-FR" sz="1800" b="1" i="0" u="none" strike="noStrike" dirty="0">
                        <a:solidFill>
                          <a:schemeClr val="bg1"/>
                        </a:solidFill>
                        <a:effectLst/>
                        <a:latin typeface="Calibri" panose="020F0502020204030204" pitchFamily="34" charset="0"/>
                      </a:endParaRP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976D2"/>
                    </a:solidFill>
                  </a:tcPr>
                </a:tc>
                <a:tc>
                  <a:txBody>
                    <a:bodyPr/>
                    <a:lstStyle/>
                    <a:p>
                      <a:pPr algn="ctr" fontAlgn="b"/>
                      <a:r>
                        <a:rPr lang="fr-FR" sz="1800" b="1" u="none" strike="noStrike" dirty="0">
                          <a:solidFill>
                            <a:srgbClr val="FF0000"/>
                          </a:solidFill>
                          <a:effectLst/>
                        </a:rPr>
                        <a:t>46%</a:t>
                      </a:r>
                      <a:endParaRPr lang="fr-FR" sz="1800" b="1" i="0" u="none" strike="noStrike" dirty="0">
                        <a:solidFill>
                          <a:srgbClr val="FF0000"/>
                        </a:solidFill>
                        <a:effectLst/>
                        <a:latin typeface="Calibri" panose="020F0502020204030204" pitchFamily="34" charset="0"/>
                      </a:endParaRPr>
                    </a:p>
                  </a:txBody>
                  <a:tcPr marL="0" marR="0" marT="0" marB="0" anchor="b">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976D2"/>
                    </a:solidFill>
                  </a:tcPr>
                </a:tc>
                <a:extLst>
                  <a:ext uri="{0D108BD9-81ED-4DB2-BD59-A6C34878D82A}">
                    <a16:rowId xmlns:a16="http://schemas.microsoft.com/office/drawing/2014/main" val="3522770836"/>
                  </a:ext>
                </a:extLst>
              </a:tr>
            </a:tbl>
          </a:graphicData>
        </a:graphic>
      </p:graphicFrame>
      <p:sp>
        <p:nvSpPr>
          <p:cNvPr id="13" name="Text Placeholder 2">
            <a:extLst>
              <a:ext uri="{FF2B5EF4-FFF2-40B4-BE49-F238E27FC236}">
                <a16:creationId xmlns:a16="http://schemas.microsoft.com/office/drawing/2014/main" id="{6D068831-EE81-C9B9-4DF0-1868AFEA4770}"/>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grpSp>
        <p:nvGrpSpPr>
          <p:cNvPr id="14" name="Group 103">
            <a:extLst>
              <a:ext uri="{FF2B5EF4-FFF2-40B4-BE49-F238E27FC236}">
                <a16:creationId xmlns:a16="http://schemas.microsoft.com/office/drawing/2014/main" id="{9443CF86-74E0-D030-C4CE-12B15D570846}"/>
              </a:ext>
            </a:extLst>
          </p:cNvPr>
          <p:cNvGrpSpPr>
            <a:grpSpLocks noChangeAspect="1"/>
          </p:cNvGrpSpPr>
          <p:nvPr/>
        </p:nvGrpSpPr>
        <p:grpSpPr>
          <a:xfrm>
            <a:off x="869084" y="1738832"/>
            <a:ext cx="6580385" cy="991501"/>
            <a:chOff x="-1" y="-1"/>
            <a:chExt cx="13191436" cy="1987622"/>
          </a:xfrm>
        </p:grpSpPr>
        <p:grpSp>
          <p:nvGrpSpPr>
            <p:cNvPr id="15" name="Group 104">
              <a:extLst>
                <a:ext uri="{FF2B5EF4-FFF2-40B4-BE49-F238E27FC236}">
                  <a16:creationId xmlns:a16="http://schemas.microsoft.com/office/drawing/2014/main" id="{9D3C20A8-CCE6-A34B-6474-A203B5157AFE}"/>
                </a:ext>
              </a:extLst>
            </p:cNvPr>
            <p:cNvGrpSpPr/>
            <p:nvPr/>
          </p:nvGrpSpPr>
          <p:grpSpPr>
            <a:xfrm>
              <a:off x="-1" y="-1"/>
              <a:ext cx="993544" cy="993544"/>
              <a:chOff x="-1" y="-1"/>
              <a:chExt cx="993542" cy="993542"/>
            </a:xfrm>
          </p:grpSpPr>
          <p:sp>
            <p:nvSpPr>
              <p:cNvPr id="17" name="Oval 107">
                <a:extLst>
                  <a:ext uri="{FF2B5EF4-FFF2-40B4-BE49-F238E27FC236}">
                    <a16:creationId xmlns:a16="http://schemas.microsoft.com/office/drawing/2014/main" id="{E4137D16-6E66-FA12-FE85-766617F99F45}"/>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8" name="Oval 108">
                <a:extLst>
                  <a:ext uri="{FF2B5EF4-FFF2-40B4-BE49-F238E27FC236}">
                    <a16:creationId xmlns:a16="http://schemas.microsoft.com/office/drawing/2014/main" id="{1AFF0068-E694-09EF-65D7-8527FC5A8BB6}"/>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9" name="Oval 109">
                <a:extLst>
                  <a:ext uri="{FF2B5EF4-FFF2-40B4-BE49-F238E27FC236}">
                    <a16:creationId xmlns:a16="http://schemas.microsoft.com/office/drawing/2014/main" id="{FF503B6B-7EA5-87D1-70CF-C5DF35CCF5DC}"/>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16" name="TextBox 105">
              <a:extLst>
                <a:ext uri="{FF2B5EF4-FFF2-40B4-BE49-F238E27FC236}">
                  <a16:creationId xmlns:a16="http://schemas.microsoft.com/office/drawing/2014/main" id="{ECE9BDEE-EA8E-8861-2DCC-15502C0DA635}"/>
                </a:ext>
              </a:extLst>
            </p:cNvPr>
            <p:cNvSpPr txBox="1"/>
            <p:nvPr/>
          </p:nvSpPr>
          <p:spPr>
            <a:xfrm>
              <a:off x="469282" y="532559"/>
              <a:ext cx="12722153" cy="1455062"/>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The sensitivity analysis &amp; impact on receivables</a:t>
              </a:r>
            </a:p>
            <a:p>
              <a:pPr marL="0" marR="0" lvl="0" indent="0" defTabSz="1828800" eaLnBrk="1" fontAlgn="auto" latinLnBrk="0" hangingPunct="0">
                <a:lnSpc>
                  <a:spcPct val="150000"/>
                </a:lnSpc>
                <a:spcBef>
                  <a:spcPts val="0"/>
                </a:spcBef>
                <a:spcAft>
                  <a:spcPts val="0"/>
                </a:spcAft>
                <a:buClrTx/>
                <a:buSzTx/>
                <a:buFontTx/>
                <a:buNone/>
                <a:tabLst/>
                <a:defRPr/>
              </a:pPr>
              <a:r>
                <a:rPr lang="en-US" sz="2000" b="0" kern="0" dirty="0">
                  <a:solidFill>
                    <a:srgbClr val="656D78"/>
                  </a:solidFill>
                  <a:latin typeface="Poppins" panose="00000500000000000000" pitchFamily="2" charset="0"/>
                  <a:ea typeface="Roboto" panose="02000000000000000000" pitchFamily="2" charset="0"/>
                  <a:cs typeface="Poppins" panose="00000500000000000000" pitchFamily="2" charset="0"/>
                </a:rPr>
                <a:t>The specific case of BMLWE</a:t>
              </a:r>
            </a:p>
          </p:txBody>
        </p:sp>
      </p:grpSp>
    </p:spTree>
    <p:extLst>
      <p:ext uri="{BB962C8B-B14F-4D97-AF65-F5344CB8AC3E}">
        <p14:creationId xmlns:p14="http://schemas.microsoft.com/office/powerpoint/2010/main" val="381051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sp>
        <p:nvSpPr>
          <p:cNvPr id="3" name="TextBox 2"/>
          <p:cNvSpPr txBox="1"/>
          <p:nvPr/>
        </p:nvSpPr>
        <p:spPr>
          <a:xfrm>
            <a:off x="869084" y="2500110"/>
            <a:ext cx="10566635" cy="4064190"/>
          </a:xfrm>
          <a:prstGeom prst="rect">
            <a:avLst/>
          </a:prstGeom>
          <a:noFill/>
        </p:spPr>
        <p:txBody>
          <a:bodyPr wrap="square" rtlCol="0">
            <a:spAutoFit/>
          </a:bodyPr>
          <a:lstStyle/>
          <a:p>
            <a:pPr marL="342900" lvl="0" indent="-342900">
              <a:lnSpc>
                <a:spcPts val="2600"/>
              </a:lnSpc>
              <a:buFont typeface="+mj-lt"/>
              <a:buAutoNum type="arabicPeriod"/>
            </a:pP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Introducing such change in the tariff structure </a:t>
            </a:r>
            <a:r>
              <a:rPr lang="en-US" sz="1600" b="1"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is worthwhile. </a:t>
            </a: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In other words: it pays off.</a:t>
            </a:r>
          </a:p>
          <a:p>
            <a:pPr marL="342900" indent="-342900">
              <a:lnSpc>
                <a:spcPts val="2600"/>
              </a:lnSpc>
              <a:buFont typeface="+mj-lt"/>
              <a:buAutoNum type="arabicPeriod"/>
            </a:pP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 The impact is very high in BMLWE and less significant in the other WEs. The reason being </a:t>
            </a:r>
            <a:endParaRPr lang="fr-FR"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endParaRPr>
          </a:p>
          <a:p>
            <a:pPr lvl="2">
              <a:lnSpc>
                <a:spcPts val="2600"/>
              </a:lnSpc>
            </a:pP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 Multipliers are not the same while BMLWE has a special multiplier for the big customers (x3), the other WEs are only (x2).</a:t>
            </a:r>
            <a:endParaRPr lang="fr-FR"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endParaRPr>
          </a:p>
          <a:p>
            <a:pPr lvl="2">
              <a:lnSpc>
                <a:spcPts val="2600"/>
              </a:lnSpc>
            </a:pPr>
            <a:r>
              <a:rPr lang="en-US" sz="1600" dirty="0">
                <a:solidFill>
                  <a:srgbClr val="0A0A46"/>
                </a:solidFill>
                <a:latin typeface="Calibri" panose="020F0502020204030204" pitchFamily="34" charset="0"/>
                <a:ea typeface="Calibri" panose="020F0502020204030204" pitchFamily="34" charset="0"/>
                <a:cs typeface="Times New Roman" panose="02020603050405020304" pitchFamily="18" charset="0"/>
              </a:rPr>
              <a:t>- T</a:t>
            </a: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he distribution of customers is wider in BMLWE with high number of customers who subscribed more than 1m</a:t>
            </a:r>
            <a:r>
              <a:rPr lang="en-US" sz="1600" baseline="300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3</a:t>
            </a: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/day.</a:t>
            </a:r>
            <a:endParaRPr lang="fr-FR"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2600"/>
              </a:lnSpc>
              <a:buFont typeface="+mj-lt"/>
              <a:buAutoNum type="arabicPeriod"/>
            </a:pP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The simulations conducted do not take into account the additional benefits as derived from the cleaning of the customer data-base exercise. Such exercise would certainly conduct to proper allocation of subscribers in the proper categories and the cascading additional revenues.</a:t>
            </a:r>
            <a:endParaRPr lang="fr-FR"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2600"/>
              </a:lnSpc>
              <a:buFont typeface="+mj-lt"/>
              <a:buAutoNum type="arabicPeriod"/>
            </a:pP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Such change can possibly be gradually introduced for a smooth transition.</a:t>
            </a:r>
            <a:endParaRPr lang="fr-FR"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2600"/>
              </a:lnSpc>
              <a:buFont typeface="+mj-lt"/>
              <a:buAutoNum type="arabicPeriod"/>
            </a:pP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Figures as proposed are reference only and are to be discussed before being fine tuned </a:t>
            </a:r>
            <a:endParaRPr lang="fr-FR"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2600"/>
              </a:lnSpc>
              <a:buFont typeface="+mj-lt"/>
              <a:buAutoNum type="arabicPeriod"/>
            </a:pPr>
            <a:r>
              <a:rPr lang="en-US"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The social consideration has been taken into account with </a:t>
            </a:r>
            <a:r>
              <a:rPr lang="en-US" sz="1600" b="1"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rPr>
              <a:t>the no impact on small subscriptions.</a:t>
            </a:r>
            <a:endParaRPr lang="fr-FR" sz="1600" dirty="0">
              <a:solidFill>
                <a:srgbClr val="0A0A46"/>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19</a:t>
            </a:fld>
            <a:endParaRPr lang="en-US" dirty="0"/>
          </a:p>
        </p:txBody>
      </p:sp>
      <p:sp>
        <p:nvSpPr>
          <p:cNvPr id="2" name="Text Placeholder 2">
            <a:extLst>
              <a:ext uri="{FF2B5EF4-FFF2-40B4-BE49-F238E27FC236}">
                <a16:creationId xmlns:a16="http://schemas.microsoft.com/office/drawing/2014/main" id="{0404EE12-2362-724C-DE7B-8A8D7CFBF022}"/>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grpSp>
        <p:nvGrpSpPr>
          <p:cNvPr id="4" name="Group 103">
            <a:extLst>
              <a:ext uri="{FF2B5EF4-FFF2-40B4-BE49-F238E27FC236}">
                <a16:creationId xmlns:a16="http://schemas.microsoft.com/office/drawing/2014/main" id="{0F814CA8-BFB3-B5FA-DCC3-FEEB83D12C42}"/>
              </a:ext>
            </a:extLst>
          </p:cNvPr>
          <p:cNvGrpSpPr>
            <a:grpSpLocks noChangeAspect="1"/>
          </p:cNvGrpSpPr>
          <p:nvPr/>
        </p:nvGrpSpPr>
        <p:grpSpPr>
          <a:xfrm>
            <a:off x="869084" y="1738832"/>
            <a:ext cx="4102143" cy="573438"/>
            <a:chOff x="-1" y="-1"/>
            <a:chExt cx="8223403" cy="1149548"/>
          </a:xfrm>
        </p:grpSpPr>
        <p:grpSp>
          <p:nvGrpSpPr>
            <p:cNvPr id="7" name="Group 104">
              <a:extLst>
                <a:ext uri="{FF2B5EF4-FFF2-40B4-BE49-F238E27FC236}">
                  <a16:creationId xmlns:a16="http://schemas.microsoft.com/office/drawing/2014/main" id="{6A1B9224-211B-3EFA-ADBB-C396B2C0539C}"/>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A1BECC91-1A33-FA43-23D5-A9FD5D583DBC}"/>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E5C15EF7-4F26-F290-B90A-4540F00345C6}"/>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381123E5-D254-8028-5BF1-21FEE769271B}"/>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A8350804-F584-3897-FFAF-81F7C1F19B61}"/>
                </a:ext>
              </a:extLst>
            </p:cNvPr>
            <p:cNvSpPr txBox="1"/>
            <p:nvPr/>
          </p:nvSpPr>
          <p:spPr>
            <a:xfrm>
              <a:off x="469282" y="532559"/>
              <a:ext cx="7754120"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Main outcome of the exercise</a:t>
              </a:r>
              <a:endParaRPr lang="en-US" sz="2000" b="0" kern="0" dirty="0">
                <a:solidFill>
                  <a:srgbClr val="656D78"/>
                </a:solidFill>
                <a:latin typeface="Poppins" panose="00000500000000000000" pitchFamily="2" charset="0"/>
                <a:ea typeface="Roboto" panose="02000000000000000000" pitchFamily="2" charset="0"/>
                <a:cs typeface="Poppins" panose="00000500000000000000" pitchFamily="2" charset="0"/>
              </a:endParaRPr>
            </a:p>
          </p:txBody>
        </p:sp>
      </p:grpSp>
    </p:spTree>
    <p:extLst>
      <p:ext uri="{BB962C8B-B14F-4D97-AF65-F5344CB8AC3E}">
        <p14:creationId xmlns:p14="http://schemas.microsoft.com/office/powerpoint/2010/main" val="105185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20</a:t>
            </a:fld>
            <a:endParaRPr lang="en-US" dirty="0"/>
          </a:p>
        </p:txBody>
      </p:sp>
      <p:grpSp>
        <p:nvGrpSpPr>
          <p:cNvPr id="2" name="Group 1">
            <a:extLst>
              <a:ext uri="{FF2B5EF4-FFF2-40B4-BE49-F238E27FC236}">
                <a16:creationId xmlns:a16="http://schemas.microsoft.com/office/drawing/2014/main" id="{F2679BD4-9C02-C383-DD59-D59ECC5E527F}"/>
              </a:ext>
            </a:extLst>
          </p:cNvPr>
          <p:cNvGrpSpPr/>
          <p:nvPr/>
        </p:nvGrpSpPr>
        <p:grpSpPr>
          <a:xfrm>
            <a:off x="1605777" y="2587006"/>
            <a:ext cx="9244360" cy="3535014"/>
            <a:chOff x="2211580" y="1857902"/>
            <a:chExt cx="7999191" cy="4370868"/>
          </a:xfrm>
        </p:grpSpPr>
        <p:sp>
          <p:nvSpPr>
            <p:cNvPr id="14" name="TextBox 13">
              <a:extLst>
                <a:ext uri="{FF2B5EF4-FFF2-40B4-BE49-F238E27FC236}">
                  <a16:creationId xmlns:a16="http://schemas.microsoft.com/office/drawing/2014/main" id="{0A157615-4C32-5364-B23E-CB0CF46883F9}"/>
                </a:ext>
              </a:extLst>
            </p:cNvPr>
            <p:cNvSpPr txBox="1"/>
            <p:nvPr/>
          </p:nvSpPr>
          <p:spPr>
            <a:xfrm>
              <a:off x="2486048" y="2439882"/>
              <a:ext cx="928961" cy="408487"/>
            </a:xfrm>
            <a:prstGeom prst="rect">
              <a:avLst/>
            </a:prstGeom>
            <a:noFill/>
          </p:spPr>
          <p:txBody>
            <a:bodyPr wrap="square" rtlCol="0">
              <a:spAutoFit/>
            </a:bodyPr>
            <a:lstStyle/>
            <a:p>
              <a:pPr algn="ctr"/>
              <a:r>
                <a:rPr lang="en-US" dirty="0">
                  <a:solidFill>
                    <a:srgbClr val="656D78"/>
                  </a:solidFill>
                  <a:latin typeface="Roboto" panose="02000000000000000000" pitchFamily="2" charset="0"/>
                  <a:ea typeface="Roboto" panose="02000000000000000000" pitchFamily="2" charset="0"/>
                  <a:cs typeface="Open Sans" panose="020B0606030504020204" pitchFamily="34" charset="0"/>
                </a:rPr>
                <a:t>NLWE</a:t>
              </a:r>
            </a:p>
          </p:txBody>
        </p:sp>
        <p:cxnSp>
          <p:nvCxnSpPr>
            <p:cNvPr id="21" name="Straight Connector 20">
              <a:extLst>
                <a:ext uri="{FF2B5EF4-FFF2-40B4-BE49-F238E27FC236}">
                  <a16:creationId xmlns:a16="http://schemas.microsoft.com/office/drawing/2014/main" id="{450CEE43-0835-5CFE-019B-4F9E6518F03B}"/>
                </a:ext>
              </a:extLst>
            </p:cNvPr>
            <p:cNvCxnSpPr>
              <a:cxnSpLocks/>
            </p:cNvCxnSpPr>
            <p:nvPr/>
          </p:nvCxnSpPr>
          <p:spPr>
            <a:xfrm flipV="1">
              <a:off x="2211580" y="2244158"/>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4F22C12-3131-63A7-593D-94146BD6FCF5}"/>
                </a:ext>
              </a:extLst>
            </p:cNvPr>
            <p:cNvSpPr txBox="1"/>
            <p:nvPr/>
          </p:nvSpPr>
          <p:spPr>
            <a:xfrm>
              <a:off x="2322230" y="4164288"/>
              <a:ext cx="1256597" cy="408487"/>
            </a:xfrm>
            <a:prstGeom prst="rect">
              <a:avLst/>
            </a:prstGeom>
            <a:noFill/>
          </p:spPr>
          <p:txBody>
            <a:bodyPr wrap="square" rtlCol="0">
              <a:spAutoFit/>
            </a:bodyPr>
            <a:lstStyle/>
            <a:p>
              <a:pPr algn="ctr"/>
              <a:r>
                <a:rPr lang="en-US" dirty="0">
                  <a:solidFill>
                    <a:srgbClr val="656D78"/>
                  </a:solidFill>
                  <a:latin typeface="Roboto" panose="02000000000000000000" pitchFamily="2" charset="0"/>
                  <a:ea typeface="Roboto" panose="02000000000000000000" pitchFamily="2" charset="0"/>
                  <a:cs typeface="Open Sans" panose="020B0606030504020204" pitchFamily="34" charset="0"/>
                </a:rPr>
                <a:t>BMLWE</a:t>
              </a:r>
            </a:p>
          </p:txBody>
        </p:sp>
        <p:cxnSp>
          <p:nvCxnSpPr>
            <p:cNvPr id="30" name="Straight Connector 29">
              <a:extLst>
                <a:ext uri="{FF2B5EF4-FFF2-40B4-BE49-F238E27FC236}">
                  <a16:creationId xmlns:a16="http://schemas.microsoft.com/office/drawing/2014/main" id="{60B1D8AC-B6BD-5DDC-56E2-5A88F2970906}"/>
                </a:ext>
              </a:extLst>
            </p:cNvPr>
            <p:cNvCxnSpPr>
              <a:cxnSpLocks/>
            </p:cNvCxnSpPr>
            <p:nvPr/>
          </p:nvCxnSpPr>
          <p:spPr>
            <a:xfrm flipV="1">
              <a:off x="2211580" y="3927008"/>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6B955D2-D715-DCC1-53F6-433A87CA8A11}"/>
                </a:ext>
              </a:extLst>
            </p:cNvPr>
            <p:cNvCxnSpPr>
              <a:cxnSpLocks/>
            </p:cNvCxnSpPr>
            <p:nvPr/>
          </p:nvCxnSpPr>
          <p:spPr>
            <a:xfrm flipV="1">
              <a:off x="2211580" y="4644050"/>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A227C074-EBA9-F27A-8C51-06A34CCC7570}"/>
                </a:ext>
              </a:extLst>
            </p:cNvPr>
            <p:cNvSpPr txBox="1"/>
            <p:nvPr/>
          </p:nvSpPr>
          <p:spPr>
            <a:xfrm>
              <a:off x="2486048" y="1857902"/>
              <a:ext cx="928961" cy="369332"/>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WE</a:t>
              </a:r>
            </a:p>
          </p:txBody>
        </p:sp>
        <p:sp>
          <p:nvSpPr>
            <p:cNvPr id="50" name="TextBox 49">
              <a:extLst>
                <a:ext uri="{FF2B5EF4-FFF2-40B4-BE49-F238E27FC236}">
                  <a16:creationId xmlns:a16="http://schemas.microsoft.com/office/drawing/2014/main" id="{AF63893D-AF2E-0377-E467-053A4B7D054A}"/>
                </a:ext>
              </a:extLst>
            </p:cNvPr>
            <p:cNvSpPr txBox="1"/>
            <p:nvPr/>
          </p:nvSpPr>
          <p:spPr>
            <a:xfrm>
              <a:off x="4510329" y="1861158"/>
              <a:ext cx="4548611" cy="369332"/>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Specificities to be addressed</a:t>
              </a:r>
            </a:p>
          </p:txBody>
        </p:sp>
        <p:sp>
          <p:nvSpPr>
            <p:cNvPr id="52" name="TextBox 51">
              <a:extLst>
                <a:ext uri="{FF2B5EF4-FFF2-40B4-BE49-F238E27FC236}">
                  <a16:creationId xmlns:a16="http://schemas.microsoft.com/office/drawing/2014/main" id="{38537216-F588-15AC-0221-F2C21EB56ABA}"/>
                </a:ext>
              </a:extLst>
            </p:cNvPr>
            <p:cNvSpPr txBox="1"/>
            <p:nvPr/>
          </p:nvSpPr>
          <p:spPr>
            <a:xfrm>
              <a:off x="4253023" y="2371354"/>
              <a:ext cx="5727397" cy="1249124"/>
            </a:xfrm>
            <a:prstGeom prst="rect">
              <a:avLst/>
            </a:prstGeom>
            <a:noFill/>
          </p:spPr>
          <p:txBody>
            <a:bodyPr wrap="square">
              <a:spAutoFit/>
            </a:bodyPr>
            <a:lstStyle/>
            <a:p>
              <a:pPr algn="just"/>
              <a:r>
                <a:rPr lang="en-US" sz="1600" b="1" noProof="0" dirty="0">
                  <a:solidFill>
                    <a:srgbClr val="1976D2"/>
                  </a:solidFill>
                </a:rPr>
                <a:t>Number of subscription (13 000) which are &lt; 1m</a:t>
              </a:r>
              <a:r>
                <a:rPr lang="en-US" sz="1600" b="1" baseline="30000" noProof="0" dirty="0">
                  <a:solidFill>
                    <a:srgbClr val="1976D2"/>
                  </a:solidFill>
                </a:rPr>
                <a:t>3</a:t>
              </a:r>
              <a:r>
                <a:rPr lang="en-US" sz="1600" b="1" noProof="0" dirty="0">
                  <a:solidFill>
                    <a:srgbClr val="1976D2"/>
                  </a:solidFill>
                </a:rPr>
                <a:t>. </a:t>
              </a:r>
              <a:r>
                <a:rPr lang="en-US" sz="1600" b="1" dirty="0">
                  <a:solidFill>
                    <a:srgbClr val="1976D2"/>
                  </a:solidFill>
                </a:rPr>
                <a:t>This</a:t>
              </a:r>
              <a:r>
                <a:rPr lang="en-US" sz="1600" b="1" noProof="0" dirty="0">
                  <a:solidFill>
                    <a:srgbClr val="1976D2"/>
                  </a:solidFill>
                </a:rPr>
                <a:t> is not up to modern pattern of consumption and source of commercial losses for the WE.</a:t>
              </a:r>
            </a:p>
            <a:p>
              <a:pPr algn="just"/>
              <a:endParaRPr lang="en-US" sz="1600" b="1" noProof="0" dirty="0">
                <a:solidFill>
                  <a:srgbClr val="1976D2"/>
                </a:solidFill>
              </a:endParaRPr>
            </a:p>
            <a:p>
              <a:pPr algn="just"/>
              <a:r>
                <a:rPr lang="en-US" sz="1600" b="1" noProof="0" dirty="0">
                  <a:solidFill>
                    <a:srgbClr val="1976D2"/>
                  </a:solidFill>
                </a:rPr>
                <a:t>Number of subscribers registered in wrong categories (Hotels for instance)</a:t>
              </a:r>
            </a:p>
          </p:txBody>
        </p:sp>
        <p:sp>
          <p:nvSpPr>
            <p:cNvPr id="53" name="TextBox 52">
              <a:extLst>
                <a:ext uri="{FF2B5EF4-FFF2-40B4-BE49-F238E27FC236}">
                  <a16:creationId xmlns:a16="http://schemas.microsoft.com/office/drawing/2014/main" id="{FA95C133-DAF2-A2CF-2CBC-51E26D022F11}"/>
                </a:ext>
              </a:extLst>
            </p:cNvPr>
            <p:cNvSpPr txBox="1"/>
            <p:nvPr/>
          </p:nvSpPr>
          <p:spPr>
            <a:xfrm>
              <a:off x="4253023" y="4179677"/>
              <a:ext cx="5727397" cy="338554"/>
            </a:xfrm>
            <a:prstGeom prst="rect">
              <a:avLst/>
            </a:prstGeom>
            <a:noFill/>
          </p:spPr>
          <p:txBody>
            <a:bodyPr wrap="square">
              <a:spAutoFit/>
            </a:bodyPr>
            <a:lstStyle/>
            <a:p>
              <a:pPr algn="just"/>
              <a:r>
                <a:rPr lang="en-US" sz="1600" b="1" noProof="0" dirty="0">
                  <a:solidFill>
                    <a:srgbClr val="1976D2"/>
                  </a:solidFill>
                </a:rPr>
                <a:t>No categorization of customers.</a:t>
              </a:r>
            </a:p>
          </p:txBody>
        </p:sp>
        <p:sp>
          <p:nvSpPr>
            <p:cNvPr id="54" name="TextBox 53">
              <a:extLst>
                <a:ext uri="{FF2B5EF4-FFF2-40B4-BE49-F238E27FC236}">
                  <a16:creationId xmlns:a16="http://schemas.microsoft.com/office/drawing/2014/main" id="{8850B96D-5F62-DDD7-C934-85D96F577A56}"/>
                </a:ext>
              </a:extLst>
            </p:cNvPr>
            <p:cNvSpPr txBox="1"/>
            <p:nvPr/>
          </p:nvSpPr>
          <p:spPr>
            <a:xfrm>
              <a:off x="2322230" y="4963185"/>
              <a:ext cx="1256597" cy="408487"/>
            </a:xfrm>
            <a:prstGeom prst="rect">
              <a:avLst/>
            </a:prstGeom>
            <a:noFill/>
          </p:spPr>
          <p:txBody>
            <a:bodyPr wrap="square" rtlCol="0">
              <a:spAutoFit/>
            </a:bodyPr>
            <a:lstStyle/>
            <a:p>
              <a:pPr algn="ctr"/>
              <a:r>
                <a:rPr lang="en-US" dirty="0">
                  <a:solidFill>
                    <a:srgbClr val="656D78"/>
                  </a:solidFill>
                  <a:latin typeface="Roboto" panose="02000000000000000000" pitchFamily="2" charset="0"/>
                  <a:ea typeface="Roboto" panose="02000000000000000000" pitchFamily="2" charset="0"/>
                  <a:cs typeface="Open Sans" panose="020B0606030504020204" pitchFamily="34" charset="0"/>
                </a:rPr>
                <a:t>BWE</a:t>
              </a:r>
            </a:p>
          </p:txBody>
        </p:sp>
        <p:cxnSp>
          <p:nvCxnSpPr>
            <p:cNvPr id="55" name="Straight Connector 54">
              <a:extLst>
                <a:ext uri="{FF2B5EF4-FFF2-40B4-BE49-F238E27FC236}">
                  <a16:creationId xmlns:a16="http://schemas.microsoft.com/office/drawing/2014/main" id="{0C18120D-1F3D-C184-D446-BAF8FEE89EE9}"/>
                </a:ext>
              </a:extLst>
            </p:cNvPr>
            <p:cNvCxnSpPr>
              <a:cxnSpLocks/>
            </p:cNvCxnSpPr>
            <p:nvPr/>
          </p:nvCxnSpPr>
          <p:spPr>
            <a:xfrm flipV="1">
              <a:off x="2211580" y="5497659"/>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94ABC645-8B2C-FA51-16CB-2B047124D72A}"/>
                </a:ext>
              </a:extLst>
            </p:cNvPr>
            <p:cNvSpPr txBox="1"/>
            <p:nvPr/>
          </p:nvSpPr>
          <p:spPr>
            <a:xfrm>
              <a:off x="4253023" y="4855464"/>
              <a:ext cx="5727397" cy="584775"/>
            </a:xfrm>
            <a:prstGeom prst="rect">
              <a:avLst/>
            </a:prstGeom>
            <a:noFill/>
          </p:spPr>
          <p:txBody>
            <a:bodyPr wrap="square">
              <a:spAutoFit/>
            </a:bodyPr>
            <a:lstStyle/>
            <a:p>
              <a:pPr algn="just"/>
              <a:r>
                <a:rPr lang="en-US" sz="1600" b="1" noProof="0" dirty="0">
                  <a:solidFill>
                    <a:srgbClr val="1976D2"/>
                  </a:solidFill>
                </a:rPr>
                <a:t>Number of subscribers is low whenever compared with standards and population in the service area.</a:t>
              </a:r>
            </a:p>
          </p:txBody>
        </p:sp>
        <p:sp>
          <p:nvSpPr>
            <p:cNvPr id="57" name="TextBox 56">
              <a:extLst>
                <a:ext uri="{FF2B5EF4-FFF2-40B4-BE49-F238E27FC236}">
                  <a16:creationId xmlns:a16="http://schemas.microsoft.com/office/drawing/2014/main" id="{B1B14600-0E2C-F1A0-4F66-C4C500AD6504}"/>
                </a:ext>
              </a:extLst>
            </p:cNvPr>
            <p:cNvSpPr txBox="1"/>
            <p:nvPr/>
          </p:nvSpPr>
          <p:spPr>
            <a:xfrm>
              <a:off x="2322230" y="5710248"/>
              <a:ext cx="1256597" cy="408487"/>
            </a:xfrm>
            <a:prstGeom prst="rect">
              <a:avLst/>
            </a:prstGeom>
            <a:noFill/>
          </p:spPr>
          <p:txBody>
            <a:bodyPr wrap="square" rtlCol="0">
              <a:spAutoFit/>
            </a:bodyPr>
            <a:lstStyle/>
            <a:p>
              <a:pPr algn="ctr"/>
              <a:r>
                <a:rPr lang="en-US" dirty="0">
                  <a:solidFill>
                    <a:srgbClr val="656D78"/>
                  </a:solidFill>
                  <a:latin typeface="Roboto" panose="02000000000000000000" pitchFamily="2" charset="0"/>
                  <a:ea typeface="Roboto" panose="02000000000000000000" pitchFamily="2" charset="0"/>
                  <a:cs typeface="Open Sans" panose="020B0606030504020204" pitchFamily="34" charset="0"/>
                </a:rPr>
                <a:t>SLWE</a:t>
              </a:r>
            </a:p>
          </p:txBody>
        </p:sp>
        <p:cxnSp>
          <p:nvCxnSpPr>
            <p:cNvPr id="58" name="Straight Connector 57">
              <a:extLst>
                <a:ext uri="{FF2B5EF4-FFF2-40B4-BE49-F238E27FC236}">
                  <a16:creationId xmlns:a16="http://schemas.microsoft.com/office/drawing/2014/main" id="{440CD839-DDB5-FEFD-4511-1C11833D51FA}"/>
                </a:ext>
              </a:extLst>
            </p:cNvPr>
            <p:cNvCxnSpPr>
              <a:cxnSpLocks/>
            </p:cNvCxnSpPr>
            <p:nvPr/>
          </p:nvCxnSpPr>
          <p:spPr>
            <a:xfrm flipV="1">
              <a:off x="2211580" y="6190010"/>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681AB955-8A23-DE81-FE92-E9D67F0D959C}"/>
                </a:ext>
              </a:extLst>
            </p:cNvPr>
            <p:cNvSpPr txBox="1"/>
            <p:nvPr/>
          </p:nvSpPr>
          <p:spPr>
            <a:xfrm>
              <a:off x="4253023" y="5725637"/>
              <a:ext cx="5727397" cy="338554"/>
            </a:xfrm>
            <a:prstGeom prst="rect">
              <a:avLst/>
            </a:prstGeom>
            <a:noFill/>
          </p:spPr>
          <p:txBody>
            <a:bodyPr wrap="square">
              <a:spAutoFit/>
            </a:bodyPr>
            <a:lstStyle/>
            <a:p>
              <a:pPr algn="just"/>
              <a:r>
                <a:rPr lang="en-US" sz="1600" b="1" noProof="0" dirty="0">
                  <a:solidFill>
                    <a:srgbClr val="1976D2"/>
                  </a:solidFill>
                </a:rPr>
                <a:t>Problem with categorization.</a:t>
              </a:r>
            </a:p>
          </p:txBody>
        </p:sp>
      </p:grpSp>
      <p:sp>
        <p:nvSpPr>
          <p:cNvPr id="3" name="Text Placeholder 2">
            <a:extLst>
              <a:ext uri="{FF2B5EF4-FFF2-40B4-BE49-F238E27FC236}">
                <a16:creationId xmlns:a16="http://schemas.microsoft.com/office/drawing/2014/main" id="{2748F2FD-204D-1084-B5C0-0C2BB4C4211A}"/>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Tariff structure  </a:t>
            </a:r>
          </a:p>
        </p:txBody>
      </p:sp>
      <p:grpSp>
        <p:nvGrpSpPr>
          <p:cNvPr id="4" name="Group 103">
            <a:extLst>
              <a:ext uri="{FF2B5EF4-FFF2-40B4-BE49-F238E27FC236}">
                <a16:creationId xmlns:a16="http://schemas.microsoft.com/office/drawing/2014/main" id="{2B312D32-3E0F-6D44-01B4-639F69E0AF3F}"/>
              </a:ext>
            </a:extLst>
          </p:cNvPr>
          <p:cNvGrpSpPr>
            <a:grpSpLocks noChangeAspect="1"/>
          </p:cNvGrpSpPr>
          <p:nvPr/>
        </p:nvGrpSpPr>
        <p:grpSpPr>
          <a:xfrm>
            <a:off x="869084" y="1738832"/>
            <a:ext cx="5304395" cy="573438"/>
            <a:chOff x="-1" y="-1"/>
            <a:chExt cx="10633510" cy="1149548"/>
          </a:xfrm>
        </p:grpSpPr>
        <p:grpSp>
          <p:nvGrpSpPr>
            <p:cNvPr id="7" name="Group 104">
              <a:extLst>
                <a:ext uri="{FF2B5EF4-FFF2-40B4-BE49-F238E27FC236}">
                  <a16:creationId xmlns:a16="http://schemas.microsoft.com/office/drawing/2014/main" id="{E13B08DE-AC19-2947-804F-CDABC6EA6AAB}"/>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C53F0947-54FB-6D2E-11C4-6ED206D513BB}"/>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54BB6A8D-6DCB-050A-7F3D-89185FCC236D}"/>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AC58990A-22AE-4342-211B-DEBF8C2811B0}"/>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7DEAF710-1206-A7A6-D662-822272F4DBC4}"/>
                </a:ext>
              </a:extLst>
            </p:cNvPr>
            <p:cNvSpPr txBox="1"/>
            <p:nvPr/>
          </p:nvSpPr>
          <p:spPr>
            <a:xfrm>
              <a:off x="469282" y="532559"/>
              <a:ext cx="10164227"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The simulation exercise main findings </a:t>
              </a:r>
              <a:endParaRPr lang="en-US" sz="2000" b="0" kern="0" dirty="0">
                <a:solidFill>
                  <a:srgbClr val="656D78"/>
                </a:solidFill>
                <a:latin typeface="Poppins" panose="00000500000000000000" pitchFamily="2" charset="0"/>
                <a:ea typeface="Roboto" panose="02000000000000000000" pitchFamily="2" charset="0"/>
                <a:cs typeface="Poppins" panose="00000500000000000000" pitchFamily="2" charset="0"/>
              </a:endParaRPr>
            </a:p>
          </p:txBody>
        </p:sp>
      </p:grpSp>
    </p:spTree>
    <p:extLst>
      <p:ext uri="{BB962C8B-B14F-4D97-AF65-F5344CB8AC3E}">
        <p14:creationId xmlns:p14="http://schemas.microsoft.com/office/powerpoint/2010/main" val="110377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21</a:t>
            </a:fld>
            <a:endParaRPr lang="en-US" dirty="0"/>
          </a:p>
        </p:txBody>
      </p:sp>
      <p:sp>
        <p:nvSpPr>
          <p:cNvPr id="3" name="Text Placeholder 2">
            <a:extLst>
              <a:ext uri="{FF2B5EF4-FFF2-40B4-BE49-F238E27FC236}">
                <a16:creationId xmlns:a16="http://schemas.microsoft.com/office/drawing/2014/main" id="{2748F2FD-204D-1084-B5C0-0C2BB4C4211A}"/>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Listing of prospects for tariff review</a:t>
            </a:r>
          </a:p>
        </p:txBody>
      </p:sp>
      <p:grpSp>
        <p:nvGrpSpPr>
          <p:cNvPr id="4" name="Group 103">
            <a:extLst>
              <a:ext uri="{FF2B5EF4-FFF2-40B4-BE49-F238E27FC236}">
                <a16:creationId xmlns:a16="http://schemas.microsoft.com/office/drawing/2014/main" id="{2B312D32-3E0F-6D44-01B4-639F69E0AF3F}"/>
              </a:ext>
            </a:extLst>
          </p:cNvPr>
          <p:cNvGrpSpPr>
            <a:grpSpLocks noChangeAspect="1"/>
          </p:cNvGrpSpPr>
          <p:nvPr/>
        </p:nvGrpSpPr>
        <p:grpSpPr>
          <a:xfrm>
            <a:off x="869084" y="1738832"/>
            <a:ext cx="9377625" cy="573438"/>
            <a:chOff x="-1" y="-1"/>
            <a:chExt cx="18798952" cy="1149548"/>
          </a:xfrm>
        </p:grpSpPr>
        <p:grpSp>
          <p:nvGrpSpPr>
            <p:cNvPr id="7" name="Group 104">
              <a:extLst>
                <a:ext uri="{FF2B5EF4-FFF2-40B4-BE49-F238E27FC236}">
                  <a16:creationId xmlns:a16="http://schemas.microsoft.com/office/drawing/2014/main" id="{E13B08DE-AC19-2947-804F-CDABC6EA6AAB}"/>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C53F0947-54FB-6D2E-11C4-6ED206D513BB}"/>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54BB6A8D-6DCB-050A-7F3D-89185FCC236D}"/>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AC58990A-22AE-4342-211B-DEBF8C2811B0}"/>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7DEAF710-1206-A7A6-D662-822272F4DBC4}"/>
                </a:ext>
              </a:extLst>
            </p:cNvPr>
            <p:cNvSpPr txBox="1"/>
            <p:nvPr/>
          </p:nvSpPr>
          <p:spPr>
            <a:xfrm>
              <a:off x="469282" y="532559"/>
              <a:ext cx="18329669"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Simplified action plan in relation with tariff &amp; customer management </a:t>
              </a:r>
            </a:p>
          </p:txBody>
        </p:sp>
      </p:grpSp>
      <p:graphicFrame>
        <p:nvGraphicFramePr>
          <p:cNvPr id="16" name="Table 15">
            <a:extLst>
              <a:ext uri="{FF2B5EF4-FFF2-40B4-BE49-F238E27FC236}">
                <a16:creationId xmlns:a16="http://schemas.microsoft.com/office/drawing/2014/main" id="{5C338F11-FB50-9010-C0A5-58F4772A508A}"/>
              </a:ext>
            </a:extLst>
          </p:cNvPr>
          <p:cNvGraphicFramePr>
            <a:graphicFrameLocks noGrp="1"/>
          </p:cNvGraphicFramePr>
          <p:nvPr>
            <p:extLst>
              <p:ext uri="{D42A27DB-BD31-4B8C-83A1-F6EECF244321}">
                <p14:modId xmlns:p14="http://schemas.microsoft.com/office/powerpoint/2010/main" val="3122238094"/>
              </p:ext>
            </p:extLst>
          </p:nvPr>
        </p:nvGraphicFramePr>
        <p:xfrm>
          <a:off x="1043259" y="2421416"/>
          <a:ext cx="10036062" cy="4182207"/>
        </p:xfrm>
        <a:graphic>
          <a:graphicData uri="http://schemas.openxmlformats.org/drawingml/2006/table">
            <a:tbl>
              <a:tblPr firstRow="1" firstCol="1" bandRow="1"/>
              <a:tblGrid>
                <a:gridCol w="1661490">
                  <a:extLst>
                    <a:ext uri="{9D8B030D-6E8A-4147-A177-3AD203B41FA5}">
                      <a16:colId xmlns:a16="http://schemas.microsoft.com/office/drawing/2014/main" val="345663462"/>
                    </a:ext>
                  </a:extLst>
                </a:gridCol>
                <a:gridCol w="4965690">
                  <a:extLst>
                    <a:ext uri="{9D8B030D-6E8A-4147-A177-3AD203B41FA5}">
                      <a16:colId xmlns:a16="http://schemas.microsoft.com/office/drawing/2014/main" val="1972965258"/>
                    </a:ext>
                  </a:extLst>
                </a:gridCol>
                <a:gridCol w="1601706">
                  <a:extLst>
                    <a:ext uri="{9D8B030D-6E8A-4147-A177-3AD203B41FA5}">
                      <a16:colId xmlns:a16="http://schemas.microsoft.com/office/drawing/2014/main" val="3787642217"/>
                    </a:ext>
                  </a:extLst>
                </a:gridCol>
                <a:gridCol w="1807176">
                  <a:extLst>
                    <a:ext uri="{9D8B030D-6E8A-4147-A177-3AD203B41FA5}">
                      <a16:colId xmlns:a16="http://schemas.microsoft.com/office/drawing/2014/main" val="1066380553"/>
                    </a:ext>
                  </a:extLst>
                </a:gridCol>
              </a:tblGrid>
              <a:tr h="37754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600" b="1" dirty="0">
                          <a:effectLst/>
                        </a:rPr>
                        <a:t>Actions</a:t>
                      </a: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600" b="1" dirty="0">
                          <a:effectLst/>
                        </a:rPr>
                        <a:t>Short content</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600" b="1" dirty="0">
                          <a:effectLst/>
                        </a:rPr>
                        <a:t>Expected output</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600" b="1" dirty="0">
                          <a:effectLst/>
                        </a:rPr>
                        <a:t>Status</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775932499"/>
                  </a:ext>
                </a:extLst>
              </a:tr>
              <a:tr h="169538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400" dirty="0">
                          <a:effectLst/>
                        </a:rPr>
                        <a:t>Increase the collection rate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lnSpc>
                          <a:spcPct val="115000"/>
                        </a:lnSpc>
                        <a:spcAft>
                          <a:spcPts val="1000"/>
                        </a:spcAft>
                      </a:pPr>
                      <a:r>
                        <a:rPr lang="en-US" sz="1200" dirty="0">
                          <a:effectLst/>
                        </a:rPr>
                        <a:t>Set up a special cell responsible for:</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Design and enforce the billing/collecting master sheets</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Monitoring of the collection of the monies for each category of customers</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Monitors the collection rates and payment deadlines after 1, 3 months</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Address the issue of unsettled bills, including legal actions and disconnection</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Public relation campaign addressing the issue of water bills settlement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15000"/>
                        </a:lnSpc>
                        <a:spcAft>
                          <a:spcPts val="1000"/>
                        </a:spcAft>
                      </a:pPr>
                      <a:r>
                        <a:rPr lang="en-US" sz="1200" dirty="0">
                          <a:effectLst/>
                        </a:rPr>
                        <a:t>Increase the treasury situation</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15000"/>
                        </a:lnSpc>
                      </a:pPr>
                      <a:r>
                        <a:rPr lang="fr-FR" sz="1200" kern="1200" dirty="0">
                          <a:solidFill>
                            <a:schemeClr val="dk1"/>
                          </a:solidFill>
                          <a:effectLst/>
                          <a:latin typeface="+mn-lt"/>
                          <a:ea typeface="+mn-ea"/>
                          <a:cs typeface="+mn-cs"/>
                        </a:rPr>
                        <a:t>Under </a:t>
                      </a:r>
                      <a:r>
                        <a:rPr lang="en-US" sz="1200" kern="1200" noProof="0" dirty="0">
                          <a:solidFill>
                            <a:schemeClr val="dk1"/>
                          </a:solidFill>
                          <a:effectLst/>
                          <a:latin typeface="+mn-lt"/>
                          <a:ea typeface="+mn-ea"/>
                          <a:cs typeface="+mn-cs"/>
                        </a:rPr>
                        <a:t>consideration</a:t>
                      </a:r>
                    </a:p>
                  </a:txBody>
                  <a:tcPr marL="37206" marR="3720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3444732495"/>
                  </a:ext>
                </a:extLst>
              </a:tr>
              <a:tr h="189378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400" dirty="0">
                          <a:effectLst/>
                        </a:rPr>
                        <a:t>Review/up-dating the customer data bases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lnSpc>
                          <a:spcPct val="115000"/>
                        </a:lnSpc>
                        <a:spcAft>
                          <a:spcPts val="1000"/>
                        </a:spcAft>
                      </a:pPr>
                      <a:r>
                        <a:rPr lang="en-US" sz="1200" dirty="0">
                          <a:effectLst/>
                        </a:rPr>
                        <a:t>Project includes  </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Detection of anomalies</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Detection of frauds and possible illegal connections</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Review of customers’ categories</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Conduct random studies on proper subscription in relation with the size of the premises</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Define the target zone for conducting a systematic customer census.</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Revocation of all subscription &lt; 1m</a:t>
                      </a:r>
                      <a:r>
                        <a:rPr lang="en-US" sz="1200" baseline="30000" dirty="0">
                          <a:effectLst/>
                        </a:rPr>
                        <a:t>3</a:t>
                      </a:r>
                      <a:r>
                        <a:rPr lang="en-US" sz="1200" dirty="0">
                          <a:effectLst/>
                        </a:rPr>
                        <a:t> (Specific case of Tripoli)</a:t>
                      </a:r>
                      <a:endParaRPr lang="fr-FR" sz="1200" dirty="0">
                        <a:effectLst/>
                      </a:endParaRPr>
                    </a:p>
                    <a:p>
                      <a:pPr marL="342900" lvl="0" indent="-342900" algn="l">
                        <a:lnSpc>
                          <a:spcPct val="115000"/>
                        </a:lnSpc>
                        <a:buFont typeface="Symbol" panose="05050102010706020507" pitchFamily="18" charset="2"/>
                        <a:buChar char=""/>
                      </a:pPr>
                      <a:r>
                        <a:rPr lang="en-US" sz="1200" dirty="0">
                          <a:effectLst/>
                        </a:rPr>
                        <a:t>Specific case of BMLWE (no category)</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15000"/>
                        </a:lnSpc>
                        <a:spcAft>
                          <a:spcPts val="1000"/>
                        </a:spcAft>
                      </a:pPr>
                      <a:r>
                        <a:rPr lang="en-US" sz="1200" dirty="0">
                          <a:effectLst/>
                        </a:rPr>
                        <a:t>Increase the accuracy and reliability of the customers data base and increase revenues of the WEs.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15000"/>
                        </a:lnSpc>
                        <a:spcAft>
                          <a:spcPts val="10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 the pipeline</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24651624"/>
                  </a:ext>
                </a:extLst>
              </a:tr>
            </a:tbl>
          </a:graphicData>
        </a:graphic>
      </p:graphicFrame>
    </p:spTree>
    <p:extLst>
      <p:ext uri="{BB962C8B-B14F-4D97-AF65-F5344CB8AC3E}">
        <p14:creationId xmlns:p14="http://schemas.microsoft.com/office/powerpoint/2010/main" val="3270858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22</a:t>
            </a:fld>
            <a:endParaRPr lang="en-US" dirty="0"/>
          </a:p>
        </p:txBody>
      </p:sp>
      <p:grpSp>
        <p:nvGrpSpPr>
          <p:cNvPr id="4" name="Group 103">
            <a:extLst>
              <a:ext uri="{FF2B5EF4-FFF2-40B4-BE49-F238E27FC236}">
                <a16:creationId xmlns:a16="http://schemas.microsoft.com/office/drawing/2014/main" id="{2B312D32-3E0F-6D44-01B4-639F69E0AF3F}"/>
              </a:ext>
            </a:extLst>
          </p:cNvPr>
          <p:cNvGrpSpPr>
            <a:grpSpLocks noChangeAspect="1"/>
          </p:cNvGrpSpPr>
          <p:nvPr/>
        </p:nvGrpSpPr>
        <p:grpSpPr>
          <a:xfrm>
            <a:off x="869084" y="1738832"/>
            <a:ext cx="9377625" cy="573438"/>
            <a:chOff x="-1" y="-1"/>
            <a:chExt cx="18798952" cy="1149548"/>
          </a:xfrm>
        </p:grpSpPr>
        <p:grpSp>
          <p:nvGrpSpPr>
            <p:cNvPr id="7" name="Group 104">
              <a:extLst>
                <a:ext uri="{FF2B5EF4-FFF2-40B4-BE49-F238E27FC236}">
                  <a16:creationId xmlns:a16="http://schemas.microsoft.com/office/drawing/2014/main" id="{E13B08DE-AC19-2947-804F-CDABC6EA6AAB}"/>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C53F0947-54FB-6D2E-11C4-6ED206D513BB}"/>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54BB6A8D-6DCB-050A-7F3D-89185FCC236D}"/>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AC58990A-22AE-4342-211B-DEBF8C2811B0}"/>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9" name="TextBox 105">
              <a:extLst>
                <a:ext uri="{FF2B5EF4-FFF2-40B4-BE49-F238E27FC236}">
                  <a16:creationId xmlns:a16="http://schemas.microsoft.com/office/drawing/2014/main" id="{7DEAF710-1206-A7A6-D662-822272F4DBC4}"/>
                </a:ext>
              </a:extLst>
            </p:cNvPr>
            <p:cNvSpPr txBox="1"/>
            <p:nvPr/>
          </p:nvSpPr>
          <p:spPr>
            <a:xfrm>
              <a:off x="469282" y="532559"/>
              <a:ext cx="18329669"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Simplified action plan in relation with tariff &amp; customer management </a:t>
              </a:r>
            </a:p>
          </p:txBody>
        </p:sp>
      </p:grpSp>
      <p:graphicFrame>
        <p:nvGraphicFramePr>
          <p:cNvPr id="2" name="Table 1">
            <a:extLst>
              <a:ext uri="{FF2B5EF4-FFF2-40B4-BE49-F238E27FC236}">
                <a16:creationId xmlns:a16="http://schemas.microsoft.com/office/drawing/2014/main" id="{12FE05AD-2BD8-184F-77B2-DF685E25E2C9}"/>
              </a:ext>
            </a:extLst>
          </p:cNvPr>
          <p:cNvGraphicFramePr>
            <a:graphicFrameLocks noGrp="1"/>
          </p:cNvGraphicFramePr>
          <p:nvPr>
            <p:extLst>
              <p:ext uri="{D42A27DB-BD31-4B8C-83A1-F6EECF244321}">
                <p14:modId xmlns:p14="http://schemas.microsoft.com/office/powerpoint/2010/main" val="2532536577"/>
              </p:ext>
            </p:extLst>
          </p:nvPr>
        </p:nvGraphicFramePr>
        <p:xfrm>
          <a:off x="1043259" y="2428492"/>
          <a:ext cx="9910916" cy="3927858"/>
        </p:xfrm>
        <a:graphic>
          <a:graphicData uri="http://schemas.openxmlformats.org/drawingml/2006/table">
            <a:tbl>
              <a:tblPr firstRow="1" firstCol="1" bandRow="1"/>
              <a:tblGrid>
                <a:gridCol w="1640772">
                  <a:extLst>
                    <a:ext uri="{9D8B030D-6E8A-4147-A177-3AD203B41FA5}">
                      <a16:colId xmlns:a16="http://schemas.microsoft.com/office/drawing/2014/main" val="2992249945"/>
                    </a:ext>
                  </a:extLst>
                </a:gridCol>
                <a:gridCol w="4903770">
                  <a:extLst>
                    <a:ext uri="{9D8B030D-6E8A-4147-A177-3AD203B41FA5}">
                      <a16:colId xmlns:a16="http://schemas.microsoft.com/office/drawing/2014/main" val="3437806721"/>
                    </a:ext>
                  </a:extLst>
                </a:gridCol>
                <a:gridCol w="1581733">
                  <a:extLst>
                    <a:ext uri="{9D8B030D-6E8A-4147-A177-3AD203B41FA5}">
                      <a16:colId xmlns:a16="http://schemas.microsoft.com/office/drawing/2014/main" val="3464341109"/>
                    </a:ext>
                  </a:extLst>
                </a:gridCol>
                <a:gridCol w="1784641">
                  <a:extLst>
                    <a:ext uri="{9D8B030D-6E8A-4147-A177-3AD203B41FA5}">
                      <a16:colId xmlns:a16="http://schemas.microsoft.com/office/drawing/2014/main" val="3877102736"/>
                    </a:ext>
                  </a:extLst>
                </a:gridCol>
              </a:tblGrid>
              <a:tr h="37317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600" b="1" dirty="0">
                          <a:effectLst/>
                        </a:rPr>
                        <a:t>Actions</a:t>
                      </a: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600" b="1" dirty="0">
                          <a:effectLst/>
                        </a:rPr>
                        <a:t>Short content</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600" b="1" dirty="0">
                          <a:effectLst/>
                        </a:rPr>
                        <a:t>Expected output</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600" b="1" dirty="0">
                          <a:effectLst/>
                        </a:rPr>
                        <a:t>Status</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7206" marR="37206"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1756905707"/>
                  </a:ext>
                </a:extLst>
              </a:tr>
              <a:tr h="177734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ctr" defTabSz="914400" rtl="0" eaLnBrk="1" latinLnBrk="0" hangingPunct="1">
                        <a:lnSpc>
                          <a:spcPct val="115000"/>
                        </a:lnSpc>
                        <a:spcAft>
                          <a:spcPts val="1000"/>
                        </a:spcAft>
                      </a:pPr>
                      <a:r>
                        <a:rPr lang="en-US" sz="1400" b="1" kern="1200" dirty="0">
                          <a:solidFill>
                            <a:schemeClr val="lt1"/>
                          </a:solidFill>
                          <a:effectLst/>
                          <a:latin typeface="+mn-lt"/>
                          <a:ea typeface="+mn-ea"/>
                          <a:cs typeface="+mn-cs"/>
                        </a:rPr>
                        <a:t>A possible change in the tariff structure.</a:t>
                      </a:r>
                      <a:endParaRPr lang="fr-FR" sz="1400" b="1" kern="1200" dirty="0">
                        <a:solidFill>
                          <a:schemeClr val="lt1"/>
                        </a:solidFill>
                        <a:effectLst/>
                        <a:latin typeface="+mn-lt"/>
                        <a:ea typeface="+mn-ea"/>
                        <a:cs typeface="+mn-cs"/>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l" defTabSz="914400" rtl="0" eaLnBrk="1" latinLnBrk="0" hangingPunct="1">
                        <a:lnSpc>
                          <a:spcPct val="115000"/>
                        </a:lnSpc>
                        <a:spcAft>
                          <a:spcPts val="1000"/>
                        </a:spcAft>
                      </a:pPr>
                      <a:r>
                        <a:rPr lang="en-US" sz="1200" kern="1200" dirty="0">
                          <a:solidFill>
                            <a:schemeClr val="dk1"/>
                          </a:solidFill>
                          <a:effectLst/>
                          <a:latin typeface="+mn-lt"/>
                          <a:ea typeface="+mn-ea"/>
                          <a:cs typeface="+mn-cs"/>
                        </a:rPr>
                        <a:t>Prepare a financial simulation for each WEs whose objective is to highlight the impact of introducing the new tariff structure whenever compared with the revenues produced during fiscal year 2021.</a:t>
                      </a:r>
                      <a:endParaRPr lang="fr-FR" sz="1200" kern="1200" dirty="0">
                        <a:solidFill>
                          <a:schemeClr val="dk1"/>
                        </a:solidFill>
                        <a:effectLst/>
                        <a:latin typeface="+mn-lt"/>
                        <a:ea typeface="+mn-ea"/>
                        <a:cs typeface="+mn-cs"/>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ctr" defTabSz="914400" rtl="0" eaLnBrk="1" latinLnBrk="0" hangingPunct="1">
                        <a:lnSpc>
                          <a:spcPct val="115000"/>
                        </a:lnSpc>
                        <a:spcAft>
                          <a:spcPts val="1000"/>
                        </a:spcAft>
                      </a:pPr>
                      <a:r>
                        <a:rPr lang="en-US" sz="1200" kern="1200" dirty="0">
                          <a:solidFill>
                            <a:schemeClr val="dk1"/>
                          </a:solidFill>
                          <a:effectLst/>
                          <a:latin typeface="+mn-lt"/>
                          <a:ea typeface="+mn-ea"/>
                          <a:cs typeface="+mn-cs"/>
                        </a:rPr>
                        <a:t>A report + a PowerPoint presentation.</a:t>
                      </a:r>
                      <a:endParaRPr lang="fr-FR" sz="1200" kern="1200" dirty="0">
                        <a:solidFill>
                          <a:schemeClr val="dk1"/>
                        </a:solidFill>
                        <a:effectLst/>
                        <a:latin typeface="+mn-lt"/>
                        <a:ea typeface="+mn-ea"/>
                        <a:cs typeface="+mn-cs"/>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ctr" defTabSz="914400" rtl="0" eaLnBrk="1" latinLnBrk="0" hangingPunct="1">
                        <a:lnSpc>
                          <a:spcPct val="115000"/>
                        </a:lnSpc>
                        <a:spcAft>
                          <a:spcPts val="1000"/>
                        </a:spcAft>
                      </a:pPr>
                      <a:r>
                        <a:rPr lang="en-US" sz="1200" kern="1200" dirty="0">
                          <a:solidFill>
                            <a:schemeClr val="dk1"/>
                          </a:solidFill>
                          <a:effectLst/>
                          <a:latin typeface="+mn-lt"/>
                          <a:ea typeface="+mn-ea"/>
                          <a:cs typeface="+mn-cs"/>
                        </a:rPr>
                        <a:t>Finalized and awaiting feed back from the WEs for implementation</a:t>
                      </a:r>
                      <a:endParaRPr lang="fr-FR" sz="1200" kern="1200" dirty="0">
                        <a:solidFill>
                          <a:schemeClr val="dk1"/>
                        </a:solidFill>
                        <a:effectLst/>
                        <a:latin typeface="+mn-lt"/>
                        <a:ea typeface="+mn-ea"/>
                        <a:cs typeface="+mn-cs"/>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3008115270"/>
                  </a:ext>
                </a:extLst>
              </a:tr>
              <a:tr h="177734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15000"/>
                        </a:lnSpc>
                        <a:spcAft>
                          <a:spcPts val="1000"/>
                        </a:spcAft>
                      </a:pPr>
                      <a:r>
                        <a:rPr lang="en-US" sz="1400" b="1" kern="1200" dirty="0">
                          <a:solidFill>
                            <a:schemeClr val="lt1"/>
                          </a:solidFill>
                          <a:effectLst/>
                          <a:latin typeface="+mn-lt"/>
                          <a:ea typeface="+mn-ea"/>
                          <a:cs typeface="+mn-cs"/>
                        </a:rPr>
                        <a:t>Big customers specific</a:t>
                      </a: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US" sz="1400" b="1" kern="1200" dirty="0">
                          <a:solidFill>
                            <a:schemeClr val="lt1"/>
                          </a:solidFill>
                          <a:effectLst/>
                          <a:latin typeface="+mn-lt"/>
                          <a:ea typeface="+mn-ea"/>
                          <a:cs typeface="+mn-cs"/>
                        </a:rPr>
                        <a:t>management</a:t>
                      </a:r>
                      <a:endParaRPr lang="fr-FR" sz="1400" b="1" kern="1200" dirty="0">
                        <a:solidFill>
                          <a:schemeClr val="lt1"/>
                        </a:solidFill>
                        <a:effectLst/>
                        <a:latin typeface="+mn-lt"/>
                        <a:ea typeface="+mn-ea"/>
                        <a:cs typeface="+mn-cs"/>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l" defTabSz="914400" rtl="0" eaLnBrk="1" latinLnBrk="0" hangingPunct="1">
                        <a:lnSpc>
                          <a:spcPct val="115000"/>
                        </a:lnSpc>
                        <a:spcAft>
                          <a:spcPts val="1000"/>
                        </a:spcAft>
                      </a:pPr>
                      <a:r>
                        <a:rPr lang="en-US" sz="1200" kern="1200" dirty="0">
                          <a:solidFill>
                            <a:schemeClr val="dk1"/>
                          </a:solidFill>
                          <a:effectLst/>
                          <a:latin typeface="+mn-lt"/>
                          <a:ea typeface="+mn-ea"/>
                          <a:cs typeface="+mn-cs"/>
                        </a:rPr>
                        <a:t>Set up a special unit within the customer management </a:t>
                      </a:r>
                      <a:r>
                        <a:rPr lang="en-US" sz="1200" kern="1200" dirty="0" err="1">
                          <a:solidFill>
                            <a:schemeClr val="dk1"/>
                          </a:solidFill>
                          <a:effectLst/>
                          <a:latin typeface="+mn-lt"/>
                          <a:ea typeface="+mn-ea"/>
                          <a:cs typeface="+mn-cs"/>
                        </a:rPr>
                        <a:t>Dpt</a:t>
                      </a:r>
                      <a:r>
                        <a:rPr lang="en-US" sz="1200" kern="1200" dirty="0">
                          <a:solidFill>
                            <a:schemeClr val="dk1"/>
                          </a:solidFill>
                          <a:effectLst/>
                          <a:latin typeface="+mn-lt"/>
                          <a:ea typeface="+mn-ea"/>
                          <a:cs typeface="+mn-cs"/>
                        </a:rPr>
                        <a:t> concentrating on big customers. (Threshold to be defined). The long-term objective is to introduce water meters for these customers together with a change in the billing periodicity. (From annual to quarterly)</a:t>
                      </a:r>
                      <a:endParaRPr lang="fr-FR" sz="1200" kern="1200" dirty="0">
                        <a:solidFill>
                          <a:schemeClr val="dk1"/>
                        </a:solidFill>
                        <a:effectLst/>
                        <a:latin typeface="+mn-lt"/>
                        <a:ea typeface="+mn-ea"/>
                        <a:cs typeface="+mn-cs"/>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ctr" defTabSz="914400" rtl="0" eaLnBrk="1" latinLnBrk="0" hangingPunct="1">
                        <a:lnSpc>
                          <a:spcPct val="115000"/>
                        </a:lnSpc>
                        <a:spcAft>
                          <a:spcPts val="1000"/>
                        </a:spcAft>
                      </a:pPr>
                      <a:r>
                        <a:rPr lang="en-US" sz="1200" kern="1200" dirty="0">
                          <a:solidFill>
                            <a:schemeClr val="dk1"/>
                          </a:solidFill>
                          <a:effectLst/>
                          <a:latin typeface="+mn-lt"/>
                          <a:ea typeface="+mn-ea"/>
                          <a:cs typeface="+mn-cs"/>
                        </a:rPr>
                        <a:t>Additional revenues for the WEs</a:t>
                      </a:r>
                      <a:endParaRPr lang="fr-FR" sz="1200" kern="1200" dirty="0">
                        <a:solidFill>
                          <a:schemeClr val="dk1"/>
                        </a:solidFill>
                        <a:effectLst/>
                        <a:latin typeface="+mn-lt"/>
                        <a:ea typeface="+mn-ea"/>
                        <a:cs typeface="+mn-cs"/>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ctr" defTabSz="914400" rtl="0" eaLnBrk="1" latinLnBrk="0" hangingPunct="1">
                        <a:lnSpc>
                          <a:spcPct val="115000"/>
                        </a:lnSpc>
                        <a:spcAft>
                          <a:spcPts val="1000"/>
                        </a:spcAft>
                      </a:pPr>
                      <a:r>
                        <a:rPr lang="fr-FR" sz="1200" kern="1200" dirty="0">
                          <a:solidFill>
                            <a:schemeClr val="dk1"/>
                          </a:solidFill>
                          <a:effectLst/>
                          <a:latin typeface="+mn-lt"/>
                          <a:ea typeface="+mn-ea"/>
                          <a:cs typeface="+mn-cs"/>
                        </a:rPr>
                        <a:t>Under </a:t>
                      </a:r>
                      <a:r>
                        <a:rPr lang="en-US" sz="1200" kern="1200" noProof="0" dirty="0">
                          <a:solidFill>
                            <a:schemeClr val="dk1"/>
                          </a:solidFill>
                          <a:effectLst/>
                          <a:latin typeface="+mn-lt"/>
                          <a:ea typeface="+mn-ea"/>
                          <a:cs typeface="+mn-cs"/>
                        </a:rPr>
                        <a:t>consideration</a:t>
                      </a: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4182082904"/>
                  </a:ext>
                </a:extLst>
              </a:tr>
            </a:tbl>
          </a:graphicData>
        </a:graphic>
      </p:graphicFrame>
      <p:sp>
        <p:nvSpPr>
          <p:cNvPr id="8" name="Text Placeholder 2">
            <a:extLst>
              <a:ext uri="{FF2B5EF4-FFF2-40B4-BE49-F238E27FC236}">
                <a16:creationId xmlns:a16="http://schemas.microsoft.com/office/drawing/2014/main" id="{288B97BF-C333-5FF9-2A2C-D622C35B9BC3}"/>
              </a:ext>
            </a:extLst>
          </p:cNvPr>
          <p:cNvSpPr txBox="1">
            <a:spLocks/>
          </p:cNvSpPr>
          <p:nvPr/>
        </p:nvSpPr>
        <p:spPr>
          <a:xfrm>
            <a:off x="250893" y="10209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Listing of prospects for tariff review</a:t>
            </a:r>
          </a:p>
        </p:txBody>
      </p:sp>
    </p:spTree>
    <p:extLst>
      <p:ext uri="{BB962C8B-B14F-4D97-AF65-F5344CB8AC3E}">
        <p14:creationId xmlns:p14="http://schemas.microsoft.com/office/powerpoint/2010/main" val="374963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23</a:t>
            </a:fld>
            <a:endParaRPr lang="en-US" dirty="0"/>
          </a:p>
        </p:txBody>
      </p:sp>
      <p:sp>
        <p:nvSpPr>
          <p:cNvPr id="9" name="Rectangle 8"/>
          <p:cNvSpPr/>
          <p:nvPr/>
        </p:nvSpPr>
        <p:spPr>
          <a:xfrm>
            <a:off x="2390550" y="2725717"/>
            <a:ext cx="5841927" cy="2123658"/>
          </a:xfrm>
          <a:prstGeom prst="rect">
            <a:avLst/>
          </a:prstGeom>
          <a:noFill/>
        </p:spPr>
        <p:txBody>
          <a:bodyPr wrap="square" lIns="91440" tIns="45720" rIns="91440" bIns="45720">
            <a:spAutoFit/>
          </a:bodyPr>
          <a:lstStyle/>
          <a:p>
            <a:r>
              <a:rPr lang="en-US" sz="4400" b="1" dirty="0">
                <a:ln w="0"/>
                <a:solidFill>
                  <a:srgbClr val="002060"/>
                </a:solidFill>
                <a:latin typeface="Tw Cen MT" panose="020B0602020104020603" pitchFamily="34" charset="0"/>
                <a:cs typeface="HeLVETICA" panose="020B0604020202020204" pitchFamily="34" charset="0"/>
              </a:rPr>
              <a:t>Thank you </a:t>
            </a:r>
          </a:p>
          <a:p>
            <a:r>
              <a:rPr lang="en-US" sz="4400" b="1" dirty="0">
                <a:ln w="0"/>
                <a:solidFill>
                  <a:srgbClr val="1976D2"/>
                </a:solidFill>
                <a:latin typeface="Tw Cen MT" panose="020B0602020104020603" pitchFamily="34" charset="0"/>
                <a:cs typeface="HeLVETICA" panose="020B0604020202020204" pitchFamily="34" charset="0"/>
              </a:rPr>
              <a:t>for your kind attention</a:t>
            </a:r>
          </a:p>
          <a:p>
            <a:endParaRPr lang="en-US" sz="4400" b="1" dirty="0">
              <a:ln w="0"/>
              <a:solidFill>
                <a:srgbClr val="002060"/>
              </a:solidFill>
              <a:latin typeface="Tw Cen MT" panose="020B0602020104020603" pitchFamily="34" charset="0"/>
              <a:cs typeface="HeLVETICA" panose="020B0604020202020204" pitchFamily="34" charset="0"/>
            </a:endParaRPr>
          </a:p>
        </p:txBody>
      </p:sp>
    </p:spTree>
    <p:extLst>
      <p:ext uri="{BB962C8B-B14F-4D97-AF65-F5344CB8AC3E}">
        <p14:creationId xmlns:p14="http://schemas.microsoft.com/office/powerpoint/2010/main" val="96141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3998</TotalTime>
  <Words>1645</Words>
  <Application>Microsoft Office PowerPoint</Application>
  <PresentationFormat>Grand écran</PresentationFormat>
  <Paragraphs>356</Paragraphs>
  <Slides>23</Slides>
  <Notes>19</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23</vt:i4>
      </vt:variant>
    </vt:vector>
  </HeadingPairs>
  <TitlesOfParts>
    <vt:vector size="38" baseType="lpstr">
      <vt:lpstr>Arial</vt:lpstr>
      <vt:lpstr>Calibri</vt:lpstr>
      <vt:lpstr>Calibri Light</vt:lpstr>
      <vt:lpstr>HeLVETICA</vt:lpstr>
      <vt:lpstr>Hero New</vt:lpstr>
      <vt:lpstr>Open Sans</vt:lpstr>
      <vt:lpstr>Poppins</vt:lpstr>
      <vt:lpstr>Roboto</vt:lpstr>
      <vt:lpstr>Roboto Black</vt:lpstr>
      <vt:lpstr>Source Sans Pro Light</vt:lpstr>
      <vt:lpstr>Symbol</vt:lpstr>
      <vt:lpstr>Times New Roman</vt:lpstr>
      <vt:lpstr>Tw Cen MT</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AFD</dc:creator>
  <cp:lastModifiedBy>JAAFAR Rosana</cp:lastModifiedBy>
  <cp:revision>482</cp:revision>
  <cp:lastPrinted>2021-12-08T09:21:42Z</cp:lastPrinted>
  <dcterms:created xsi:type="dcterms:W3CDTF">2021-04-07T16:41:20Z</dcterms:created>
  <dcterms:modified xsi:type="dcterms:W3CDTF">2023-02-02T10:30:23Z</dcterms:modified>
</cp:coreProperties>
</file>