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8" r:id="rId2"/>
    <p:sldMasterId id="2147483660" r:id="rId3"/>
    <p:sldMasterId id="2147483672" r:id="rId4"/>
    <p:sldMasterId id="2147483676" r:id="rId5"/>
  </p:sldMasterIdLst>
  <p:notesMasterIdLst>
    <p:notesMasterId r:id="rId35"/>
  </p:notesMasterIdLst>
  <p:handoutMasterIdLst>
    <p:handoutMasterId r:id="rId36"/>
  </p:handoutMasterIdLst>
  <p:sldIdLst>
    <p:sldId id="268" r:id="rId6"/>
    <p:sldId id="391" r:id="rId7"/>
    <p:sldId id="387" r:id="rId8"/>
    <p:sldId id="368" r:id="rId9"/>
    <p:sldId id="423" r:id="rId10"/>
    <p:sldId id="424" r:id="rId11"/>
    <p:sldId id="426" r:id="rId12"/>
    <p:sldId id="425" r:id="rId13"/>
    <p:sldId id="417" r:id="rId14"/>
    <p:sldId id="416" r:id="rId15"/>
    <p:sldId id="418" r:id="rId16"/>
    <p:sldId id="420" r:id="rId17"/>
    <p:sldId id="422" r:id="rId18"/>
    <p:sldId id="421" r:id="rId19"/>
    <p:sldId id="389" r:id="rId20"/>
    <p:sldId id="392" r:id="rId21"/>
    <p:sldId id="397" r:id="rId22"/>
    <p:sldId id="400" r:id="rId23"/>
    <p:sldId id="396" r:id="rId24"/>
    <p:sldId id="388" r:id="rId25"/>
    <p:sldId id="410" r:id="rId26"/>
    <p:sldId id="402" r:id="rId27"/>
    <p:sldId id="394" r:id="rId28"/>
    <p:sldId id="412" r:id="rId29"/>
    <p:sldId id="413" r:id="rId30"/>
    <p:sldId id="419" r:id="rId31"/>
    <p:sldId id="398" r:id="rId32"/>
    <p:sldId id="428" r:id="rId33"/>
    <p:sldId id="429" r:id="rId3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40C32A-6619-40A3-B88C-187353E9FEA5}">
          <p14:sldIdLst>
            <p14:sldId id="268"/>
            <p14:sldId id="391"/>
            <p14:sldId id="387"/>
            <p14:sldId id="368"/>
            <p14:sldId id="423"/>
            <p14:sldId id="424"/>
            <p14:sldId id="426"/>
            <p14:sldId id="425"/>
            <p14:sldId id="417"/>
            <p14:sldId id="416"/>
            <p14:sldId id="418"/>
            <p14:sldId id="420"/>
            <p14:sldId id="422"/>
            <p14:sldId id="421"/>
            <p14:sldId id="389"/>
            <p14:sldId id="392"/>
            <p14:sldId id="397"/>
            <p14:sldId id="400"/>
            <p14:sldId id="396"/>
            <p14:sldId id="388"/>
            <p14:sldId id="410"/>
            <p14:sldId id="402"/>
            <p14:sldId id="394"/>
            <p14:sldId id="412"/>
            <p14:sldId id="413"/>
            <p14:sldId id="419"/>
            <p14:sldId id="398"/>
            <p14:sldId id="428"/>
            <p14:sldId id="42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6D78"/>
    <a:srgbClr val="44546A"/>
    <a:srgbClr val="1565C0"/>
    <a:srgbClr val="0A0A46"/>
    <a:srgbClr val="1976D2"/>
    <a:srgbClr val="6CC4ED"/>
    <a:srgbClr val="EE2726"/>
    <a:srgbClr val="2BB44B"/>
    <a:srgbClr val="20517E"/>
    <a:srgbClr val="2BB3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29" autoAdjust="0"/>
    <p:restoredTop sz="84124" autoAdjust="0"/>
  </p:normalViewPr>
  <p:slideViewPr>
    <p:cSldViewPr snapToGrid="0">
      <p:cViewPr varScale="1">
        <p:scale>
          <a:sx n="85" d="100"/>
          <a:sy n="85" d="100"/>
        </p:scale>
        <p:origin x="192" y="78"/>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58" d="100"/>
          <a:sy n="58" d="100"/>
        </p:scale>
        <p:origin x="3326"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F5FD4E4-4075-4B93-B90D-00E88FE191ED}" type="datetimeFigureOut">
              <a:rPr lang="fr-FR" smtClean="0"/>
              <a:t>20/01/2023</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AD04CFAB-4570-47AE-9E51-D0EFCE22D222}" type="slidenum">
              <a:rPr lang="fr-FR" smtClean="0"/>
              <a:t>‹N°›</a:t>
            </a:fld>
            <a:endParaRPr lang="fr-FR"/>
          </a:p>
        </p:txBody>
      </p:sp>
    </p:spTree>
    <p:extLst>
      <p:ext uri="{BB962C8B-B14F-4D97-AF65-F5344CB8AC3E}">
        <p14:creationId xmlns:p14="http://schemas.microsoft.com/office/powerpoint/2010/main" val="3524624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60DD917-56D2-423F-BEAB-FE32415D306C}" type="datetimeFigureOut">
              <a:rPr lang="fr-FR" smtClean="0"/>
              <a:t>20/01/2023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533D7DA-1877-4548-B907-D77B2113F4D8}" type="slidenum">
              <a:rPr lang="fr-FR" smtClean="0"/>
              <a:t>‹N°›</a:t>
            </a:fld>
            <a:endParaRPr lang="fr-FR"/>
          </a:p>
        </p:txBody>
      </p:sp>
    </p:spTree>
    <p:extLst>
      <p:ext uri="{BB962C8B-B14F-4D97-AF65-F5344CB8AC3E}">
        <p14:creationId xmlns:p14="http://schemas.microsoft.com/office/powerpoint/2010/main" val="2912728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33D7DA-1877-4548-B907-D77B2113F4D8}" type="slidenum">
              <a:rPr lang="fr-FR" smtClean="0"/>
              <a:t>1</a:t>
            </a:fld>
            <a:endParaRPr lang="fr-FR"/>
          </a:p>
        </p:txBody>
      </p:sp>
    </p:spTree>
    <p:extLst>
      <p:ext uri="{BB962C8B-B14F-4D97-AF65-F5344CB8AC3E}">
        <p14:creationId xmlns:p14="http://schemas.microsoft.com/office/powerpoint/2010/main" val="2877047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4</a:t>
            </a:fld>
            <a:endParaRPr lang="fr-FR"/>
          </a:p>
        </p:txBody>
      </p:sp>
    </p:spTree>
    <p:extLst>
      <p:ext uri="{BB962C8B-B14F-4D97-AF65-F5344CB8AC3E}">
        <p14:creationId xmlns:p14="http://schemas.microsoft.com/office/powerpoint/2010/main" val="1480516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33D7DA-1877-4548-B907-D77B2113F4D8}" type="slidenum">
              <a:rPr lang="fr-FR" smtClean="0"/>
              <a:t>9</a:t>
            </a:fld>
            <a:endParaRPr lang="fr-FR"/>
          </a:p>
        </p:txBody>
      </p:sp>
    </p:spTree>
    <p:extLst>
      <p:ext uri="{BB962C8B-B14F-4D97-AF65-F5344CB8AC3E}">
        <p14:creationId xmlns:p14="http://schemas.microsoft.com/office/powerpoint/2010/main" val="974030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33D7DA-1877-4548-B907-D77B2113F4D8}"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8316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33D7DA-1877-4548-B907-D77B2113F4D8}"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240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33D7DA-1877-4548-B907-D77B2113F4D8}"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4183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33D7DA-1877-4548-B907-D77B2113F4D8}"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558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dirty="0"/>
          </a:p>
        </p:txBody>
      </p:sp>
      <p:sp>
        <p:nvSpPr>
          <p:cNvPr id="4" name="Slide Number Placeholder 3"/>
          <p:cNvSpPr>
            <a:spLocks noGrp="1"/>
          </p:cNvSpPr>
          <p:nvPr>
            <p:ph type="sldNum" sz="quarter" idx="5"/>
          </p:nvPr>
        </p:nvSpPr>
        <p:spPr/>
        <p:txBody>
          <a:bodyPr/>
          <a:lstStyle/>
          <a:p>
            <a:fld id="{F533D7DA-1877-4548-B907-D77B2113F4D8}" type="slidenum">
              <a:rPr lang="fr-FR" smtClean="0"/>
              <a:t>21</a:t>
            </a:fld>
            <a:endParaRPr lang="fr-FR"/>
          </a:p>
        </p:txBody>
      </p:sp>
    </p:spTree>
    <p:extLst>
      <p:ext uri="{BB962C8B-B14F-4D97-AF65-F5344CB8AC3E}">
        <p14:creationId xmlns:p14="http://schemas.microsoft.com/office/powerpoint/2010/main" val="29509201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lvl1pPr>
              <a:defRPr/>
            </a:lvl1pPr>
          </a:lstStyle>
          <a:p>
            <a:fld id="{4DD0B29D-F54F-4D17-B88F-A75FD4EAC384}" type="slidenum">
              <a:rPr lang="en-US" smtClean="0"/>
              <a:pPr/>
              <a:t>‹N°›</a:t>
            </a:fld>
            <a:endParaRPr lang="en-US" dirty="0"/>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9"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49250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83459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93375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586382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9" name="Slide Number Placeholder 8"/>
          <p:cNvSpPr>
            <a:spLocks noGrp="1"/>
          </p:cNvSpPr>
          <p:nvPr>
            <p:ph type="sldNum" sz="quarter" idx="12"/>
          </p:nvPr>
        </p:nvSpPr>
        <p:spPr/>
        <p:txBody>
          <a:bodyPr/>
          <a:lstStyle/>
          <a:p>
            <a:fld id="{C669A7A6-C1EA-47A1-978E-D843007FFD51}" type="slidenum">
              <a:rPr lang="en-US" smtClean="0"/>
              <a:t>‹N°›</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11"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5"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237083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5" name="Slide Number Placeholder 4"/>
          <p:cNvSpPr>
            <a:spLocks noGrp="1"/>
          </p:cNvSpPr>
          <p:nvPr>
            <p:ph type="sldNum" sz="quarter" idx="12"/>
          </p:nvPr>
        </p:nvSpPr>
        <p:spPr/>
        <p:txBody>
          <a:bodyPr/>
          <a:lstStyle/>
          <a:p>
            <a:fld id="{C669A7A6-C1EA-47A1-978E-D843007FFD51}" type="slidenum">
              <a:rPr lang="en-US" smtClean="0"/>
              <a:t>‹N°›</a:t>
            </a:fld>
            <a:endParaRPr lang="en-US"/>
          </a:p>
        </p:txBody>
      </p:sp>
      <p:pic>
        <p:nvPicPr>
          <p:cNvPr id="6"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7"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99261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4" name="Slide Number Placeholder 3"/>
          <p:cNvSpPr>
            <a:spLocks noGrp="1"/>
          </p:cNvSpPr>
          <p:nvPr>
            <p:ph type="sldNum" sz="quarter" idx="12"/>
          </p:nvPr>
        </p:nvSpPr>
        <p:spPr/>
        <p:txBody>
          <a:bodyPr/>
          <a:lstStyle/>
          <a:p>
            <a:fld id="{C669A7A6-C1EA-47A1-978E-D843007FFD51}" type="slidenum">
              <a:rPr lang="en-US" smtClean="0"/>
              <a:t>‹N°›</a:t>
            </a:fld>
            <a:endParaRPr lang="en-US"/>
          </a:p>
        </p:txBody>
      </p:sp>
      <p:pic>
        <p:nvPicPr>
          <p:cNvPr id="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0"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82894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276525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149945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59823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617124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9A7A6-C1EA-47A1-978E-D843007FFD5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530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lvl1pPr>
              <a:defRPr/>
            </a:lvl1pPr>
          </a:lstStyle>
          <a:p>
            <a:fld id="{4DD0B29D-F54F-4D17-B88F-A75FD4EAC384}" type="slidenum">
              <a:rPr lang="en-US" smtClean="0"/>
              <a:pPr/>
              <a:t>‹N°›</a:t>
            </a:fld>
            <a:endParaRPr lang="en-US" dirty="0"/>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3" y="126185"/>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9"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6" y="1356126"/>
            <a:ext cx="3305465" cy="5501874"/>
          </a:xfrm>
          <a:prstGeom prst="rect">
            <a:avLst/>
          </a:prstGeom>
        </p:spPr>
      </p:pic>
    </p:spTree>
    <p:extLst>
      <p:ext uri="{BB962C8B-B14F-4D97-AF65-F5344CB8AC3E}">
        <p14:creationId xmlns:p14="http://schemas.microsoft.com/office/powerpoint/2010/main" val="622768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3" y="126185"/>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6" y="1356126"/>
            <a:ext cx="3305465" cy="5501874"/>
          </a:xfrm>
          <a:prstGeom prst="rect">
            <a:avLst/>
          </a:prstGeom>
        </p:spPr>
      </p:pic>
    </p:spTree>
    <p:extLst>
      <p:ext uri="{BB962C8B-B14F-4D97-AF65-F5344CB8AC3E}">
        <p14:creationId xmlns:p14="http://schemas.microsoft.com/office/powerpoint/2010/main" val="4129218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3" y="126185"/>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6" y="1356126"/>
            <a:ext cx="3305465" cy="5501874"/>
          </a:xfrm>
          <a:prstGeom prst="rect">
            <a:avLst/>
          </a:prstGeom>
        </p:spPr>
      </p:pic>
    </p:spTree>
    <p:extLst>
      <p:ext uri="{BB962C8B-B14F-4D97-AF65-F5344CB8AC3E}">
        <p14:creationId xmlns:p14="http://schemas.microsoft.com/office/powerpoint/2010/main" val="2296359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3" y="126185"/>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6" y="1356126"/>
            <a:ext cx="3305465" cy="5501874"/>
          </a:xfrm>
          <a:prstGeom prst="rect">
            <a:avLst/>
          </a:prstGeom>
        </p:spPr>
      </p:pic>
    </p:spTree>
    <p:extLst>
      <p:ext uri="{BB962C8B-B14F-4D97-AF65-F5344CB8AC3E}">
        <p14:creationId xmlns:p14="http://schemas.microsoft.com/office/powerpoint/2010/main" val="3502698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9" name="Slide Number Placeholder 8"/>
          <p:cNvSpPr>
            <a:spLocks noGrp="1"/>
          </p:cNvSpPr>
          <p:nvPr>
            <p:ph type="sldNum" sz="quarter" idx="12"/>
          </p:nvPr>
        </p:nvSpPr>
        <p:spPr/>
        <p:txBody>
          <a:bodyPr/>
          <a:lstStyle/>
          <a:p>
            <a:fld id="{C669A7A6-C1EA-47A1-978E-D843007FFD51}" type="slidenum">
              <a:rPr lang="en-US" smtClean="0"/>
              <a:t>‹N°›</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3" y="126185"/>
            <a:ext cx="1677350" cy="711865"/>
          </a:xfrm>
          <a:prstGeom prst="rect">
            <a:avLst/>
          </a:prstGeom>
        </p:spPr>
      </p:pic>
      <p:pic>
        <p:nvPicPr>
          <p:cNvPr id="11"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5"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6" y="1356126"/>
            <a:ext cx="3305465" cy="5501874"/>
          </a:xfrm>
          <a:prstGeom prst="rect">
            <a:avLst/>
          </a:prstGeom>
        </p:spPr>
      </p:pic>
    </p:spTree>
    <p:extLst>
      <p:ext uri="{BB962C8B-B14F-4D97-AF65-F5344CB8AC3E}">
        <p14:creationId xmlns:p14="http://schemas.microsoft.com/office/powerpoint/2010/main" val="423472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5" name="Slide Number Placeholder 4"/>
          <p:cNvSpPr>
            <a:spLocks noGrp="1"/>
          </p:cNvSpPr>
          <p:nvPr>
            <p:ph type="sldNum" sz="quarter" idx="12"/>
          </p:nvPr>
        </p:nvSpPr>
        <p:spPr/>
        <p:txBody>
          <a:bodyPr/>
          <a:lstStyle/>
          <a:p>
            <a:fld id="{C669A7A6-C1EA-47A1-978E-D843007FFD51}" type="slidenum">
              <a:rPr lang="en-US" smtClean="0"/>
              <a:t>‹N°›</a:t>
            </a:fld>
            <a:endParaRPr lang="en-US"/>
          </a:p>
        </p:txBody>
      </p:sp>
      <p:pic>
        <p:nvPicPr>
          <p:cNvPr id="6"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3" y="126185"/>
            <a:ext cx="1677350" cy="711865"/>
          </a:xfrm>
          <a:prstGeom prst="rect">
            <a:avLst/>
          </a:prstGeom>
        </p:spPr>
      </p:pic>
      <p:pic>
        <p:nvPicPr>
          <p:cNvPr id="7"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1"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6" y="1356126"/>
            <a:ext cx="3305465" cy="5501874"/>
          </a:xfrm>
          <a:prstGeom prst="rect">
            <a:avLst/>
          </a:prstGeom>
        </p:spPr>
      </p:pic>
    </p:spTree>
    <p:extLst>
      <p:ext uri="{BB962C8B-B14F-4D97-AF65-F5344CB8AC3E}">
        <p14:creationId xmlns:p14="http://schemas.microsoft.com/office/powerpoint/2010/main" val="342895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4" name="Slide Number Placeholder 3"/>
          <p:cNvSpPr>
            <a:spLocks noGrp="1"/>
          </p:cNvSpPr>
          <p:nvPr>
            <p:ph type="sldNum" sz="quarter" idx="12"/>
          </p:nvPr>
        </p:nvSpPr>
        <p:spPr/>
        <p:txBody>
          <a:bodyPr/>
          <a:lstStyle/>
          <a:p>
            <a:fld id="{C669A7A6-C1EA-47A1-978E-D843007FFD51}" type="slidenum">
              <a:rPr lang="en-US" smtClean="0"/>
              <a:t>‹N°›</a:t>
            </a:fld>
            <a:endParaRPr lang="en-US"/>
          </a:p>
        </p:txBody>
      </p:sp>
      <p:pic>
        <p:nvPicPr>
          <p:cNvPr id="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3" y="126185"/>
            <a:ext cx="1677350" cy="711865"/>
          </a:xfrm>
          <a:prstGeom prst="rect">
            <a:avLst/>
          </a:prstGeom>
        </p:spPr>
      </p:pic>
      <p:pic>
        <p:nvPicPr>
          <p:cNvPr id="6"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0"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6" y="1356126"/>
            <a:ext cx="3305465" cy="5501874"/>
          </a:xfrm>
          <a:prstGeom prst="rect">
            <a:avLst/>
          </a:prstGeom>
        </p:spPr>
      </p:pic>
    </p:spTree>
    <p:extLst>
      <p:ext uri="{BB962C8B-B14F-4D97-AF65-F5344CB8AC3E}">
        <p14:creationId xmlns:p14="http://schemas.microsoft.com/office/powerpoint/2010/main" val="3033687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3" y="126185"/>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6" y="1356126"/>
            <a:ext cx="3305465" cy="5501874"/>
          </a:xfrm>
          <a:prstGeom prst="rect">
            <a:avLst/>
          </a:prstGeom>
        </p:spPr>
      </p:pic>
    </p:spTree>
    <p:extLst>
      <p:ext uri="{BB962C8B-B14F-4D97-AF65-F5344CB8AC3E}">
        <p14:creationId xmlns:p14="http://schemas.microsoft.com/office/powerpoint/2010/main" val="234048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lang="en-US"/>
          </a:p>
        </p:txBody>
      </p:sp>
      <p:sp>
        <p:nvSpPr>
          <p:cNvPr id="4" name="Text Placeholder 3"/>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C669A7A6-C1EA-47A1-978E-D843007FFD51}" type="slidenum">
              <a:rPr lang="en-US" smtClean="0"/>
              <a:t>‹N°›</a:t>
            </a:fld>
            <a:endParaRPr lang="en-US"/>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3" y="126185"/>
            <a:ext cx="1677350" cy="711865"/>
          </a:xfrm>
          <a:prstGeom prst="rect">
            <a:avLst/>
          </a:prstGeom>
        </p:spPr>
      </p:pic>
      <p:pic>
        <p:nvPicPr>
          <p:cNvPr id="9"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3"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6" y="1356126"/>
            <a:ext cx="3305465" cy="5501874"/>
          </a:xfrm>
          <a:prstGeom prst="rect">
            <a:avLst/>
          </a:prstGeom>
        </p:spPr>
      </p:pic>
    </p:spTree>
    <p:extLst>
      <p:ext uri="{BB962C8B-B14F-4D97-AF65-F5344CB8AC3E}">
        <p14:creationId xmlns:p14="http://schemas.microsoft.com/office/powerpoint/2010/main" val="393508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3" y="126185"/>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6" y="1356126"/>
            <a:ext cx="3305465" cy="5501874"/>
          </a:xfrm>
          <a:prstGeom prst="rect">
            <a:avLst/>
          </a:prstGeom>
        </p:spPr>
      </p:pic>
    </p:spTree>
    <p:extLst>
      <p:ext uri="{BB962C8B-B14F-4D97-AF65-F5344CB8AC3E}">
        <p14:creationId xmlns:p14="http://schemas.microsoft.com/office/powerpoint/2010/main" val="385123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C669A7A6-C1EA-47A1-978E-D843007FFD51}" type="slidenum">
              <a:rPr lang="en-US" smtClean="0"/>
              <a:t>‹N°›</a:t>
            </a:fld>
            <a:endParaRPr lang="en-US"/>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3" y="126185"/>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2"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6" y="1356126"/>
            <a:ext cx="3305465" cy="5501874"/>
          </a:xfrm>
          <a:prstGeom prst="rect">
            <a:avLst/>
          </a:prstGeom>
        </p:spPr>
      </p:pic>
    </p:spTree>
    <p:extLst>
      <p:ext uri="{BB962C8B-B14F-4D97-AF65-F5344CB8AC3E}">
        <p14:creationId xmlns:p14="http://schemas.microsoft.com/office/powerpoint/2010/main" val="2701515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fo_Slide">
    <p:spTree>
      <p:nvGrpSpPr>
        <p:cNvPr id="1" name=""/>
        <p:cNvGrpSpPr/>
        <p:nvPr/>
      </p:nvGrpSpPr>
      <p:grpSpPr>
        <a:xfrm>
          <a:off x="0" y="0"/>
          <a:ext cx="0" cy="0"/>
          <a:chOff x="0" y="0"/>
          <a:chExt cx="0" cy="0"/>
        </a:xfrm>
      </p:grpSpPr>
      <p:sp>
        <p:nvSpPr>
          <p:cNvPr id="683" name="Rectangle 5"/>
          <p:cNvSpPr/>
          <p:nvPr/>
        </p:nvSpPr>
        <p:spPr>
          <a:xfrm>
            <a:off x="0" y="0"/>
            <a:ext cx="12192000" cy="6858000"/>
          </a:xfrm>
          <a:prstGeom prst="rect">
            <a:avLst/>
          </a:prstGeom>
          <a:gradFill>
            <a:gsLst>
              <a:gs pos="0">
                <a:srgbClr val="1669BB"/>
              </a:gs>
              <a:gs pos="23000">
                <a:srgbClr val="1669BB"/>
              </a:gs>
              <a:gs pos="69000">
                <a:srgbClr val="13599E"/>
              </a:gs>
              <a:gs pos="97000">
                <a:srgbClr val="115393"/>
              </a:gs>
            </a:gsLst>
            <a:path path="circle">
              <a:fillToRect l="37721" t="-19636" r="62278" b="119636"/>
            </a:path>
          </a:gradFill>
          <a:ln w="12700">
            <a:miter lim="400000"/>
          </a:ln>
        </p:spPr>
        <p:txBody>
          <a:bodyPr tIns="45720" bIns="45720" anchor="ct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687" name="Group 7"/>
          <p:cNvGrpSpPr/>
          <p:nvPr/>
        </p:nvGrpSpPr>
        <p:grpSpPr>
          <a:xfrm>
            <a:off x="1313580" y="4500919"/>
            <a:ext cx="2997958" cy="11432"/>
            <a:chOff x="0" y="0"/>
            <a:chExt cx="5995914" cy="22862"/>
          </a:xfrm>
        </p:grpSpPr>
        <p:sp>
          <p:nvSpPr>
            <p:cNvPr id="685" name="Shape 1036"/>
            <p:cNvSpPr/>
            <p:nvPr/>
          </p:nvSpPr>
          <p:spPr>
            <a:xfrm>
              <a:off x="0" y="-1"/>
              <a:ext cx="2171701" cy="4"/>
            </a:xfrm>
            <a:prstGeom prst="line">
              <a:avLst/>
            </a:prstGeom>
            <a:noFill/>
            <a:ln w="50800" cap="flat">
              <a:solidFill>
                <a:srgbClr val="FFFFFF"/>
              </a:solidFill>
              <a:prstDash val="solid"/>
              <a:miter lim="800000"/>
            </a:ln>
            <a:effectLst/>
          </p:spPr>
          <p:txBody>
            <a:bodyPr wrap="square" lIns="91439" tIns="91439" rIns="91439" bIns="9143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6" name="Shape 1037"/>
            <p:cNvSpPr/>
            <p:nvPr/>
          </p:nvSpPr>
          <p:spPr>
            <a:xfrm>
              <a:off x="0" y="22862"/>
              <a:ext cx="5995915" cy="1"/>
            </a:xfrm>
            <a:prstGeom prst="line">
              <a:avLst/>
            </a:prstGeom>
            <a:noFill/>
            <a:ln w="12700" cap="flat">
              <a:solidFill>
                <a:srgbClr val="FFFFFF"/>
              </a:solidFill>
              <a:prstDash val="solid"/>
              <a:miter lim="800000"/>
            </a:ln>
            <a:effectLst/>
          </p:spPr>
          <p:txBody>
            <a:bodyPr wrap="square" lIns="91439" tIns="91439" rIns="91439" bIns="9143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89" name="Text Placeholder 2"/>
          <p:cNvSpPr>
            <a:spLocks noGrp="1"/>
          </p:cNvSpPr>
          <p:nvPr>
            <p:ph type="body" sz="quarter" idx="13" hasCustomPrompt="1"/>
          </p:nvPr>
        </p:nvSpPr>
        <p:spPr>
          <a:xfrm>
            <a:off x="1218007" y="1779517"/>
            <a:ext cx="5057288" cy="2528118"/>
          </a:xfrm>
          <a:prstGeom prst="rect">
            <a:avLst/>
          </a:prstGeom>
          <a:ln w="12700"/>
        </p:spPr>
        <p:txBody>
          <a:bodyPr>
            <a:noAutofit/>
          </a:bodyPr>
          <a:lstStyle>
            <a:lvl1pPr marL="0" indent="0">
              <a:buSzTx/>
              <a:buFontTx/>
              <a:buNone/>
              <a:defRPr sz="6100" b="1">
                <a:solidFill>
                  <a:srgbClr val="FFFFFF"/>
                </a:solidFill>
                <a:latin typeface="Roboto Black"/>
                <a:ea typeface="Roboto Black"/>
                <a:cs typeface="Roboto Black"/>
                <a:sym typeface="Roboto Black"/>
              </a:defRPr>
            </a:lvl1pPr>
          </a:lstStyle>
          <a:p>
            <a:pPr marL="0" indent="0">
              <a:buSzTx/>
              <a:buFontTx/>
              <a:buNone/>
              <a:defRPr sz="11000" b="1">
                <a:solidFill>
                  <a:srgbClr val="FFFFFF"/>
                </a:solidFill>
                <a:latin typeface="Roboto Black"/>
                <a:ea typeface="Roboto Black"/>
                <a:cs typeface="Roboto Black"/>
                <a:sym typeface="Roboto Black"/>
              </a:defRPr>
            </a:pPr>
            <a:r>
              <a:rPr lang="en-US" dirty="0"/>
              <a:t>ADD </a:t>
            </a:r>
          </a:p>
          <a:p>
            <a:pPr marL="0" indent="0">
              <a:buSzTx/>
              <a:buFontTx/>
              <a:buNone/>
              <a:defRPr sz="11000" b="1">
                <a:solidFill>
                  <a:srgbClr val="FFFFFF"/>
                </a:solidFill>
                <a:latin typeface="Roboto Black"/>
                <a:ea typeface="Roboto Black"/>
                <a:cs typeface="Roboto Black"/>
                <a:sym typeface="Roboto Black"/>
              </a:defRPr>
            </a:pPr>
            <a:r>
              <a:rPr lang="en-US" dirty="0"/>
              <a:t>TITLLE </a:t>
            </a:r>
          </a:p>
          <a:p>
            <a:pPr marL="0" indent="0">
              <a:buSzTx/>
              <a:buFontTx/>
              <a:buNone/>
              <a:defRPr sz="11000" b="1">
                <a:solidFill>
                  <a:srgbClr val="FFFFFF"/>
                </a:solidFill>
                <a:latin typeface="Roboto Black"/>
                <a:ea typeface="Roboto Black"/>
                <a:cs typeface="Roboto Black"/>
                <a:sym typeface="Roboto Black"/>
              </a:defRPr>
            </a:pPr>
            <a:endParaRPr dirty="0"/>
          </a:p>
        </p:txBody>
      </p:sp>
      <p:sp>
        <p:nvSpPr>
          <p:cNvPr id="690" name="Text Placeholder 2"/>
          <p:cNvSpPr>
            <a:spLocks noGrp="1"/>
          </p:cNvSpPr>
          <p:nvPr>
            <p:ph type="body" sz="quarter" idx="14"/>
          </p:nvPr>
        </p:nvSpPr>
        <p:spPr>
          <a:xfrm>
            <a:off x="1218007" y="4641050"/>
            <a:ext cx="4322270" cy="820869"/>
          </a:xfrm>
          <a:prstGeom prst="rect">
            <a:avLst/>
          </a:prstGeom>
          <a:ln w="12700"/>
        </p:spPr>
        <p:txBody>
          <a:bodyPr>
            <a:normAutofit/>
          </a:bodyPr>
          <a:lstStyle>
            <a:lvl1pPr marL="0" indent="0">
              <a:lnSpc>
                <a:spcPct val="150000"/>
              </a:lnSpc>
              <a:buSzTx/>
              <a:buFontTx/>
              <a:buNone/>
              <a:defRPr sz="2200">
                <a:solidFill>
                  <a:srgbClr val="FFFFFF"/>
                </a:solidFill>
                <a:latin typeface="Source Sans Pro Light"/>
                <a:ea typeface="Source Sans Pro Light"/>
                <a:sym typeface="Source Sans Pro Light"/>
              </a:defRPr>
            </a:lvl1pPr>
          </a:lstStyle>
          <a:p>
            <a:pPr marL="0" indent="0">
              <a:lnSpc>
                <a:spcPct val="150000"/>
              </a:lnSpc>
              <a:buSzTx/>
              <a:buFontTx/>
              <a:buNone/>
              <a:defRPr sz="2200">
                <a:solidFill>
                  <a:srgbClr val="FFFFFF"/>
                </a:solidFill>
                <a:latin typeface="Source Sans Pro Light"/>
                <a:ea typeface="Source Sans Pro Light"/>
                <a:cs typeface="Source Sans Pro Light"/>
                <a:sym typeface="Source Sans Pro Light"/>
              </a:defRPr>
            </a:pPr>
            <a:endParaRPr dirty="0"/>
          </a:p>
        </p:txBody>
      </p:sp>
    </p:spTree>
    <p:extLst>
      <p:ext uri="{BB962C8B-B14F-4D97-AF65-F5344CB8AC3E}">
        <p14:creationId xmlns:p14="http://schemas.microsoft.com/office/powerpoint/2010/main" val="3936508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07/06/2022</a:t>
            </a:r>
          </a:p>
        </p:txBody>
      </p:sp>
      <p:sp>
        <p:nvSpPr>
          <p:cNvPr id="6" name="Slide Number Placeholder 5"/>
          <p:cNvSpPr>
            <a:spLocks noGrp="1"/>
          </p:cNvSpPr>
          <p:nvPr>
            <p:ph type="sldNum" sz="quarter" idx="12"/>
          </p:nvPr>
        </p:nvSpPr>
        <p:spPr/>
        <p:txBody>
          <a:bodyPr/>
          <a:lstStyle>
            <a:lvl1pPr>
              <a:defRPr/>
            </a:lvl1pPr>
          </a:lstStyle>
          <a:p>
            <a:fld id="{4DD0B29D-F54F-4D17-B88F-A75FD4EAC384}" type="slidenum">
              <a:rPr lang="en-US" smtClean="0"/>
              <a:pPr/>
              <a:t>‹N°›</a:t>
            </a:fld>
            <a:endParaRPr lang="en-US" dirty="0"/>
          </a:p>
        </p:txBody>
      </p:sp>
      <p:pic>
        <p:nvPicPr>
          <p:cNvPr id="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8"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9"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4082429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07/06/2022</a:t>
            </a:r>
          </a:p>
        </p:txBody>
      </p:sp>
      <p:sp>
        <p:nvSpPr>
          <p:cNvPr id="4" name="Slide Number Placeholder 3"/>
          <p:cNvSpPr>
            <a:spLocks noGrp="1"/>
          </p:cNvSpPr>
          <p:nvPr>
            <p:ph type="sldNum" sz="quarter" idx="12"/>
          </p:nvPr>
        </p:nvSpPr>
        <p:spPr/>
        <p:txBody>
          <a:bodyPr/>
          <a:lstStyle/>
          <a:p>
            <a:fld id="{C669A7A6-C1EA-47A1-978E-D843007FFD51}" type="slidenum">
              <a:rPr lang="en-US" smtClean="0"/>
              <a:t>‹N°›</a:t>
            </a:fld>
            <a:endParaRPr lang="en-US"/>
          </a:p>
        </p:txBody>
      </p:sp>
      <p:pic>
        <p:nvPicPr>
          <p:cNvPr id="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pic>
        <p:nvPicPr>
          <p:cNvPr id="10"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r="34779"/>
          <a:stretch/>
        </p:blipFill>
        <p:spPr>
          <a:xfrm>
            <a:off x="8988485" y="1356126"/>
            <a:ext cx="3305465" cy="5501874"/>
          </a:xfrm>
          <a:prstGeom prst="rect">
            <a:avLst/>
          </a:prstGeom>
        </p:spPr>
      </p:pic>
    </p:spTree>
    <p:extLst>
      <p:ext uri="{BB962C8B-B14F-4D97-AF65-F5344CB8AC3E}">
        <p14:creationId xmlns:p14="http://schemas.microsoft.com/office/powerpoint/2010/main" val="3849974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774EA-1F9E-EE8A-A771-0A118A1110D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DAD0E5-47CA-28BC-755E-C8D63122B9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B6505B-7E77-C813-8C5A-E0F1EDC99665}"/>
              </a:ext>
            </a:extLst>
          </p:cNvPr>
          <p:cNvSpPr>
            <a:spLocks noGrp="1"/>
          </p:cNvSpPr>
          <p:nvPr>
            <p:ph type="dt" sz="half" idx="10"/>
          </p:nvPr>
        </p:nvSpPr>
        <p:spPr>
          <a:xfrm>
            <a:off x="838200" y="6356350"/>
            <a:ext cx="2743200" cy="365125"/>
          </a:xfrm>
          <a:prstGeom prst="rect">
            <a:avLst/>
          </a:prstGeom>
        </p:spPr>
        <p:txBody>
          <a:bodyPr/>
          <a:lstStyle/>
          <a:p>
            <a:fld id="{183AC4E7-50A8-4682-AE52-453C4BA585AD}" type="datetimeFigureOut">
              <a:rPr lang="en-US" smtClean="0"/>
              <a:t>1/20/2023</a:t>
            </a:fld>
            <a:endParaRPr lang="en-US"/>
          </a:p>
        </p:txBody>
      </p:sp>
      <p:sp>
        <p:nvSpPr>
          <p:cNvPr id="5" name="Footer Placeholder 4">
            <a:extLst>
              <a:ext uri="{FF2B5EF4-FFF2-40B4-BE49-F238E27FC236}">
                <a16:creationId xmlns:a16="http://schemas.microsoft.com/office/drawing/2014/main" id="{FA3D159C-A391-1F0E-4F60-645ED322FC8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8D34BFA-9FB3-F602-60EB-682C6963C11F}"/>
              </a:ext>
            </a:extLst>
          </p:cNvPr>
          <p:cNvSpPr>
            <a:spLocks noGrp="1"/>
          </p:cNvSpPr>
          <p:nvPr>
            <p:ph type="sldNum" sz="quarter" idx="12"/>
          </p:nvPr>
        </p:nvSpPr>
        <p:spPr/>
        <p:txBody>
          <a:bodyPr/>
          <a:lstStyle/>
          <a:p>
            <a:fld id="{EFF66A8F-88FB-4714-A382-1518C7572DC3}" type="slidenum">
              <a:rPr lang="en-US" smtClean="0"/>
              <a:t>‹N°›</a:t>
            </a:fld>
            <a:endParaRPr lang="en-US"/>
          </a:p>
        </p:txBody>
      </p:sp>
    </p:spTree>
    <p:extLst>
      <p:ext uri="{BB962C8B-B14F-4D97-AF65-F5344CB8AC3E}">
        <p14:creationId xmlns:p14="http://schemas.microsoft.com/office/powerpoint/2010/main" val="33883231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E8A66-2150-9FA2-A1C8-2DE40FAA35D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D0E97C6-7BE7-0890-4799-D5162DA5F6F3}"/>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395051-36BB-C3CB-0CE2-47E5476A21DD}"/>
              </a:ext>
            </a:extLst>
          </p:cNvPr>
          <p:cNvSpPr>
            <a:spLocks noGrp="1"/>
          </p:cNvSpPr>
          <p:nvPr>
            <p:ph type="dt" sz="half" idx="10"/>
          </p:nvPr>
        </p:nvSpPr>
        <p:spPr>
          <a:xfrm>
            <a:off x="838200" y="6356350"/>
            <a:ext cx="2743200" cy="365125"/>
          </a:xfrm>
          <a:prstGeom prst="rect">
            <a:avLst/>
          </a:prstGeom>
        </p:spPr>
        <p:txBody>
          <a:bodyPr/>
          <a:lstStyle/>
          <a:p>
            <a:fld id="{183AC4E7-50A8-4682-AE52-453C4BA585AD}" type="datetimeFigureOut">
              <a:rPr lang="en-US" smtClean="0"/>
              <a:t>1/20/2023</a:t>
            </a:fld>
            <a:endParaRPr lang="en-US"/>
          </a:p>
        </p:txBody>
      </p:sp>
      <p:sp>
        <p:nvSpPr>
          <p:cNvPr id="5" name="Footer Placeholder 4">
            <a:extLst>
              <a:ext uri="{FF2B5EF4-FFF2-40B4-BE49-F238E27FC236}">
                <a16:creationId xmlns:a16="http://schemas.microsoft.com/office/drawing/2014/main" id="{F6399C44-A2CC-0C10-6753-4B1ACE9F97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367DF9B-E10D-C0A1-FE33-F67D85834DAA}"/>
              </a:ext>
            </a:extLst>
          </p:cNvPr>
          <p:cNvSpPr>
            <a:spLocks noGrp="1"/>
          </p:cNvSpPr>
          <p:nvPr>
            <p:ph type="sldNum" sz="quarter" idx="12"/>
          </p:nvPr>
        </p:nvSpPr>
        <p:spPr/>
        <p:txBody>
          <a:bodyPr/>
          <a:lstStyle/>
          <a:p>
            <a:fld id="{EFF66A8F-88FB-4714-A382-1518C7572DC3}" type="slidenum">
              <a:rPr lang="en-US" smtClean="0"/>
              <a:t>‹N°›</a:t>
            </a:fld>
            <a:endParaRPr lang="en-US"/>
          </a:p>
        </p:txBody>
      </p:sp>
    </p:spTree>
    <p:extLst>
      <p:ext uri="{BB962C8B-B14F-4D97-AF65-F5344CB8AC3E}">
        <p14:creationId xmlns:p14="http://schemas.microsoft.com/office/powerpoint/2010/main" val="3029549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AB054-10E3-93AF-5CEA-5A21CDC4D095}"/>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1FCE9E-AA14-4F04-0085-86A3E82EFC4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6C0F80-CF94-0BF5-EFE7-3B156ED6066D}"/>
              </a:ext>
            </a:extLst>
          </p:cNvPr>
          <p:cNvSpPr>
            <a:spLocks noGrp="1"/>
          </p:cNvSpPr>
          <p:nvPr>
            <p:ph type="dt" sz="half" idx="10"/>
          </p:nvPr>
        </p:nvSpPr>
        <p:spPr>
          <a:xfrm>
            <a:off x="838200" y="6356350"/>
            <a:ext cx="2743200" cy="365125"/>
          </a:xfrm>
          <a:prstGeom prst="rect">
            <a:avLst/>
          </a:prstGeom>
        </p:spPr>
        <p:txBody>
          <a:bodyPr/>
          <a:lstStyle/>
          <a:p>
            <a:fld id="{183AC4E7-50A8-4682-AE52-453C4BA585AD}" type="datetimeFigureOut">
              <a:rPr lang="en-US" smtClean="0"/>
              <a:t>1/20/2023</a:t>
            </a:fld>
            <a:endParaRPr lang="en-US"/>
          </a:p>
        </p:txBody>
      </p:sp>
      <p:sp>
        <p:nvSpPr>
          <p:cNvPr id="5" name="Footer Placeholder 4">
            <a:extLst>
              <a:ext uri="{FF2B5EF4-FFF2-40B4-BE49-F238E27FC236}">
                <a16:creationId xmlns:a16="http://schemas.microsoft.com/office/drawing/2014/main" id="{5B72894E-BBA7-18A2-A197-339C7B1E7F8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C2D8131-7921-BE60-5427-38EB404DE518}"/>
              </a:ext>
            </a:extLst>
          </p:cNvPr>
          <p:cNvSpPr>
            <a:spLocks noGrp="1"/>
          </p:cNvSpPr>
          <p:nvPr>
            <p:ph type="sldNum" sz="quarter" idx="12"/>
          </p:nvPr>
        </p:nvSpPr>
        <p:spPr/>
        <p:txBody>
          <a:bodyPr/>
          <a:lstStyle/>
          <a:p>
            <a:fld id="{EFF66A8F-88FB-4714-A382-1518C7572DC3}" type="slidenum">
              <a:rPr lang="en-US" smtClean="0"/>
              <a:t>‹N°›</a:t>
            </a:fld>
            <a:endParaRPr lang="en-US"/>
          </a:p>
        </p:txBody>
      </p:sp>
    </p:spTree>
    <p:extLst>
      <p:ext uri="{BB962C8B-B14F-4D97-AF65-F5344CB8AC3E}">
        <p14:creationId xmlns:p14="http://schemas.microsoft.com/office/powerpoint/2010/main" val="8058806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10F3-E189-1AAB-0E2F-86987A735F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D9A6011-0D3D-041F-4B16-A96C917633EC}"/>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1689B1-04E9-843C-16FE-B9EF4D085B9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5E4A5F-A7E3-4131-0AF0-1D338F6678E2}"/>
              </a:ext>
            </a:extLst>
          </p:cNvPr>
          <p:cNvSpPr>
            <a:spLocks noGrp="1"/>
          </p:cNvSpPr>
          <p:nvPr>
            <p:ph type="dt" sz="half" idx="10"/>
          </p:nvPr>
        </p:nvSpPr>
        <p:spPr>
          <a:xfrm>
            <a:off x="838200" y="6356350"/>
            <a:ext cx="2743200" cy="365125"/>
          </a:xfrm>
          <a:prstGeom prst="rect">
            <a:avLst/>
          </a:prstGeom>
        </p:spPr>
        <p:txBody>
          <a:bodyPr/>
          <a:lstStyle/>
          <a:p>
            <a:fld id="{183AC4E7-50A8-4682-AE52-453C4BA585AD}" type="datetimeFigureOut">
              <a:rPr lang="en-US" smtClean="0"/>
              <a:t>1/20/2023</a:t>
            </a:fld>
            <a:endParaRPr lang="en-US"/>
          </a:p>
        </p:txBody>
      </p:sp>
      <p:sp>
        <p:nvSpPr>
          <p:cNvPr id="6" name="Footer Placeholder 5">
            <a:extLst>
              <a:ext uri="{FF2B5EF4-FFF2-40B4-BE49-F238E27FC236}">
                <a16:creationId xmlns:a16="http://schemas.microsoft.com/office/drawing/2014/main" id="{E276EDED-2944-1316-61D9-99ED60B2F61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9F74CF6-41BB-CB08-8CF1-627ABCB577D4}"/>
              </a:ext>
            </a:extLst>
          </p:cNvPr>
          <p:cNvSpPr>
            <a:spLocks noGrp="1"/>
          </p:cNvSpPr>
          <p:nvPr>
            <p:ph type="sldNum" sz="quarter" idx="12"/>
          </p:nvPr>
        </p:nvSpPr>
        <p:spPr/>
        <p:txBody>
          <a:bodyPr/>
          <a:lstStyle/>
          <a:p>
            <a:fld id="{EFF66A8F-88FB-4714-A382-1518C7572DC3}" type="slidenum">
              <a:rPr lang="en-US" smtClean="0"/>
              <a:t>‹N°›</a:t>
            </a:fld>
            <a:endParaRPr lang="en-US"/>
          </a:p>
        </p:txBody>
      </p:sp>
    </p:spTree>
    <p:extLst>
      <p:ext uri="{BB962C8B-B14F-4D97-AF65-F5344CB8AC3E}">
        <p14:creationId xmlns:p14="http://schemas.microsoft.com/office/powerpoint/2010/main" val="25067224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D6DEF-58A7-E38C-3435-118697A0B87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1CEE3945-5985-2F33-4AE1-BE9FE3D637E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A7AD50-4094-1E4A-A69E-96FCFF2C319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0C4AB0-1B8C-FDA6-DCDC-68656D8AF70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B01219-FA8D-8818-5559-D98A8F141BF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12AD4-4C2C-EEC3-E3DE-F45661908D80}"/>
              </a:ext>
            </a:extLst>
          </p:cNvPr>
          <p:cNvSpPr>
            <a:spLocks noGrp="1"/>
          </p:cNvSpPr>
          <p:nvPr>
            <p:ph type="dt" sz="half" idx="10"/>
          </p:nvPr>
        </p:nvSpPr>
        <p:spPr>
          <a:xfrm>
            <a:off x="838200" y="6356350"/>
            <a:ext cx="2743200" cy="365125"/>
          </a:xfrm>
          <a:prstGeom prst="rect">
            <a:avLst/>
          </a:prstGeom>
        </p:spPr>
        <p:txBody>
          <a:bodyPr/>
          <a:lstStyle/>
          <a:p>
            <a:fld id="{183AC4E7-50A8-4682-AE52-453C4BA585AD}" type="datetimeFigureOut">
              <a:rPr lang="en-US" smtClean="0"/>
              <a:t>1/20/2023</a:t>
            </a:fld>
            <a:endParaRPr lang="en-US"/>
          </a:p>
        </p:txBody>
      </p:sp>
      <p:sp>
        <p:nvSpPr>
          <p:cNvPr id="8" name="Footer Placeholder 7">
            <a:extLst>
              <a:ext uri="{FF2B5EF4-FFF2-40B4-BE49-F238E27FC236}">
                <a16:creationId xmlns:a16="http://schemas.microsoft.com/office/drawing/2014/main" id="{6FE10386-3789-9B04-BDEA-A4CB9D3B4CF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9936D30-77EA-AC51-1102-B2AE6D2D39ED}"/>
              </a:ext>
            </a:extLst>
          </p:cNvPr>
          <p:cNvSpPr>
            <a:spLocks noGrp="1"/>
          </p:cNvSpPr>
          <p:nvPr>
            <p:ph type="sldNum" sz="quarter" idx="12"/>
          </p:nvPr>
        </p:nvSpPr>
        <p:spPr/>
        <p:txBody>
          <a:bodyPr/>
          <a:lstStyle/>
          <a:p>
            <a:fld id="{EFF66A8F-88FB-4714-A382-1518C7572DC3}" type="slidenum">
              <a:rPr lang="en-US" smtClean="0"/>
              <a:t>‹N°›</a:t>
            </a:fld>
            <a:endParaRPr lang="en-US"/>
          </a:p>
        </p:txBody>
      </p:sp>
    </p:spTree>
    <p:extLst>
      <p:ext uri="{BB962C8B-B14F-4D97-AF65-F5344CB8AC3E}">
        <p14:creationId xmlns:p14="http://schemas.microsoft.com/office/powerpoint/2010/main" val="37354938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380CD-D51B-8D6B-6A4F-30E669A64E5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8F98CA5-ACEB-AFB0-3CF2-94B1865C5E75}"/>
              </a:ext>
            </a:extLst>
          </p:cNvPr>
          <p:cNvSpPr>
            <a:spLocks noGrp="1"/>
          </p:cNvSpPr>
          <p:nvPr>
            <p:ph type="dt" sz="half" idx="10"/>
          </p:nvPr>
        </p:nvSpPr>
        <p:spPr>
          <a:xfrm>
            <a:off x="838200" y="6356350"/>
            <a:ext cx="2743200" cy="365125"/>
          </a:xfrm>
          <a:prstGeom prst="rect">
            <a:avLst/>
          </a:prstGeom>
        </p:spPr>
        <p:txBody>
          <a:bodyPr/>
          <a:lstStyle/>
          <a:p>
            <a:fld id="{183AC4E7-50A8-4682-AE52-453C4BA585AD}" type="datetimeFigureOut">
              <a:rPr lang="en-US" smtClean="0"/>
              <a:t>1/20/2023</a:t>
            </a:fld>
            <a:endParaRPr lang="en-US"/>
          </a:p>
        </p:txBody>
      </p:sp>
      <p:sp>
        <p:nvSpPr>
          <p:cNvPr id="4" name="Footer Placeholder 3">
            <a:extLst>
              <a:ext uri="{FF2B5EF4-FFF2-40B4-BE49-F238E27FC236}">
                <a16:creationId xmlns:a16="http://schemas.microsoft.com/office/drawing/2014/main" id="{749CE7D7-6C0E-74C4-FFB4-0068418402B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E609CEB-39BF-D710-710E-797A1CA37344}"/>
              </a:ext>
            </a:extLst>
          </p:cNvPr>
          <p:cNvSpPr>
            <a:spLocks noGrp="1"/>
          </p:cNvSpPr>
          <p:nvPr>
            <p:ph type="sldNum" sz="quarter" idx="12"/>
          </p:nvPr>
        </p:nvSpPr>
        <p:spPr/>
        <p:txBody>
          <a:bodyPr/>
          <a:lstStyle/>
          <a:p>
            <a:fld id="{EFF66A8F-88FB-4714-A382-1518C7572DC3}" type="slidenum">
              <a:rPr lang="en-US" smtClean="0"/>
              <a:t>‹N°›</a:t>
            </a:fld>
            <a:endParaRPr lang="en-US"/>
          </a:p>
        </p:txBody>
      </p:sp>
    </p:spTree>
    <p:extLst>
      <p:ext uri="{BB962C8B-B14F-4D97-AF65-F5344CB8AC3E}">
        <p14:creationId xmlns:p14="http://schemas.microsoft.com/office/powerpoint/2010/main" val="20015629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30BE87-EFE4-9A00-747E-EEBB08A63DC3}"/>
              </a:ext>
            </a:extLst>
          </p:cNvPr>
          <p:cNvSpPr>
            <a:spLocks noGrp="1"/>
          </p:cNvSpPr>
          <p:nvPr>
            <p:ph type="dt" sz="half" idx="10"/>
          </p:nvPr>
        </p:nvSpPr>
        <p:spPr>
          <a:xfrm>
            <a:off x="838200" y="6356350"/>
            <a:ext cx="2743200" cy="365125"/>
          </a:xfrm>
          <a:prstGeom prst="rect">
            <a:avLst/>
          </a:prstGeom>
        </p:spPr>
        <p:txBody>
          <a:bodyPr/>
          <a:lstStyle/>
          <a:p>
            <a:fld id="{183AC4E7-50A8-4682-AE52-453C4BA585AD}" type="datetimeFigureOut">
              <a:rPr lang="en-US" smtClean="0"/>
              <a:t>1/20/2023</a:t>
            </a:fld>
            <a:endParaRPr lang="en-US"/>
          </a:p>
        </p:txBody>
      </p:sp>
      <p:sp>
        <p:nvSpPr>
          <p:cNvPr id="3" name="Footer Placeholder 2">
            <a:extLst>
              <a:ext uri="{FF2B5EF4-FFF2-40B4-BE49-F238E27FC236}">
                <a16:creationId xmlns:a16="http://schemas.microsoft.com/office/drawing/2014/main" id="{C88CDB64-D3D4-A7D5-8981-9BB8B557F3F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D5CE96A-8952-7BC0-9315-AC0F68562B0C}"/>
              </a:ext>
            </a:extLst>
          </p:cNvPr>
          <p:cNvSpPr>
            <a:spLocks noGrp="1"/>
          </p:cNvSpPr>
          <p:nvPr>
            <p:ph type="sldNum" sz="quarter" idx="12"/>
          </p:nvPr>
        </p:nvSpPr>
        <p:spPr/>
        <p:txBody>
          <a:bodyPr/>
          <a:lstStyle/>
          <a:p>
            <a:fld id="{EFF66A8F-88FB-4714-A382-1518C7572DC3}" type="slidenum">
              <a:rPr lang="en-US" smtClean="0"/>
              <a:t>‹N°›</a:t>
            </a:fld>
            <a:endParaRPr lang="en-US"/>
          </a:p>
        </p:txBody>
      </p:sp>
    </p:spTree>
    <p:extLst>
      <p:ext uri="{BB962C8B-B14F-4D97-AF65-F5344CB8AC3E}">
        <p14:creationId xmlns:p14="http://schemas.microsoft.com/office/powerpoint/2010/main" val="2324914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B5F9B-B6B2-2213-0971-80879273F8A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5BAA49-FEA3-85FD-9D29-76B572EA943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A1D8D7-F655-B982-78EC-2FD8D58B296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48CF7B-F98C-76E2-1DBB-6B4EC7B7A4F9}"/>
              </a:ext>
            </a:extLst>
          </p:cNvPr>
          <p:cNvSpPr>
            <a:spLocks noGrp="1"/>
          </p:cNvSpPr>
          <p:nvPr>
            <p:ph type="dt" sz="half" idx="10"/>
          </p:nvPr>
        </p:nvSpPr>
        <p:spPr>
          <a:xfrm>
            <a:off x="838200" y="6356350"/>
            <a:ext cx="2743200" cy="365125"/>
          </a:xfrm>
          <a:prstGeom prst="rect">
            <a:avLst/>
          </a:prstGeom>
        </p:spPr>
        <p:txBody>
          <a:bodyPr/>
          <a:lstStyle/>
          <a:p>
            <a:fld id="{183AC4E7-50A8-4682-AE52-453C4BA585AD}" type="datetimeFigureOut">
              <a:rPr lang="en-US" smtClean="0"/>
              <a:t>1/20/2023</a:t>
            </a:fld>
            <a:endParaRPr lang="en-US"/>
          </a:p>
        </p:txBody>
      </p:sp>
      <p:sp>
        <p:nvSpPr>
          <p:cNvPr id="6" name="Footer Placeholder 5">
            <a:extLst>
              <a:ext uri="{FF2B5EF4-FFF2-40B4-BE49-F238E27FC236}">
                <a16:creationId xmlns:a16="http://schemas.microsoft.com/office/drawing/2014/main" id="{E5AA09CC-35A7-584B-02BC-ABD93999CE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E65F2FD-6E1E-644A-DAD5-A2D808ADC1C5}"/>
              </a:ext>
            </a:extLst>
          </p:cNvPr>
          <p:cNvSpPr>
            <a:spLocks noGrp="1"/>
          </p:cNvSpPr>
          <p:nvPr>
            <p:ph type="sldNum" sz="quarter" idx="12"/>
          </p:nvPr>
        </p:nvSpPr>
        <p:spPr/>
        <p:txBody>
          <a:bodyPr/>
          <a:lstStyle/>
          <a:p>
            <a:fld id="{EFF66A8F-88FB-4714-A382-1518C7572DC3}" type="slidenum">
              <a:rPr lang="en-US" smtClean="0"/>
              <a:t>‹N°›</a:t>
            </a:fld>
            <a:endParaRPr lang="en-US"/>
          </a:p>
        </p:txBody>
      </p:sp>
    </p:spTree>
    <p:extLst>
      <p:ext uri="{BB962C8B-B14F-4D97-AF65-F5344CB8AC3E}">
        <p14:creationId xmlns:p14="http://schemas.microsoft.com/office/powerpoint/2010/main" val="8385780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B94E3-4776-D396-3BA5-E3C308E4A7E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970154-8574-4FE9-E417-41540AD3444C}"/>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459CB8-30C1-9FF4-5ECB-77AA4A061E6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B792A5-F91C-074F-B4B5-AD00AB04C74A}"/>
              </a:ext>
            </a:extLst>
          </p:cNvPr>
          <p:cNvSpPr>
            <a:spLocks noGrp="1"/>
          </p:cNvSpPr>
          <p:nvPr>
            <p:ph type="dt" sz="half" idx="10"/>
          </p:nvPr>
        </p:nvSpPr>
        <p:spPr>
          <a:xfrm>
            <a:off x="838200" y="6356350"/>
            <a:ext cx="2743200" cy="365125"/>
          </a:xfrm>
          <a:prstGeom prst="rect">
            <a:avLst/>
          </a:prstGeom>
        </p:spPr>
        <p:txBody>
          <a:bodyPr/>
          <a:lstStyle/>
          <a:p>
            <a:fld id="{183AC4E7-50A8-4682-AE52-453C4BA585AD}" type="datetimeFigureOut">
              <a:rPr lang="en-US" smtClean="0"/>
              <a:t>1/20/2023</a:t>
            </a:fld>
            <a:endParaRPr lang="en-US"/>
          </a:p>
        </p:txBody>
      </p:sp>
      <p:sp>
        <p:nvSpPr>
          <p:cNvPr id="6" name="Footer Placeholder 5">
            <a:extLst>
              <a:ext uri="{FF2B5EF4-FFF2-40B4-BE49-F238E27FC236}">
                <a16:creationId xmlns:a16="http://schemas.microsoft.com/office/drawing/2014/main" id="{06DA74AE-BDFE-4638-1145-1C42D4FD5A2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615088F-0B12-18B4-B540-9001CF82C4DC}"/>
              </a:ext>
            </a:extLst>
          </p:cNvPr>
          <p:cNvSpPr>
            <a:spLocks noGrp="1"/>
          </p:cNvSpPr>
          <p:nvPr>
            <p:ph type="sldNum" sz="quarter" idx="12"/>
          </p:nvPr>
        </p:nvSpPr>
        <p:spPr/>
        <p:txBody>
          <a:bodyPr/>
          <a:lstStyle/>
          <a:p>
            <a:fld id="{EFF66A8F-88FB-4714-A382-1518C7572DC3}" type="slidenum">
              <a:rPr lang="en-US" smtClean="0"/>
              <a:t>‹N°›</a:t>
            </a:fld>
            <a:endParaRPr lang="en-US"/>
          </a:p>
        </p:txBody>
      </p:sp>
    </p:spTree>
    <p:extLst>
      <p:ext uri="{BB962C8B-B14F-4D97-AF65-F5344CB8AC3E}">
        <p14:creationId xmlns:p14="http://schemas.microsoft.com/office/powerpoint/2010/main" val="31304834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60966-435F-365A-6220-1F69D145E7B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6B0C18-4609-3B5A-B653-914D7E85BF6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3C19FB-FAFB-2CDE-5E02-F6553B82A237}"/>
              </a:ext>
            </a:extLst>
          </p:cNvPr>
          <p:cNvSpPr>
            <a:spLocks noGrp="1"/>
          </p:cNvSpPr>
          <p:nvPr>
            <p:ph type="dt" sz="half" idx="10"/>
          </p:nvPr>
        </p:nvSpPr>
        <p:spPr>
          <a:xfrm>
            <a:off x="838200" y="6356350"/>
            <a:ext cx="2743200" cy="365125"/>
          </a:xfrm>
          <a:prstGeom prst="rect">
            <a:avLst/>
          </a:prstGeom>
        </p:spPr>
        <p:txBody>
          <a:bodyPr/>
          <a:lstStyle/>
          <a:p>
            <a:fld id="{183AC4E7-50A8-4682-AE52-453C4BA585AD}" type="datetimeFigureOut">
              <a:rPr lang="en-US" smtClean="0"/>
              <a:t>1/20/2023</a:t>
            </a:fld>
            <a:endParaRPr lang="en-US"/>
          </a:p>
        </p:txBody>
      </p:sp>
      <p:sp>
        <p:nvSpPr>
          <p:cNvPr id="5" name="Footer Placeholder 4">
            <a:extLst>
              <a:ext uri="{FF2B5EF4-FFF2-40B4-BE49-F238E27FC236}">
                <a16:creationId xmlns:a16="http://schemas.microsoft.com/office/drawing/2014/main" id="{6245E1CF-E337-0D06-0C83-E40F62F0435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0025B9B-D457-B5E0-6E14-8AFDF034002F}"/>
              </a:ext>
            </a:extLst>
          </p:cNvPr>
          <p:cNvSpPr>
            <a:spLocks noGrp="1"/>
          </p:cNvSpPr>
          <p:nvPr>
            <p:ph type="sldNum" sz="quarter" idx="12"/>
          </p:nvPr>
        </p:nvSpPr>
        <p:spPr/>
        <p:txBody>
          <a:bodyPr/>
          <a:lstStyle/>
          <a:p>
            <a:fld id="{EFF66A8F-88FB-4714-A382-1518C7572DC3}" type="slidenum">
              <a:rPr lang="en-US" smtClean="0"/>
              <a:t>‹N°›</a:t>
            </a:fld>
            <a:endParaRPr lang="en-US"/>
          </a:p>
        </p:txBody>
      </p:sp>
    </p:spTree>
    <p:extLst>
      <p:ext uri="{BB962C8B-B14F-4D97-AF65-F5344CB8AC3E}">
        <p14:creationId xmlns:p14="http://schemas.microsoft.com/office/powerpoint/2010/main" val="31471204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0311B4-D652-51A0-BB37-72C47A62DFA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4E4917-015D-D275-F843-6241CAD4648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FE6BC7-CBF7-6165-9E32-68D4F5546ECB}"/>
              </a:ext>
            </a:extLst>
          </p:cNvPr>
          <p:cNvSpPr>
            <a:spLocks noGrp="1"/>
          </p:cNvSpPr>
          <p:nvPr>
            <p:ph type="dt" sz="half" idx="10"/>
          </p:nvPr>
        </p:nvSpPr>
        <p:spPr>
          <a:xfrm>
            <a:off x="838200" y="6356350"/>
            <a:ext cx="2743200" cy="365125"/>
          </a:xfrm>
          <a:prstGeom prst="rect">
            <a:avLst/>
          </a:prstGeom>
        </p:spPr>
        <p:txBody>
          <a:bodyPr/>
          <a:lstStyle/>
          <a:p>
            <a:fld id="{183AC4E7-50A8-4682-AE52-453C4BA585AD}" type="datetimeFigureOut">
              <a:rPr lang="en-US" smtClean="0"/>
              <a:t>1/20/2023</a:t>
            </a:fld>
            <a:endParaRPr lang="en-US"/>
          </a:p>
        </p:txBody>
      </p:sp>
      <p:sp>
        <p:nvSpPr>
          <p:cNvPr id="5" name="Footer Placeholder 4">
            <a:extLst>
              <a:ext uri="{FF2B5EF4-FFF2-40B4-BE49-F238E27FC236}">
                <a16:creationId xmlns:a16="http://schemas.microsoft.com/office/drawing/2014/main" id="{E5BE1EB8-C6AD-C53C-8748-FFDA1772BC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4657293-AE37-0674-45B7-2E0B4C06EDD0}"/>
              </a:ext>
            </a:extLst>
          </p:cNvPr>
          <p:cNvSpPr>
            <a:spLocks noGrp="1"/>
          </p:cNvSpPr>
          <p:nvPr>
            <p:ph type="sldNum" sz="quarter" idx="12"/>
          </p:nvPr>
        </p:nvSpPr>
        <p:spPr/>
        <p:txBody>
          <a:bodyPr/>
          <a:lstStyle/>
          <a:p>
            <a:fld id="{EFF66A8F-88FB-4714-A382-1518C7572DC3}" type="slidenum">
              <a:rPr lang="en-US" smtClean="0"/>
              <a:t>‹N°›</a:t>
            </a:fld>
            <a:endParaRPr lang="en-US"/>
          </a:p>
        </p:txBody>
      </p:sp>
    </p:spTree>
    <p:extLst>
      <p:ext uri="{BB962C8B-B14F-4D97-AF65-F5344CB8AC3E}">
        <p14:creationId xmlns:p14="http://schemas.microsoft.com/office/powerpoint/2010/main" val="406454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5.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9A7A6-C1EA-47A1-978E-D843007FFD51}" type="slidenum">
              <a:rPr lang="en-US" smtClean="0"/>
              <a:t>‹N°›</a:t>
            </a:fld>
            <a:endParaRPr lang="en-US"/>
          </a:p>
        </p:txBody>
      </p:sp>
    </p:spTree>
    <p:extLst>
      <p:ext uri="{BB962C8B-B14F-4D97-AF65-F5344CB8AC3E}">
        <p14:creationId xmlns:p14="http://schemas.microsoft.com/office/powerpoint/2010/main" val="3621673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669A7A6-C1EA-47A1-978E-D843007FFD5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341459"/>
      </p:ext>
    </p:extLst>
  </p:cSld>
  <p:clrMap bg1="lt1" tx1="dk1" bg2="lt2" tx2="dk2" accent1="accent1" accent2="accent2" accent3="accent3" accent4="accent4" accent5="accent5" accent6="accent6" hlink="hlink" folHlink="folHlink"/>
  <p:sldLayoutIdLst>
    <p:sldLayoutId id="2147483689"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9A7A6-C1EA-47A1-978E-D843007FFD51}" type="slidenum">
              <a:rPr lang="en-US" smtClean="0"/>
              <a:t>‹N°›</a:t>
            </a:fld>
            <a:endParaRPr lang="en-US"/>
          </a:p>
        </p:txBody>
      </p:sp>
    </p:spTree>
    <p:extLst>
      <p:ext uri="{BB962C8B-B14F-4D97-AF65-F5344CB8AC3E}">
        <p14:creationId xmlns:p14="http://schemas.microsoft.com/office/powerpoint/2010/main" val="1878587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23" rtl="0" eaLnBrk="1" latinLnBrk="0" hangingPunct="1">
        <a:defRPr sz="1801" kern="1200">
          <a:solidFill>
            <a:schemeClr val="tx1"/>
          </a:solidFill>
          <a:latin typeface="+mn-lt"/>
          <a:ea typeface="+mn-ea"/>
          <a:cs typeface="+mn-cs"/>
        </a:defRPr>
      </a:lvl1pPr>
      <a:lvl2pPr marL="457211" algn="l" defTabSz="914423" rtl="0" eaLnBrk="1" latinLnBrk="0" hangingPunct="1">
        <a:defRPr sz="1801" kern="1200">
          <a:solidFill>
            <a:schemeClr val="tx1"/>
          </a:solidFill>
          <a:latin typeface="+mn-lt"/>
          <a:ea typeface="+mn-ea"/>
          <a:cs typeface="+mn-cs"/>
        </a:defRPr>
      </a:lvl2pPr>
      <a:lvl3pPr marL="914423" algn="l" defTabSz="914423" rtl="0" eaLnBrk="1" latinLnBrk="0" hangingPunct="1">
        <a:defRPr sz="1801" kern="1200">
          <a:solidFill>
            <a:schemeClr val="tx1"/>
          </a:solidFill>
          <a:latin typeface="+mn-lt"/>
          <a:ea typeface="+mn-ea"/>
          <a:cs typeface="+mn-cs"/>
        </a:defRPr>
      </a:lvl3pPr>
      <a:lvl4pPr marL="1371634" algn="l" defTabSz="914423" rtl="0" eaLnBrk="1" latinLnBrk="0" hangingPunct="1">
        <a:defRPr sz="1801" kern="1200">
          <a:solidFill>
            <a:schemeClr val="tx1"/>
          </a:solidFill>
          <a:latin typeface="+mn-lt"/>
          <a:ea typeface="+mn-ea"/>
          <a:cs typeface="+mn-cs"/>
        </a:defRPr>
      </a:lvl4pPr>
      <a:lvl5pPr marL="1828846" algn="l" defTabSz="914423" rtl="0" eaLnBrk="1" latinLnBrk="0" hangingPunct="1">
        <a:defRPr sz="1801" kern="1200">
          <a:solidFill>
            <a:schemeClr val="tx1"/>
          </a:solidFill>
          <a:latin typeface="+mn-lt"/>
          <a:ea typeface="+mn-ea"/>
          <a:cs typeface="+mn-cs"/>
        </a:defRPr>
      </a:lvl5pPr>
      <a:lvl6pPr marL="2286057" algn="l" defTabSz="914423" rtl="0" eaLnBrk="1" latinLnBrk="0" hangingPunct="1">
        <a:defRPr sz="1801" kern="1200">
          <a:solidFill>
            <a:schemeClr val="tx1"/>
          </a:solidFill>
          <a:latin typeface="+mn-lt"/>
          <a:ea typeface="+mn-ea"/>
          <a:cs typeface="+mn-cs"/>
        </a:defRPr>
      </a:lvl6pPr>
      <a:lvl7pPr marL="2743269" algn="l" defTabSz="914423" rtl="0" eaLnBrk="1" latinLnBrk="0" hangingPunct="1">
        <a:defRPr sz="1801" kern="1200">
          <a:solidFill>
            <a:schemeClr val="tx1"/>
          </a:solidFill>
          <a:latin typeface="+mn-lt"/>
          <a:ea typeface="+mn-ea"/>
          <a:cs typeface="+mn-cs"/>
        </a:defRPr>
      </a:lvl7pPr>
      <a:lvl8pPr marL="3200480" algn="l" defTabSz="914423" rtl="0" eaLnBrk="1" latinLnBrk="0" hangingPunct="1">
        <a:defRPr sz="1801" kern="1200">
          <a:solidFill>
            <a:schemeClr val="tx1"/>
          </a:solidFill>
          <a:latin typeface="+mn-lt"/>
          <a:ea typeface="+mn-ea"/>
          <a:cs typeface="+mn-cs"/>
        </a:defRPr>
      </a:lvl8pPr>
      <a:lvl9pPr marL="3657691" algn="l" defTabSz="914423" rtl="0" eaLnBrk="1" latinLnBrk="0" hangingPunct="1">
        <a:defRPr sz="180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669A7A6-C1EA-47A1-978E-D843007FFD5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125291"/>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691"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DDA033B-0E14-4BAC-2021-DA70602A33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F66A8F-88FB-4714-A382-1518C7572DC3}" type="slidenum">
              <a:rPr lang="en-US" smtClean="0"/>
              <a:t>‹N°›</a:t>
            </a:fld>
            <a:endParaRPr lang="en-US"/>
          </a:p>
        </p:txBody>
      </p:sp>
    </p:spTree>
    <p:extLst>
      <p:ext uri="{BB962C8B-B14F-4D97-AF65-F5344CB8AC3E}">
        <p14:creationId xmlns:p14="http://schemas.microsoft.com/office/powerpoint/2010/main" val="21563971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slide" Target="slide6.xml"/><Relationship Id="rId18" Type="http://schemas.openxmlformats.org/officeDocument/2006/relationships/slide" Target="slide8.xml"/><Relationship Id="rId3" Type="http://schemas.openxmlformats.org/officeDocument/2006/relationships/image" Target="../media/image1.png"/><Relationship Id="rId7" Type="http://schemas.openxmlformats.org/officeDocument/2006/relationships/image" Target="../media/image11.png"/><Relationship Id="rId12" Type="http://schemas.openxmlformats.org/officeDocument/2006/relationships/image" Target="../media/image11.png"/><Relationship Id="rId17" Type="http://schemas.openxmlformats.org/officeDocument/2006/relationships/image" Target="../media/image13.png"/><Relationship Id="rId2" Type="http://schemas.openxmlformats.org/officeDocument/2006/relationships/notesSlide" Target="../notesSlides/notesSlide2.xml"/><Relationship Id="rId16" Type="http://schemas.openxmlformats.org/officeDocument/2006/relationships/slide" Target="slide7.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2.svg"/><Relationship Id="rId5" Type="http://schemas.openxmlformats.org/officeDocument/2006/relationships/image" Target="../media/image8.emf"/><Relationship Id="rId15" Type="http://schemas.openxmlformats.org/officeDocument/2006/relationships/image" Target="../media/image12.svg"/><Relationship Id="rId10" Type="http://schemas.openxmlformats.org/officeDocument/2006/relationships/image" Target="../media/image10.png"/><Relationship Id="rId4" Type="http://schemas.openxmlformats.org/officeDocument/2006/relationships/image" Target="../media/image2.jpeg"/><Relationship Id="rId9" Type="http://schemas.openxmlformats.org/officeDocument/2006/relationships/slide" Target="slide5.xml"/><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1.xml"/><Relationship Id="rId18" Type="http://schemas.openxmlformats.org/officeDocument/2006/relationships/slide" Target="slide14.xml"/><Relationship Id="rId3" Type="http://schemas.openxmlformats.org/officeDocument/2006/relationships/image" Target="../media/image1.png"/><Relationship Id="rId21" Type="http://schemas.openxmlformats.org/officeDocument/2006/relationships/slide" Target="slide13.xml"/><Relationship Id="rId7" Type="http://schemas.openxmlformats.org/officeDocument/2006/relationships/image" Target="../media/image19.svg"/><Relationship Id="rId12" Type="http://schemas.openxmlformats.org/officeDocument/2006/relationships/image" Target="../media/image12.svg"/><Relationship Id="rId17" Type="http://schemas.openxmlformats.org/officeDocument/2006/relationships/image" Target="../media/image21.png"/><Relationship Id="rId2" Type="http://schemas.openxmlformats.org/officeDocument/2006/relationships/notesSlide" Target="../notesSlides/notesSlide3.xml"/><Relationship Id="rId16" Type="http://schemas.openxmlformats.org/officeDocument/2006/relationships/slide" Target="slide12.xml"/><Relationship Id="rId20" Type="http://schemas.openxmlformats.org/officeDocument/2006/relationships/image" Target="../media/image12.svg"/><Relationship Id="rId1" Type="http://schemas.openxmlformats.org/officeDocument/2006/relationships/slideLayout" Target="../slideLayouts/slideLayout1.xml"/><Relationship Id="rId6" Type="http://schemas.openxmlformats.org/officeDocument/2006/relationships/image" Target="../media/image180.png"/><Relationship Id="rId11" Type="http://schemas.openxmlformats.org/officeDocument/2006/relationships/image" Target="../media/image11.png"/><Relationship Id="rId5" Type="http://schemas.openxmlformats.org/officeDocument/2006/relationships/image" Target="../media/image18.png"/><Relationship Id="rId15" Type="http://schemas.openxmlformats.org/officeDocument/2006/relationships/image" Target="../media/image12.svg"/><Relationship Id="rId10" Type="http://schemas.openxmlformats.org/officeDocument/2006/relationships/image" Target="../media/image19.svg"/><Relationship Id="rId4" Type="http://schemas.openxmlformats.org/officeDocument/2006/relationships/image" Target="../media/image2.jpeg"/><Relationship Id="rId9" Type="http://schemas.openxmlformats.org/officeDocument/2006/relationships/image" Target="../media/image19.png"/><Relationship Id="rId1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emf"/><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30.png"/><Relationship Id="rId7" Type="http://schemas.openxmlformats.org/officeDocument/2006/relationships/image" Target="../media/image28.emf"/><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7.emf"/><Relationship Id="rId5" Type="http://schemas.openxmlformats.org/officeDocument/2006/relationships/image" Target="../media/image2.jpeg"/><Relationship Id="rId10" Type="http://schemas.openxmlformats.org/officeDocument/2006/relationships/image" Target="../media/image32.png"/><Relationship Id="rId4" Type="http://schemas.openxmlformats.org/officeDocument/2006/relationships/image" Target="../media/image1.png"/><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33.png"/><Relationship Id="rId7" Type="http://schemas.openxmlformats.org/officeDocument/2006/relationships/image" Target="../media/image28.emf"/><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7.emf"/><Relationship Id="rId5" Type="http://schemas.openxmlformats.org/officeDocument/2006/relationships/image" Target="../media/image2.jpeg"/><Relationship Id="rId4" Type="http://schemas.openxmlformats.org/officeDocument/2006/relationships/image" Target="../media/image1.png"/><Relationship Id="rId9" Type="http://schemas.openxmlformats.org/officeDocument/2006/relationships/image" Target="../media/image34.emf"/></Relationships>
</file>

<file path=ppt/slides/_rels/slide19.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1.png"/><Relationship Id="rId7" Type="http://schemas.openxmlformats.org/officeDocument/2006/relationships/image" Target="../media/image29.emf"/><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26.xml"/><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emf"/></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hyperlink" Target="tree%20strategy%20150123-Rev.04%20(1).xlsx" TargetMode="Externa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33672" y="1494582"/>
            <a:ext cx="7248525" cy="951543"/>
          </a:xfrm>
          <a:prstGeom prst="rect">
            <a:avLst/>
          </a:prstGeom>
        </p:spPr>
        <p:txBody>
          <a:bodyPr wrap="square">
            <a:spAutoFit/>
          </a:bodyPr>
          <a:lstStyle/>
          <a:p>
            <a:pPr algn="ctr">
              <a:lnSpc>
                <a:spcPct val="120000"/>
              </a:lnSpc>
              <a:spcBef>
                <a:spcPts val="1200"/>
              </a:spcBef>
            </a:pPr>
            <a:r>
              <a:rPr lang="en-GB" sz="1600" b="1" dirty="0">
                <a:solidFill>
                  <a:srgbClr val="0070C0"/>
                </a:solidFill>
                <a:latin typeface="Arial" panose="020B0604020202020204" pitchFamily="34" charset="0"/>
                <a:ea typeface="Times New Roman" panose="02020603050405020304" pitchFamily="18" charset="0"/>
              </a:rPr>
              <a:t>EU-AFD TECHNICAL ASSISTANCE PROGRAMME TO SUPPORT</a:t>
            </a:r>
            <a:endParaRPr lang="en-US" sz="1600" dirty="0">
              <a:latin typeface="Arial" panose="020B0604020202020204" pitchFamily="34" charset="0"/>
              <a:ea typeface="Times New Roman" panose="02020603050405020304" pitchFamily="18" charset="0"/>
            </a:endParaRPr>
          </a:p>
          <a:p>
            <a:pPr algn="ctr">
              <a:lnSpc>
                <a:spcPct val="120000"/>
              </a:lnSpc>
            </a:pPr>
            <a:r>
              <a:rPr lang="en-GB" sz="1600" b="1" dirty="0">
                <a:solidFill>
                  <a:srgbClr val="0070C0"/>
                </a:solidFill>
                <a:latin typeface="Arial" panose="020B0604020202020204" pitchFamily="34" charset="0"/>
                <a:ea typeface="Times New Roman" panose="02020603050405020304" pitchFamily="18" charset="0"/>
              </a:rPr>
              <a:t>REFORMS IN THE WATER AND WASTEWATER SECTORS</a:t>
            </a:r>
            <a:endParaRPr lang="en-US" sz="1600" dirty="0">
              <a:latin typeface="Arial" panose="020B0604020202020204" pitchFamily="34" charset="0"/>
              <a:ea typeface="Times New Roman" panose="02020603050405020304" pitchFamily="18" charset="0"/>
            </a:endParaRPr>
          </a:p>
          <a:p>
            <a:pPr algn="ctr">
              <a:lnSpc>
                <a:spcPct val="120000"/>
              </a:lnSpc>
            </a:pPr>
            <a:r>
              <a:rPr lang="en-GB" sz="1600" b="1" dirty="0">
                <a:solidFill>
                  <a:srgbClr val="0070C0"/>
                </a:solidFill>
                <a:latin typeface="Arial" panose="020B0604020202020204" pitchFamily="34" charset="0"/>
                <a:ea typeface="Times New Roman" panose="02020603050405020304" pitchFamily="18" charset="0"/>
              </a:rPr>
              <a:t>IN LEBANON</a:t>
            </a:r>
            <a:endParaRPr lang="en-US" sz="1600" dirty="0">
              <a:effectLst/>
              <a:latin typeface="Arial" panose="020B0604020202020204" pitchFamily="34" charset="0"/>
              <a:ea typeface="Times New Roman" panose="02020603050405020304" pitchFamily="18" charset="0"/>
            </a:endParaRPr>
          </a:p>
        </p:txBody>
      </p:sp>
      <p:pic>
        <p:nvPicPr>
          <p:cNvPr id="15" name="Picture 14"/>
          <p:cNvPicPr/>
          <p:nvPr/>
        </p:nvPicPr>
        <p:blipFill>
          <a:blip r:embed="rId3" cstate="print">
            <a:extLst>
              <a:ext uri="{28A0092B-C50C-407E-A947-70E740481C1C}">
                <a14:useLocalDpi xmlns:a14="http://schemas.microsoft.com/office/drawing/2010/main" val="0"/>
              </a:ext>
            </a:extLst>
          </a:blip>
          <a:stretch>
            <a:fillRect/>
          </a:stretch>
        </p:blipFill>
        <p:spPr>
          <a:xfrm>
            <a:off x="4795837" y="358748"/>
            <a:ext cx="2543175" cy="1078865"/>
          </a:xfrm>
          <a:prstGeom prst="rect">
            <a:avLst/>
          </a:prstGeom>
        </p:spPr>
      </p:pic>
      <p:sp>
        <p:nvSpPr>
          <p:cNvPr id="3" name="Rectangle 2"/>
          <p:cNvSpPr/>
          <p:nvPr/>
        </p:nvSpPr>
        <p:spPr>
          <a:xfrm>
            <a:off x="2585385" y="4219349"/>
            <a:ext cx="7545098" cy="400110"/>
          </a:xfrm>
          <a:prstGeom prst="rect">
            <a:avLst/>
          </a:prstGeom>
        </p:spPr>
        <p:txBody>
          <a:bodyPr wrap="square">
            <a:spAutoFit/>
          </a:bodyPr>
          <a:lstStyle/>
          <a:p>
            <a:pPr algn="ctr"/>
            <a:r>
              <a:rPr lang="en-US" sz="2000" b="1" dirty="0">
                <a:ln w="0"/>
                <a:solidFill>
                  <a:srgbClr val="0070C0"/>
                </a:solidFill>
                <a:latin typeface="Tw Cen MT" panose="020B0602020104020603" pitchFamily="34" charset="0"/>
                <a:cs typeface="HeLVETICA" panose="020B0604020202020204" pitchFamily="34" charset="0"/>
              </a:rPr>
              <a:t>Water Sector Key Data and Performance Indicators</a:t>
            </a:r>
          </a:p>
        </p:txBody>
      </p:sp>
      <p:pic>
        <p:nvPicPr>
          <p:cNvPr id="24" name="Picture 23" descr="E:\Logo Groupement.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4664" y="5752170"/>
            <a:ext cx="4066540" cy="517525"/>
          </a:xfrm>
          <a:prstGeom prst="rect">
            <a:avLst/>
          </a:prstGeom>
          <a:noFill/>
          <a:ln>
            <a:noFill/>
          </a:ln>
        </p:spPr>
      </p:pic>
      <p:sp>
        <p:nvSpPr>
          <p:cNvPr id="6" name="Rectangle 5"/>
          <p:cNvSpPr/>
          <p:nvPr/>
        </p:nvSpPr>
        <p:spPr>
          <a:xfrm>
            <a:off x="5545052" y="5084062"/>
            <a:ext cx="1625765" cy="327077"/>
          </a:xfrm>
          <a:prstGeom prst="rect">
            <a:avLst/>
          </a:prstGeom>
        </p:spPr>
        <p:txBody>
          <a:bodyPr wrap="none">
            <a:spAutoFit/>
          </a:bodyPr>
          <a:lstStyle/>
          <a:p>
            <a:pPr algn="ctr">
              <a:lnSpc>
                <a:spcPct val="120000"/>
              </a:lnSpc>
            </a:pPr>
            <a:r>
              <a:rPr lang="en-GB" sz="1400" b="1" dirty="0">
                <a:solidFill>
                  <a:srgbClr val="0070C0"/>
                </a:solidFill>
                <a:latin typeface="Arial" panose="020B0604020202020204" pitchFamily="34" charset="0"/>
                <a:ea typeface="Times New Roman" panose="02020603050405020304" pitchFamily="18" charset="0"/>
              </a:rPr>
              <a:t>January 20, 2023</a:t>
            </a:r>
            <a:endParaRPr lang="en-US" sz="1400" b="1" dirty="0">
              <a:solidFill>
                <a:srgbClr val="0070C0"/>
              </a:solidFill>
              <a:effectLst/>
              <a:latin typeface="Arial" panose="020B0604020202020204" pitchFamily="34" charset="0"/>
              <a:ea typeface="Times New Roman" panose="02020603050405020304" pitchFamily="18" charset="0"/>
            </a:endParaRPr>
          </a:p>
        </p:txBody>
      </p:sp>
      <p:sp>
        <p:nvSpPr>
          <p:cNvPr id="7" name="Espace réservé du numéro de diapositive 6"/>
          <p:cNvSpPr>
            <a:spLocks noGrp="1"/>
          </p:cNvSpPr>
          <p:nvPr>
            <p:ph type="sldNum" sz="quarter" idx="12"/>
          </p:nvPr>
        </p:nvSpPr>
        <p:spPr/>
        <p:txBody>
          <a:bodyPr/>
          <a:lstStyle/>
          <a:p>
            <a:fld id="{4DD0B29D-F54F-4D17-B88F-A75FD4EAC384}" type="slidenum">
              <a:rPr lang="en-US" smtClean="0"/>
              <a:pPr/>
              <a:t>1</a:t>
            </a:fld>
            <a:endParaRPr lang="en-US" dirty="0"/>
          </a:p>
        </p:txBody>
      </p:sp>
      <p:pic>
        <p:nvPicPr>
          <p:cNvPr id="25" name="Picture 24">
            <a:extLst>
              <a:ext uri="{FF2B5EF4-FFF2-40B4-BE49-F238E27FC236}">
                <a16:creationId xmlns:a16="http://schemas.microsoft.com/office/drawing/2014/main" id="{3A377F7C-DF71-AAF1-BC7C-14AD96CEB9E2}"/>
              </a:ext>
            </a:extLst>
          </p:cNvPr>
          <p:cNvPicPr>
            <a:picLocks noChangeAspect="1"/>
          </p:cNvPicPr>
          <p:nvPr/>
        </p:nvPicPr>
        <p:blipFill rotWithShape="1">
          <a:blip r:embed="rId5">
            <a:extLst>
              <a:ext uri="{28A0092B-C50C-407E-A947-70E740481C1C}">
                <a14:useLocalDpi xmlns:a14="http://schemas.microsoft.com/office/drawing/2010/main" val="0"/>
              </a:ext>
            </a:extLst>
          </a:blip>
          <a:srcRect l="72888"/>
          <a:stretch/>
        </p:blipFill>
        <p:spPr bwMode="auto">
          <a:xfrm>
            <a:off x="5869302" y="2420993"/>
            <a:ext cx="977265" cy="875030"/>
          </a:xfrm>
          <a:prstGeom prst="rect">
            <a:avLst/>
          </a:prstGeom>
          <a:noFill/>
        </p:spPr>
      </p:pic>
      <p:pic>
        <p:nvPicPr>
          <p:cNvPr id="4" name="Graphic 3">
            <a:extLst>
              <a:ext uri="{FF2B5EF4-FFF2-40B4-BE49-F238E27FC236}">
                <a16:creationId xmlns:a16="http://schemas.microsoft.com/office/drawing/2014/main" id="{2CBCEA09-A6C5-5DE9-A3C6-9C62505116C8}"/>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219062" y="3106450"/>
            <a:ext cx="6158204" cy="1305426"/>
          </a:xfrm>
          <a:prstGeom prst="rect">
            <a:avLst/>
          </a:prstGeom>
        </p:spPr>
      </p:pic>
    </p:spTree>
    <p:extLst>
      <p:ext uri="{BB962C8B-B14F-4D97-AF65-F5344CB8AC3E}">
        <p14:creationId xmlns:p14="http://schemas.microsoft.com/office/powerpoint/2010/main" val="137223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81223ED-C078-CABD-7F85-AF88AF9050C9}"/>
              </a:ext>
            </a:extLst>
          </p:cNvPr>
          <p:cNvSpPr>
            <a:spLocks noGrp="1"/>
          </p:cNvSpPr>
          <p:nvPr>
            <p:ph type="sldNum" sz="quarter" idx="12"/>
          </p:nvPr>
        </p:nvSpPr>
        <p:spPr/>
        <p:txBody>
          <a:bodyPr/>
          <a:lstStyle/>
          <a:p>
            <a:fld id="{C669A7A6-C1EA-47A1-978E-D843007FFD51}" type="slidenum">
              <a:rPr lang="en-US" smtClean="0"/>
              <a:t>2</a:t>
            </a:fld>
            <a:endParaRPr lang="en-US" dirty="0"/>
          </a:p>
        </p:txBody>
      </p:sp>
      <p:sp>
        <p:nvSpPr>
          <p:cNvPr id="3" name="Rectangle 2">
            <a:extLst>
              <a:ext uri="{FF2B5EF4-FFF2-40B4-BE49-F238E27FC236}">
                <a16:creationId xmlns:a16="http://schemas.microsoft.com/office/drawing/2014/main" id="{D31AEEC3-F014-7DF7-5A78-C99A65A46ACD}"/>
              </a:ext>
            </a:extLst>
          </p:cNvPr>
          <p:cNvSpPr>
            <a:spLocks noChangeAspect="1"/>
          </p:cNvSpPr>
          <p:nvPr/>
        </p:nvSpPr>
        <p:spPr>
          <a:xfrm>
            <a:off x="1512155" y="2173393"/>
            <a:ext cx="7831869" cy="808866"/>
          </a:xfrm>
          <a:prstGeom prst="rect">
            <a:avLst/>
          </a:prstGeom>
          <a:solidFill>
            <a:srgbClr val="197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66E163AD-6618-BA37-3569-6FF0FD64E1E9}"/>
              </a:ext>
            </a:extLst>
          </p:cNvPr>
          <p:cNvSpPr txBox="1">
            <a:spLocks noChangeAspect="1"/>
          </p:cNvSpPr>
          <p:nvPr/>
        </p:nvSpPr>
        <p:spPr>
          <a:xfrm>
            <a:off x="2459064" y="2416751"/>
            <a:ext cx="5525523" cy="348813"/>
          </a:xfrm>
          <a:prstGeom prst="rect">
            <a:avLst/>
          </a:prstGeom>
          <a:noFill/>
        </p:spPr>
        <p:txBody>
          <a:bodyPr wrap="square" rtlCol="0">
            <a:spAutoFit/>
          </a:bodyPr>
          <a:lstStyle/>
          <a:p>
            <a:pPr>
              <a:lnSpc>
                <a:spcPts val="2000"/>
              </a:lnSpc>
            </a:pPr>
            <a:r>
              <a:rPr lang="en-US" sz="20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Master planning for water and wastewater</a:t>
            </a:r>
          </a:p>
        </p:txBody>
      </p:sp>
      <p:sp>
        <p:nvSpPr>
          <p:cNvPr id="54" name="TextBox 53">
            <a:extLst>
              <a:ext uri="{FF2B5EF4-FFF2-40B4-BE49-F238E27FC236}">
                <a16:creationId xmlns:a16="http://schemas.microsoft.com/office/drawing/2014/main" id="{148DF2DB-F984-D80E-4015-3198A5E3068D}"/>
              </a:ext>
            </a:extLst>
          </p:cNvPr>
          <p:cNvSpPr txBox="1">
            <a:spLocks noChangeAspect="1"/>
          </p:cNvSpPr>
          <p:nvPr/>
        </p:nvSpPr>
        <p:spPr>
          <a:xfrm>
            <a:off x="1600707" y="2442400"/>
            <a:ext cx="937219" cy="400110"/>
          </a:xfrm>
          <a:prstGeom prst="rect">
            <a:avLst/>
          </a:prstGeom>
          <a:noFill/>
        </p:spPr>
        <p:txBody>
          <a:bodyPr wrap="square" rtlCol="0">
            <a:spAutoFit/>
          </a:bodyPr>
          <a:lstStyle/>
          <a:p>
            <a:pPr algn="ctr">
              <a:lnSpc>
                <a:spcPts val="2000"/>
              </a:lnSpc>
            </a:pPr>
            <a:r>
              <a:rPr lang="en-US" sz="36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01</a:t>
            </a:r>
          </a:p>
        </p:txBody>
      </p:sp>
      <p:sp>
        <p:nvSpPr>
          <p:cNvPr id="59" name="Rectangle 58">
            <a:extLst>
              <a:ext uri="{FF2B5EF4-FFF2-40B4-BE49-F238E27FC236}">
                <a16:creationId xmlns:a16="http://schemas.microsoft.com/office/drawing/2014/main" id="{0420A86D-E010-D81E-7AC6-BD8FF639666A}"/>
              </a:ext>
            </a:extLst>
          </p:cNvPr>
          <p:cNvSpPr>
            <a:spLocks noChangeAspect="1"/>
          </p:cNvSpPr>
          <p:nvPr/>
        </p:nvSpPr>
        <p:spPr>
          <a:xfrm>
            <a:off x="1512154" y="4329139"/>
            <a:ext cx="7831868" cy="808866"/>
          </a:xfrm>
          <a:prstGeom prst="rect">
            <a:avLst/>
          </a:prstGeom>
          <a:solidFill>
            <a:srgbClr val="197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7FDEE895-7758-2ED3-863E-219CA19D58FF}"/>
              </a:ext>
            </a:extLst>
          </p:cNvPr>
          <p:cNvSpPr txBox="1">
            <a:spLocks noChangeAspect="1"/>
          </p:cNvSpPr>
          <p:nvPr/>
        </p:nvSpPr>
        <p:spPr>
          <a:xfrm>
            <a:off x="2436871" y="4598146"/>
            <a:ext cx="5092156" cy="348813"/>
          </a:xfrm>
          <a:prstGeom prst="rect">
            <a:avLst/>
          </a:prstGeom>
          <a:noFill/>
        </p:spPr>
        <p:txBody>
          <a:bodyPr wrap="square" rtlCol="0">
            <a:spAutoFit/>
          </a:bodyPr>
          <a:lstStyle/>
          <a:p>
            <a:pPr>
              <a:lnSpc>
                <a:spcPts val="2000"/>
              </a:lnSpc>
            </a:pPr>
            <a:r>
              <a:rPr lang="en-US" sz="20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KPIs &amp; performance framework</a:t>
            </a:r>
          </a:p>
        </p:txBody>
      </p:sp>
      <p:sp>
        <p:nvSpPr>
          <p:cNvPr id="62" name="TextBox 61">
            <a:extLst>
              <a:ext uri="{FF2B5EF4-FFF2-40B4-BE49-F238E27FC236}">
                <a16:creationId xmlns:a16="http://schemas.microsoft.com/office/drawing/2014/main" id="{E98CEB0D-FF99-7952-37B5-5CA3E82907E3}"/>
              </a:ext>
            </a:extLst>
          </p:cNvPr>
          <p:cNvSpPr txBox="1">
            <a:spLocks noChangeAspect="1"/>
          </p:cNvSpPr>
          <p:nvPr/>
        </p:nvSpPr>
        <p:spPr>
          <a:xfrm>
            <a:off x="1600705" y="4598146"/>
            <a:ext cx="858357" cy="400110"/>
          </a:xfrm>
          <a:prstGeom prst="rect">
            <a:avLst/>
          </a:prstGeom>
          <a:noFill/>
        </p:spPr>
        <p:txBody>
          <a:bodyPr wrap="square" rtlCol="0">
            <a:spAutoFit/>
          </a:bodyPr>
          <a:lstStyle/>
          <a:p>
            <a:pPr algn="ctr">
              <a:lnSpc>
                <a:spcPts val="2000"/>
              </a:lnSpc>
            </a:pPr>
            <a:r>
              <a:rPr lang="en-US" sz="36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03</a:t>
            </a:r>
          </a:p>
        </p:txBody>
      </p:sp>
      <p:sp>
        <p:nvSpPr>
          <p:cNvPr id="71" name="Rectangle 70">
            <a:extLst>
              <a:ext uri="{FF2B5EF4-FFF2-40B4-BE49-F238E27FC236}">
                <a16:creationId xmlns:a16="http://schemas.microsoft.com/office/drawing/2014/main" id="{6773DEAB-7CE7-D41D-7D9F-0315E01A1AE5}"/>
              </a:ext>
            </a:extLst>
          </p:cNvPr>
          <p:cNvSpPr>
            <a:spLocks noChangeAspect="1"/>
          </p:cNvSpPr>
          <p:nvPr/>
        </p:nvSpPr>
        <p:spPr>
          <a:xfrm>
            <a:off x="1512153" y="3251266"/>
            <a:ext cx="7831869" cy="808866"/>
          </a:xfrm>
          <a:prstGeom prst="rect">
            <a:avLst/>
          </a:prstGeom>
          <a:solidFill>
            <a:srgbClr val="197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3" name="TextBox 72">
            <a:extLst>
              <a:ext uri="{FF2B5EF4-FFF2-40B4-BE49-F238E27FC236}">
                <a16:creationId xmlns:a16="http://schemas.microsoft.com/office/drawing/2014/main" id="{41843C76-3E7B-DB05-096A-935603BAD25E}"/>
              </a:ext>
            </a:extLst>
          </p:cNvPr>
          <p:cNvSpPr txBox="1">
            <a:spLocks noChangeAspect="1"/>
          </p:cNvSpPr>
          <p:nvPr/>
        </p:nvSpPr>
        <p:spPr>
          <a:xfrm>
            <a:off x="2459063" y="3382652"/>
            <a:ext cx="5396536" cy="605294"/>
          </a:xfrm>
          <a:prstGeom prst="rect">
            <a:avLst/>
          </a:prstGeom>
          <a:noFill/>
        </p:spPr>
        <p:txBody>
          <a:bodyPr wrap="square" rtlCol="0">
            <a:spAutoFit/>
          </a:bodyPr>
          <a:lstStyle/>
          <a:p>
            <a:pPr>
              <a:lnSpc>
                <a:spcPts val="2000"/>
              </a:lnSpc>
            </a:pPr>
            <a:r>
              <a:rPr lang="en-US" sz="20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Metering and monitoring of water production and distribution</a:t>
            </a:r>
          </a:p>
        </p:txBody>
      </p:sp>
      <p:sp>
        <p:nvSpPr>
          <p:cNvPr id="74" name="TextBox 73">
            <a:extLst>
              <a:ext uri="{FF2B5EF4-FFF2-40B4-BE49-F238E27FC236}">
                <a16:creationId xmlns:a16="http://schemas.microsoft.com/office/drawing/2014/main" id="{04B7F540-7C3E-4E64-CC03-492558A7AEBA}"/>
              </a:ext>
            </a:extLst>
          </p:cNvPr>
          <p:cNvSpPr txBox="1">
            <a:spLocks noChangeAspect="1"/>
          </p:cNvSpPr>
          <p:nvPr/>
        </p:nvSpPr>
        <p:spPr>
          <a:xfrm>
            <a:off x="1600705" y="3520273"/>
            <a:ext cx="836163" cy="400110"/>
          </a:xfrm>
          <a:prstGeom prst="rect">
            <a:avLst/>
          </a:prstGeom>
          <a:noFill/>
        </p:spPr>
        <p:txBody>
          <a:bodyPr wrap="square" rtlCol="0">
            <a:spAutoFit/>
          </a:bodyPr>
          <a:lstStyle/>
          <a:p>
            <a:pPr algn="ctr">
              <a:lnSpc>
                <a:spcPts val="2000"/>
              </a:lnSpc>
            </a:pPr>
            <a:r>
              <a:rPr lang="en-US" sz="36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02</a:t>
            </a:r>
          </a:p>
        </p:txBody>
      </p:sp>
      <p:sp>
        <p:nvSpPr>
          <p:cNvPr id="79" name="TextBox 78">
            <a:extLst>
              <a:ext uri="{FF2B5EF4-FFF2-40B4-BE49-F238E27FC236}">
                <a16:creationId xmlns:a16="http://schemas.microsoft.com/office/drawing/2014/main" id="{D8516B3E-8B9A-C156-CA98-63F68CC6AFE9}"/>
              </a:ext>
            </a:extLst>
          </p:cNvPr>
          <p:cNvSpPr txBox="1"/>
          <p:nvPr/>
        </p:nvSpPr>
        <p:spPr>
          <a:xfrm>
            <a:off x="739019" y="985233"/>
            <a:ext cx="4726668" cy="1200329"/>
          </a:xfrm>
          <a:prstGeom prst="rect">
            <a:avLst/>
          </a:prstGeom>
          <a:noFill/>
        </p:spPr>
        <p:txBody>
          <a:bodyPr wrap="square" rtlCol="0">
            <a:spAutoFit/>
          </a:bodyPr>
          <a:lstStyle/>
          <a:p>
            <a:r>
              <a:rPr lang="en-US" sz="7200" b="1" dirty="0">
                <a:solidFill>
                  <a:srgbClr val="1976D2"/>
                </a:solidFill>
                <a:latin typeface="Roboto Black" panose="02000000000000000000" pitchFamily="2" charset="0"/>
                <a:ea typeface="Roboto Black" panose="02000000000000000000" pitchFamily="2" charset="0"/>
                <a:cs typeface="Roboto Black" panose="02000000000000000000" pitchFamily="2" charset="0"/>
              </a:rPr>
              <a:t>Outline</a:t>
            </a:r>
            <a:r>
              <a:rPr lang="en-US" sz="7200" b="1" dirty="0">
                <a:gradFill>
                  <a:gsLst>
                    <a:gs pos="0">
                      <a:srgbClr val="1565C0">
                        <a:lumMod val="67000"/>
                      </a:srgbClr>
                    </a:gs>
                    <a:gs pos="48000">
                      <a:srgbClr val="1E88E5"/>
                    </a:gs>
                    <a:gs pos="100000">
                      <a:srgbClr val="0D47A1"/>
                    </a:gs>
                  </a:gsLst>
                  <a:path path="circle">
                    <a:fillToRect l="100000" t="100000"/>
                  </a:path>
                </a:gradFill>
                <a:latin typeface="Roboto Black" panose="02000000000000000000" pitchFamily="2" charset="0"/>
                <a:ea typeface="Roboto Black" panose="02000000000000000000" pitchFamily="2" charset="0"/>
                <a:cs typeface="Roboto Black" panose="02000000000000000000" pitchFamily="2" charset="0"/>
              </a:rPr>
              <a:t> </a:t>
            </a:r>
          </a:p>
        </p:txBody>
      </p:sp>
      <p:sp>
        <p:nvSpPr>
          <p:cNvPr id="2" name="Rectangle 1">
            <a:extLst>
              <a:ext uri="{FF2B5EF4-FFF2-40B4-BE49-F238E27FC236}">
                <a16:creationId xmlns:a16="http://schemas.microsoft.com/office/drawing/2014/main" id="{D348467C-E806-6674-FE03-EFEA27F17D7C}"/>
              </a:ext>
            </a:extLst>
          </p:cNvPr>
          <p:cNvSpPr>
            <a:spLocks noChangeAspect="1"/>
          </p:cNvSpPr>
          <p:nvPr/>
        </p:nvSpPr>
        <p:spPr>
          <a:xfrm>
            <a:off x="1512152" y="5347849"/>
            <a:ext cx="7831868" cy="808866"/>
          </a:xfrm>
          <a:prstGeom prst="rect">
            <a:avLst/>
          </a:prstGeom>
          <a:solidFill>
            <a:srgbClr val="197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F67CF484-528F-2657-4F57-6EF54B279887}"/>
              </a:ext>
            </a:extLst>
          </p:cNvPr>
          <p:cNvSpPr txBox="1">
            <a:spLocks noChangeAspect="1"/>
          </p:cNvSpPr>
          <p:nvPr/>
        </p:nvSpPr>
        <p:spPr>
          <a:xfrm>
            <a:off x="2436868" y="5616856"/>
            <a:ext cx="6524251" cy="348813"/>
          </a:xfrm>
          <a:prstGeom prst="rect">
            <a:avLst/>
          </a:prstGeom>
          <a:noFill/>
        </p:spPr>
        <p:txBody>
          <a:bodyPr wrap="square" rtlCol="0">
            <a:spAutoFit/>
          </a:bodyPr>
          <a:lstStyle/>
          <a:p>
            <a:pPr>
              <a:lnSpc>
                <a:spcPts val="2000"/>
              </a:lnSpc>
            </a:pPr>
            <a:r>
              <a:rPr lang="en-US" sz="20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Strategic Planning, </a:t>
            </a:r>
            <a:r>
              <a:rPr lang="en-US" sz="2000" dirty="0" smtClean="0">
                <a:solidFill>
                  <a:schemeClr val="bg1"/>
                </a:solidFill>
                <a:latin typeface="Roboto Black" panose="02000000000000000000" pitchFamily="2" charset="0"/>
                <a:ea typeface="Roboto Black" panose="02000000000000000000" pitchFamily="2" charset="0"/>
                <a:cs typeface="Roboto Black" panose="02000000000000000000" pitchFamily="2" charset="0"/>
              </a:rPr>
              <a:t>managing</a:t>
            </a:r>
            <a:r>
              <a:rPr lang="en-US" sz="20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 and </a:t>
            </a:r>
            <a:r>
              <a:rPr lang="en-US" sz="2000" dirty="0" smtClean="0">
                <a:solidFill>
                  <a:schemeClr val="bg1"/>
                </a:solidFill>
                <a:latin typeface="Roboto Black" panose="02000000000000000000" pitchFamily="2" charset="0"/>
                <a:ea typeface="Roboto Black" panose="02000000000000000000" pitchFamily="2" charset="0"/>
                <a:cs typeface="Roboto Black" panose="02000000000000000000" pitchFamily="2" charset="0"/>
              </a:rPr>
              <a:t>monitoring </a:t>
            </a:r>
            <a:r>
              <a:rPr lang="en-US" sz="20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Tool </a:t>
            </a:r>
          </a:p>
        </p:txBody>
      </p:sp>
      <p:sp>
        <p:nvSpPr>
          <p:cNvPr id="8" name="TextBox 7">
            <a:extLst>
              <a:ext uri="{FF2B5EF4-FFF2-40B4-BE49-F238E27FC236}">
                <a16:creationId xmlns:a16="http://schemas.microsoft.com/office/drawing/2014/main" id="{F511E6EB-E943-D912-7930-64F2ACCC1254}"/>
              </a:ext>
            </a:extLst>
          </p:cNvPr>
          <p:cNvSpPr txBox="1">
            <a:spLocks noChangeAspect="1"/>
          </p:cNvSpPr>
          <p:nvPr/>
        </p:nvSpPr>
        <p:spPr>
          <a:xfrm>
            <a:off x="1600704" y="5616856"/>
            <a:ext cx="858358" cy="400110"/>
          </a:xfrm>
          <a:prstGeom prst="rect">
            <a:avLst/>
          </a:prstGeom>
          <a:noFill/>
        </p:spPr>
        <p:txBody>
          <a:bodyPr wrap="square" rtlCol="0">
            <a:spAutoFit/>
          </a:bodyPr>
          <a:lstStyle/>
          <a:p>
            <a:pPr algn="ctr">
              <a:lnSpc>
                <a:spcPts val="2000"/>
              </a:lnSpc>
            </a:pPr>
            <a:r>
              <a:rPr lang="en-US" sz="3600"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04</a:t>
            </a:r>
          </a:p>
        </p:txBody>
      </p:sp>
    </p:spTree>
    <p:extLst>
      <p:ext uri="{BB962C8B-B14F-4D97-AF65-F5344CB8AC3E}">
        <p14:creationId xmlns:p14="http://schemas.microsoft.com/office/powerpoint/2010/main" val="4120119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DC5F69-636C-2797-8C58-18C242A2F850}"/>
              </a:ext>
            </a:extLst>
          </p:cNvPr>
          <p:cNvSpPr>
            <a:spLocks noGrp="1"/>
          </p:cNvSpPr>
          <p:nvPr>
            <p:ph type="body" sz="quarter" idx="13"/>
          </p:nvPr>
        </p:nvSpPr>
        <p:spPr/>
        <p:txBody>
          <a:bodyPr/>
          <a:lstStyle/>
          <a:p>
            <a:r>
              <a:rPr lang="en-US" dirty="0"/>
              <a:t>Master Planning</a:t>
            </a:r>
          </a:p>
        </p:txBody>
      </p:sp>
      <p:sp>
        <p:nvSpPr>
          <p:cNvPr id="5" name="Text Placeholder 4">
            <a:extLst>
              <a:ext uri="{FF2B5EF4-FFF2-40B4-BE49-F238E27FC236}">
                <a16:creationId xmlns:a16="http://schemas.microsoft.com/office/drawing/2014/main" id="{3D8A955D-FAF8-58EF-2963-34E5E518B2D6}"/>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883657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4</a:t>
            </a:fld>
            <a:endParaRPr lang="en-US" dirty="0"/>
          </a:p>
        </p:txBody>
      </p:sp>
      <p:pic>
        <p:nvPicPr>
          <p:cNvPr id="2" name="Picture 1">
            <a:extLst>
              <a:ext uri="{FF2B5EF4-FFF2-40B4-BE49-F238E27FC236}">
                <a16:creationId xmlns:a16="http://schemas.microsoft.com/office/drawing/2014/main" id="{177B10B0-AA98-85DB-1035-B10F9982833C}"/>
              </a:ext>
            </a:extLst>
          </p:cNvPr>
          <p:cNvPicPr>
            <a:picLocks noChangeAspect="1"/>
          </p:cNvPicPr>
          <p:nvPr/>
        </p:nvPicPr>
        <p:blipFill>
          <a:blip r:embed="rId5"/>
          <a:stretch>
            <a:fillRect/>
          </a:stretch>
        </p:blipFill>
        <p:spPr>
          <a:xfrm>
            <a:off x="6928125" y="1088838"/>
            <a:ext cx="4787592" cy="5756740"/>
          </a:xfrm>
          <a:prstGeom prst="rect">
            <a:avLst/>
          </a:prstGeom>
        </p:spPr>
      </p:pic>
      <p:pic>
        <p:nvPicPr>
          <p:cNvPr id="13" name="Picture 12">
            <a:extLst>
              <a:ext uri="{FF2B5EF4-FFF2-40B4-BE49-F238E27FC236}">
                <a16:creationId xmlns:a16="http://schemas.microsoft.com/office/drawing/2014/main" id="{84674B2C-3B4B-5DFB-0FD4-11F0769073AC}"/>
              </a:ext>
            </a:extLst>
          </p:cNvPr>
          <p:cNvPicPr>
            <a:picLocks noChangeAspect="1"/>
          </p:cNvPicPr>
          <p:nvPr/>
        </p:nvPicPr>
        <p:blipFill>
          <a:blip r:embed="rId6"/>
          <a:stretch>
            <a:fillRect/>
          </a:stretch>
        </p:blipFill>
        <p:spPr>
          <a:xfrm>
            <a:off x="9786376" y="5144915"/>
            <a:ext cx="2189404" cy="1175143"/>
          </a:xfrm>
          <a:prstGeom prst="rect">
            <a:avLst/>
          </a:prstGeom>
        </p:spPr>
      </p:pic>
      <p:sp>
        <p:nvSpPr>
          <p:cNvPr id="7" name="Text Placeholder 2">
            <a:extLst>
              <a:ext uri="{FF2B5EF4-FFF2-40B4-BE49-F238E27FC236}">
                <a16:creationId xmlns:a16="http://schemas.microsoft.com/office/drawing/2014/main" id="{B1403290-FE4E-2961-E76F-4A7FB582136F}"/>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Water Master Planning</a:t>
            </a:r>
          </a:p>
        </p:txBody>
      </p:sp>
      <p:grpSp>
        <p:nvGrpSpPr>
          <p:cNvPr id="3" name="Group 103">
            <a:extLst>
              <a:ext uri="{FF2B5EF4-FFF2-40B4-BE49-F238E27FC236}">
                <a16:creationId xmlns:a16="http://schemas.microsoft.com/office/drawing/2014/main" id="{E7597D1B-E0E5-8FD7-92D1-3B1A627BD6D3}"/>
              </a:ext>
            </a:extLst>
          </p:cNvPr>
          <p:cNvGrpSpPr>
            <a:grpSpLocks noChangeAspect="1"/>
          </p:cNvGrpSpPr>
          <p:nvPr/>
        </p:nvGrpSpPr>
        <p:grpSpPr>
          <a:xfrm>
            <a:off x="891387" y="1459602"/>
            <a:ext cx="7004838" cy="2578103"/>
            <a:chOff x="-1" y="-1"/>
            <a:chExt cx="14042321" cy="5168220"/>
          </a:xfrm>
        </p:grpSpPr>
        <p:grpSp>
          <p:nvGrpSpPr>
            <p:cNvPr id="4" name="Group 104">
              <a:extLst>
                <a:ext uri="{FF2B5EF4-FFF2-40B4-BE49-F238E27FC236}">
                  <a16:creationId xmlns:a16="http://schemas.microsoft.com/office/drawing/2014/main" id="{A0A997A3-AA55-5E9C-CD58-DB304FF1C595}"/>
                </a:ext>
              </a:extLst>
            </p:cNvPr>
            <p:cNvGrpSpPr/>
            <p:nvPr/>
          </p:nvGrpSpPr>
          <p:grpSpPr>
            <a:xfrm>
              <a:off x="-1" y="-1"/>
              <a:ext cx="993544" cy="993544"/>
              <a:chOff x="-1" y="-1"/>
              <a:chExt cx="993542" cy="993542"/>
            </a:xfrm>
          </p:grpSpPr>
          <p:sp>
            <p:nvSpPr>
              <p:cNvPr id="26" name="Oval 107">
                <a:extLst>
                  <a:ext uri="{FF2B5EF4-FFF2-40B4-BE49-F238E27FC236}">
                    <a16:creationId xmlns:a16="http://schemas.microsoft.com/office/drawing/2014/main" id="{9A9A616D-905F-5707-2AE1-4DCFD9E78FAF}"/>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7" name="Oval 108">
                <a:extLst>
                  <a:ext uri="{FF2B5EF4-FFF2-40B4-BE49-F238E27FC236}">
                    <a16:creationId xmlns:a16="http://schemas.microsoft.com/office/drawing/2014/main" id="{F31455DD-3F8D-C252-9D8E-17880A0AA6C4}"/>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8" name="Oval 109">
                <a:extLst>
                  <a:ext uri="{FF2B5EF4-FFF2-40B4-BE49-F238E27FC236}">
                    <a16:creationId xmlns:a16="http://schemas.microsoft.com/office/drawing/2014/main" id="{143EF7F9-1C0D-63D6-1FC0-E671BEFBC4EC}"/>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8" name="TextBox 105">
              <a:extLst>
                <a:ext uri="{FF2B5EF4-FFF2-40B4-BE49-F238E27FC236}">
                  <a16:creationId xmlns:a16="http://schemas.microsoft.com/office/drawing/2014/main" id="{534F24E0-79CC-D363-F54E-111DBDCA42D5}"/>
                </a:ext>
              </a:extLst>
            </p:cNvPr>
            <p:cNvSpPr txBox="1"/>
            <p:nvPr/>
          </p:nvSpPr>
          <p:spPr>
            <a:xfrm>
              <a:off x="469282" y="532559"/>
              <a:ext cx="3814397" cy="61698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Present status</a:t>
              </a:r>
            </a:p>
          </p:txBody>
        </p:sp>
        <p:sp>
          <p:nvSpPr>
            <p:cNvPr id="9" name="TextBox 106">
              <a:extLst>
                <a:ext uri="{FF2B5EF4-FFF2-40B4-BE49-F238E27FC236}">
                  <a16:creationId xmlns:a16="http://schemas.microsoft.com/office/drawing/2014/main" id="{9819C7CE-9B55-31EB-7FF2-561139F92A13}"/>
                </a:ext>
              </a:extLst>
            </p:cNvPr>
            <p:cNvSpPr txBox="1"/>
            <p:nvPr/>
          </p:nvSpPr>
          <p:spPr>
            <a:xfrm>
              <a:off x="469280" y="1350224"/>
              <a:ext cx="13573040" cy="3817995"/>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marL="285750" indent="-285750"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NLWE Partially covered</a:t>
              </a:r>
            </a:p>
            <a:p>
              <a:pPr marL="285750" indent="-285750"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BMLWE fully covered except</a:t>
              </a:r>
            </a:p>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  </a:t>
              </a:r>
              <a:r>
                <a:rPr lang="en-US" sz="1400" kern="0" dirty="0">
                  <a:solidFill>
                    <a:srgbClr val="44546A"/>
                  </a:solidFill>
                  <a:latin typeface="Roboto" panose="02000000000000000000" pitchFamily="2" charset="0"/>
                  <a:ea typeface="Roboto" panose="02000000000000000000" pitchFamily="2" charset="0"/>
                  <a:cs typeface="Roboto" panose="02000000000000000000" pitchFamily="2" charset="0"/>
                </a:rPr>
                <a:t>    - </a:t>
              </a:r>
              <a:r>
                <a:rPr lang="en-US" sz="1400" kern="0" dirty="0" err="1">
                  <a:solidFill>
                    <a:srgbClr val="44546A"/>
                  </a:solidFill>
                  <a:latin typeface="Roboto" panose="02000000000000000000" pitchFamily="2" charset="0"/>
                  <a:ea typeface="Roboto" panose="02000000000000000000" pitchFamily="2" charset="0"/>
                  <a:cs typeface="Roboto" panose="02000000000000000000" pitchFamily="2" charset="0"/>
                </a:rPr>
                <a:t>Chouf</a:t>
              </a:r>
              <a:r>
                <a:rPr lang="en-US" sz="1400" kern="0" dirty="0">
                  <a:solidFill>
                    <a:srgbClr val="44546A"/>
                  </a:solidFill>
                  <a:latin typeface="Roboto" panose="02000000000000000000" pitchFamily="2" charset="0"/>
                  <a:ea typeface="Roboto" panose="02000000000000000000" pitchFamily="2" charset="0"/>
                  <a:cs typeface="Roboto" panose="02000000000000000000" pitchFamily="2" charset="0"/>
                </a:rPr>
                <a:t>/</a:t>
              </a:r>
              <a:r>
                <a:rPr lang="en-US" sz="1400" kern="0" dirty="0" err="1">
                  <a:solidFill>
                    <a:srgbClr val="44546A"/>
                  </a:solidFill>
                  <a:latin typeface="Roboto" panose="02000000000000000000" pitchFamily="2" charset="0"/>
                  <a:ea typeface="Roboto" panose="02000000000000000000" pitchFamily="2" charset="0"/>
                  <a:cs typeface="Roboto" panose="02000000000000000000" pitchFamily="2" charset="0"/>
                </a:rPr>
                <a:t>Aley</a:t>
              </a:r>
              <a:r>
                <a:rPr lang="en-US" sz="1400" kern="0" dirty="0">
                  <a:solidFill>
                    <a:srgbClr val="44546A"/>
                  </a:solidFill>
                  <a:latin typeface="Roboto" panose="02000000000000000000" pitchFamily="2" charset="0"/>
                  <a:ea typeface="Roboto" panose="02000000000000000000" pitchFamily="2" charset="0"/>
                  <a:cs typeface="Roboto" panose="02000000000000000000" pitchFamily="2" charset="0"/>
                </a:rPr>
                <a:t> area, which is currently under study</a:t>
              </a:r>
            </a:p>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1400" kern="0" dirty="0">
                  <a:solidFill>
                    <a:srgbClr val="44546A"/>
                  </a:solidFill>
                  <a:latin typeface="Roboto" panose="02000000000000000000" pitchFamily="2" charset="0"/>
                  <a:ea typeface="Roboto" panose="02000000000000000000" pitchFamily="2" charset="0"/>
                  <a:cs typeface="Roboto" panose="02000000000000000000" pitchFamily="2" charset="0"/>
                </a:rPr>
                <a:t>      - Areas intended to be supplied from dams that now are suspended or on hold</a:t>
              </a:r>
            </a:p>
            <a:p>
              <a:pPr marL="285750" indent="-285750"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SLWE Fully covered</a:t>
              </a:r>
            </a:p>
            <a:p>
              <a:pPr marL="285750" indent="-285750"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BWE Partially covered </a:t>
              </a:r>
              <a:endParaRPr lang="en-US" sz="1400" kern="0" dirty="0">
                <a:solidFill>
                  <a:srgbClr val="1976D2"/>
                </a:solidFill>
                <a:latin typeface="Source Sans Pro Light" panose="020B0403030403020204" pitchFamily="34" charset="0"/>
                <a:ea typeface="Source Sans Pro Light" panose="020B0403030403020204" pitchFamily="34" charset="0"/>
              </a:endParaRPr>
            </a:p>
          </p:txBody>
        </p:sp>
      </p:grpSp>
      <p:grpSp>
        <p:nvGrpSpPr>
          <p:cNvPr id="36" name="Group 103">
            <a:extLst>
              <a:ext uri="{FF2B5EF4-FFF2-40B4-BE49-F238E27FC236}">
                <a16:creationId xmlns:a16="http://schemas.microsoft.com/office/drawing/2014/main" id="{7186B5A4-45BD-E675-3215-344F89AE07AB}"/>
              </a:ext>
            </a:extLst>
          </p:cNvPr>
          <p:cNvGrpSpPr>
            <a:grpSpLocks noChangeAspect="1"/>
          </p:cNvGrpSpPr>
          <p:nvPr/>
        </p:nvGrpSpPr>
        <p:grpSpPr>
          <a:xfrm>
            <a:off x="838200" y="4256377"/>
            <a:ext cx="6181726" cy="2282038"/>
            <a:chOff x="-1" y="-1"/>
            <a:chExt cx="12392262" cy="4574710"/>
          </a:xfrm>
        </p:grpSpPr>
        <p:grpSp>
          <p:nvGrpSpPr>
            <p:cNvPr id="37" name="Group 104">
              <a:extLst>
                <a:ext uri="{FF2B5EF4-FFF2-40B4-BE49-F238E27FC236}">
                  <a16:creationId xmlns:a16="http://schemas.microsoft.com/office/drawing/2014/main" id="{E92F9CEB-DA77-B8FE-118F-36487286CDEB}"/>
                </a:ext>
              </a:extLst>
            </p:cNvPr>
            <p:cNvGrpSpPr/>
            <p:nvPr/>
          </p:nvGrpSpPr>
          <p:grpSpPr>
            <a:xfrm>
              <a:off x="-1" y="-1"/>
              <a:ext cx="993544" cy="993544"/>
              <a:chOff x="-1" y="-1"/>
              <a:chExt cx="993542" cy="993542"/>
            </a:xfrm>
          </p:grpSpPr>
          <p:sp>
            <p:nvSpPr>
              <p:cNvPr id="40" name="Oval 107">
                <a:extLst>
                  <a:ext uri="{FF2B5EF4-FFF2-40B4-BE49-F238E27FC236}">
                    <a16:creationId xmlns:a16="http://schemas.microsoft.com/office/drawing/2014/main" id="{28C4E184-1A98-196E-8342-BC96CBA97317}"/>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41" name="Oval 108">
                <a:extLst>
                  <a:ext uri="{FF2B5EF4-FFF2-40B4-BE49-F238E27FC236}">
                    <a16:creationId xmlns:a16="http://schemas.microsoft.com/office/drawing/2014/main" id="{0C13BDEB-46E2-D6BF-5D89-5D9916A7D226}"/>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42" name="Oval 109">
                <a:extLst>
                  <a:ext uri="{FF2B5EF4-FFF2-40B4-BE49-F238E27FC236}">
                    <a16:creationId xmlns:a16="http://schemas.microsoft.com/office/drawing/2014/main" id="{4FE1C5CA-C70F-55A2-E8A3-98721B6FA402}"/>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38" name="TextBox 105">
              <a:extLst>
                <a:ext uri="{FF2B5EF4-FFF2-40B4-BE49-F238E27FC236}">
                  <a16:creationId xmlns:a16="http://schemas.microsoft.com/office/drawing/2014/main" id="{4C1730FF-03F3-D22E-F0FB-12D6000C9307}"/>
                </a:ext>
              </a:extLst>
            </p:cNvPr>
            <p:cNvSpPr txBox="1"/>
            <p:nvPr/>
          </p:nvSpPr>
          <p:spPr>
            <a:xfrm>
              <a:off x="469282" y="532559"/>
              <a:ext cx="2895343" cy="61698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Key issues </a:t>
              </a:r>
            </a:p>
          </p:txBody>
        </p:sp>
        <p:sp>
          <p:nvSpPr>
            <p:cNvPr id="39" name="TextBox 106">
              <a:extLst>
                <a:ext uri="{FF2B5EF4-FFF2-40B4-BE49-F238E27FC236}">
                  <a16:creationId xmlns:a16="http://schemas.microsoft.com/office/drawing/2014/main" id="{BD81C7DA-E218-BB7A-C3F8-F74162FB2E7B}"/>
                </a:ext>
              </a:extLst>
            </p:cNvPr>
            <p:cNvSpPr txBox="1"/>
            <p:nvPr/>
          </p:nvSpPr>
          <p:spPr>
            <a:xfrm>
              <a:off x="469282" y="1407507"/>
              <a:ext cx="11922979" cy="3167202"/>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marL="285750" indent="-285750"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Prepare Master Plans for areas not addressed yet.</a:t>
              </a:r>
            </a:p>
            <a:p>
              <a:pPr marL="285750" indent="-285750"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err="1">
                  <a:solidFill>
                    <a:srgbClr val="1976D2"/>
                  </a:solidFill>
                  <a:latin typeface="Roboto" panose="02000000000000000000" pitchFamily="2" charset="0"/>
                  <a:ea typeface="Roboto" panose="02000000000000000000" pitchFamily="2" charset="0"/>
                  <a:cs typeface="Roboto" panose="02000000000000000000" pitchFamily="2" charset="0"/>
                </a:rPr>
                <a:t>Bisri</a:t>
              </a: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 dam is intended to feed South Beirut and there is no other viable option.</a:t>
              </a:r>
            </a:p>
            <a:p>
              <a:pPr marL="285750" indent="-285750"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err="1">
                  <a:solidFill>
                    <a:srgbClr val="1976D2"/>
                  </a:solidFill>
                  <a:latin typeface="Roboto" panose="02000000000000000000" pitchFamily="2" charset="0"/>
                  <a:ea typeface="Roboto" panose="02000000000000000000" pitchFamily="2" charset="0"/>
                  <a:cs typeface="Roboto" panose="02000000000000000000" pitchFamily="2" charset="0"/>
                </a:rPr>
                <a:t>Boqaata</a:t>
              </a: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 dam is intended to feed a large part of </a:t>
              </a:r>
              <a:r>
                <a:rPr lang="en-US" sz="1400" kern="0" dirty="0" err="1">
                  <a:solidFill>
                    <a:srgbClr val="1976D2"/>
                  </a:solidFill>
                  <a:latin typeface="Roboto" panose="02000000000000000000" pitchFamily="2" charset="0"/>
                  <a:ea typeface="Roboto" panose="02000000000000000000" pitchFamily="2" charset="0"/>
                  <a:cs typeface="Roboto" panose="02000000000000000000" pitchFamily="2" charset="0"/>
                </a:rPr>
                <a:t>Matn</a:t>
              </a: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 by gravity, avoiding pumping from </a:t>
              </a:r>
              <a:r>
                <a:rPr lang="en-US" sz="1400" kern="0" dirty="0" err="1">
                  <a:solidFill>
                    <a:srgbClr val="1976D2"/>
                  </a:solidFill>
                  <a:latin typeface="Roboto" panose="02000000000000000000" pitchFamily="2" charset="0"/>
                  <a:ea typeface="Roboto" panose="02000000000000000000" pitchFamily="2" charset="0"/>
                  <a:cs typeface="Roboto" panose="02000000000000000000" pitchFamily="2" charset="0"/>
                </a:rPr>
                <a:t>Jeita</a:t>
              </a: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 at a cost exceeding 3MUSD/year</a:t>
              </a:r>
            </a:p>
          </p:txBody>
        </p:sp>
      </p:grpSp>
      <mc:AlternateContent xmlns:mc="http://schemas.openxmlformats.org/markup-compatibility/2006">
        <mc:Choice xmlns:pslz="http://schemas.microsoft.com/office/powerpoint/2016/slidezoom" xmlns="" Requires="pslz">
          <p:graphicFrame>
            <p:nvGraphicFramePr>
              <p:cNvPr id="12" name="Slide Zoom 11">
                <a:extLst>
                  <a:ext uri="{FF2B5EF4-FFF2-40B4-BE49-F238E27FC236}">
                    <a16:creationId xmlns:a16="http://schemas.microsoft.com/office/drawing/2014/main" id="{D6935BF1-C543-4E68-4925-5F263315EBD6}"/>
                  </a:ext>
                </a:extLst>
              </p:cNvPr>
              <p:cNvGraphicFramePr>
                <a:graphicFrameLocks noChangeAspect="1"/>
              </p:cNvGraphicFramePr>
              <p:nvPr>
                <p:extLst>
                  <p:ext uri="{D42A27DB-BD31-4B8C-83A1-F6EECF244321}">
                    <p14:modId xmlns:p14="http://schemas.microsoft.com/office/powerpoint/2010/main" val="2745059925"/>
                  </p:ext>
                </p:extLst>
              </p:nvPr>
            </p:nvGraphicFramePr>
            <p:xfrm>
              <a:off x="9263163" y="1817636"/>
              <a:ext cx="275165" cy="275165"/>
            </p:xfrm>
            <a:graphic>
              <a:graphicData uri="http://schemas.microsoft.com/office/powerpoint/2016/slidezoom">
                <pslz:sldZm>
                  <pslz:sldZmObj sldId="423" cId="801551819">
                    <pslz:zmPr id="{0ED865E2-B1DD-4F38-86E0-7DCFF87CCFC3}" returnToParent="0" imageType="cover" transitionDur="1000">
                      <p166:blipFill xmlns:p166="http://schemas.microsoft.com/office/powerpoint/2016/6/main">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166:blipFill>
                      <p166:spPr xmlns:p166="http://schemas.microsoft.com/office/powerpoint/2016/6/main">
                        <a:xfrm>
                          <a:off x="0" y="0"/>
                          <a:ext cx="275165" cy="275165"/>
                        </a:xfrm>
                        <a:prstGeom prst="rect">
                          <a:avLst/>
                        </a:prstGeom>
                        <a:ln w="3175">
                          <a:noFill/>
                        </a:ln>
                      </p166:spPr>
                    </pslz:zmPr>
                  </pslz:sldZmObj>
                </pslz:sldZm>
              </a:graphicData>
            </a:graphic>
          </p:graphicFrame>
        </mc:Choice>
        <mc:Fallback>
          <p:pic>
            <p:nvPicPr>
              <p:cNvPr id="12" name="Slide Zoom 11">
                <a:hlinkClick r:id="rId9" action="ppaction://hlinksldjump"/>
                <a:extLst>
                  <a:ext uri="{FF2B5EF4-FFF2-40B4-BE49-F238E27FC236}">
                    <a16:creationId xmlns:a16="http://schemas.microsoft.com/office/drawing/2014/main" id="{D6935BF1-C543-4E68-4925-5F263315EBD6}"/>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xmlns:pslz="http://schemas.microsoft.com/office/powerpoint/2016/slidezoom" r:embed="rId11"/>
                  </a:ext>
                </a:extLst>
              </a:blip>
              <a:stretch>
                <a:fillRect/>
              </a:stretch>
            </p:blipFill>
            <p:spPr>
              <a:xfrm>
                <a:off x="9263163" y="1817636"/>
                <a:ext cx="275165" cy="275165"/>
              </a:xfrm>
              <a:prstGeom prst="rect">
                <a:avLst/>
              </a:prstGeom>
              <a:ln w="3175">
                <a:noFill/>
              </a:ln>
            </p:spPr>
          </p:pic>
        </mc:Fallback>
      </mc:AlternateContent>
      <mc:AlternateContent xmlns:mc="http://schemas.openxmlformats.org/markup-compatibility/2006">
        <mc:Choice xmlns:pslz="http://schemas.microsoft.com/office/powerpoint/2016/slidezoom" xmlns="" Requires="pslz">
          <p:graphicFrame>
            <p:nvGraphicFramePr>
              <p:cNvPr id="15" name="Slide Zoom 14">
                <a:extLst>
                  <a:ext uri="{FF2B5EF4-FFF2-40B4-BE49-F238E27FC236}">
                    <a16:creationId xmlns:a16="http://schemas.microsoft.com/office/drawing/2014/main" id="{4391CDBE-A697-89B1-320B-9E2F0F7B9E57}"/>
                  </a:ext>
                </a:extLst>
              </p:cNvPr>
              <p:cNvGraphicFramePr>
                <a:graphicFrameLocks noChangeAspect="1"/>
              </p:cNvGraphicFramePr>
              <p:nvPr>
                <p:extLst>
                  <p:ext uri="{D42A27DB-BD31-4B8C-83A1-F6EECF244321}">
                    <p14:modId xmlns:p14="http://schemas.microsoft.com/office/powerpoint/2010/main" val="192307429"/>
                  </p:ext>
                </p:extLst>
              </p:nvPr>
            </p:nvGraphicFramePr>
            <p:xfrm>
              <a:off x="8186728" y="3659370"/>
              <a:ext cx="307838" cy="307838"/>
            </p:xfrm>
            <a:graphic>
              <a:graphicData uri="http://schemas.microsoft.com/office/powerpoint/2016/slidezoom">
                <pslz:sldZm>
                  <pslz:sldZmObj sldId="424" cId="3741690083">
                    <pslz:zmPr id="{0DAA622F-7F10-420B-B888-77920181C227}" returnToParent="0" imageType="cover" transitionDur="1000">
                      <p166:blipFill xmlns:p166="http://schemas.microsoft.com/office/powerpoint/2016/6/main">
                        <a:blip r:embed="rId12"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166:blipFill>
                      <p166:spPr xmlns:p166="http://schemas.microsoft.com/office/powerpoint/2016/6/main">
                        <a:xfrm>
                          <a:off x="0" y="0"/>
                          <a:ext cx="307838" cy="307838"/>
                        </a:xfrm>
                        <a:prstGeom prst="rect">
                          <a:avLst/>
                        </a:prstGeom>
                        <a:ln w="3175">
                          <a:noFill/>
                        </a:ln>
                      </p166:spPr>
                    </pslz:zmPr>
                  </pslz:sldZmObj>
                </pslz:sldZm>
              </a:graphicData>
            </a:graphic>
          </p:graphicFrame>
        </mc:Choice>
        <mc:Fallback>
          <p:pic>
            <p:nvPicPr>
              <p:cNvPr id="15" name="Slide Zoom 14">
                <a:hlinkClick r:id="rId13" action="ppaction://hlinksldjump"/>
                <a:extLst>
                  <a:ext uri="{FF2B5EF4-FFF2-40B4-BE49-F238E27FC236}">
                    <a16:creationId xmlns:a16="http://schemas.microsoft.com/office/drawing/2014/main" id="{4391CDBE-A697-89B1-320B-9E2F0F7B9E57}"/>
                  </a:ext>
                </a:extLst>
              </p:cNvPr>
              <p:cNvPicPr>
                <a:picLocks noGrp="1" noRot="1" noChangeAspect="1" noMove="1" noResize="1" noEditPoints="1" noAdjustHandles="1" noChangeArrowheads="1" noChangeShapeType="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xmlns:pslz="http://schemas.microsoft.com/office/powerpoint/2016/slidezoom" r:embed="rId15"/>
                  </a:ext>
                </a:extLst>
              </a:blip>
              <a:stretch>
                <a:fillRect/>
              </a:stretch>
            </p:blipFill>
            <p:spPr>
              <a:xfrm>
                <a:off x="8186728" y="3659370"/>
                <a:ext cx="307838" cy="307838"/>
              </a:xfrm>
              <a:prstGeom prst="rect">
                <a:avLst/>
              </a:prstGeom>
              <a:ln w="3175">
                <a:noFill/>
              </a:ln>
            </p:spPr>
          </p:pic>
        </mc:Fallback>
      </mc:AlternateContent>
      <mc:AlternateContent xmlns:mc="http://schemas.openxmlformats.org/markup-compatibility/2006">
        <mc:Choice xmlns:pslz="http://schemas.microsoft.com/office/powerpoint/2016/slidezoom" xmlns="" Requires="pslz">
          <p:graphicFrame>
            <p:nvGraphicFramePr>
              <p:cNvPr id="17" name="Slide Zoom 16">
                <a:extLst>
                  <a:ext uri="{FF2B5EF4-FFF2-40B4-BE49-F238E27FC236}">
                    <a16:creationId xmlns:a16="http://schemas.microsoft.com/office/drawing/2014/main" id="{8F9A463F-EF3D-C536-53E8-33214A59AEA6}"/>
                  </a:ext>
                </a:extLst>
              </p:cNvPr>
              <p:cNvGraphicFramePr>
                <a:graphicFrameLocks noChangeAspect="1"/>
              </p:cNvGraphicFramePr>
              <p:nvPr>
                <p:extLst>
                  <p:ext uri="{D42A27DB-BD31-4B8C-83A1-F6EECF244321}">
                    <p14:modId xmlns:p14="http://schemas.microsoft.com/office/powerpoint/2010/main" val="868889240"/>
                  </p:ext>
                </p:extLst>
              </p:nvPr>
            </p:nvGraphicFramePr>
            <p:xfrm>
              <a:off x="7881755" y="4839942"/>
              <a:ext cx="304973" cy="304973"/>
            </p:xfrm>
            <a:graphic>
              <a:graphicData uri="http://schemas.microsoft.com/office/powerpoint/2016/slidezoom">
                <pslz:sldZm>
                  <pslz:sldZmObj sldId="426" cId="2290307089">
                    <pslz:zmPr id="{BC627AA9-C97E-4E9C-9D6A-0948E04DC9FE}" returnToParent="0" imageType="cover" transitionDur="1000">
                      <p166:blipFill xmlns:p166="http://schemas.microsoft.com/office/powerpoint/2016/6/main">
                        <a:blip r:embed="rId12"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166:blipFill>
                      <p166:spPr xmlns:p166="http://schemas.microsoft.com/office/powerpoint/2016/6/main">
                        <a:xfrm>
                          <a:off x="0" y="0"/>
                          <a:ext cx="304973" cy="304973"/>
                        </a:xfrm>
                        <a:prstGeom prst="rect">
                          <a:avLst/>
                        </a:prstGeom>
                        <a:ln w="3175">
                          <a:noFill/>
                        </a:ln>
                      </p166:spPr>
                    </pslz:zmPr>
                  </pslz:sldZmObj>
                </pslz:sldZm>
              </a:graphicData>
            </a:graphic>
          </p:graphicFrame>
        </mc:Choice>
        <mc:Fallback>
          <p:pic>
            <p:nvPicPr>
              <p:cNvPr id="17" name="Slide Zoom 16">
                <a:hlinkClick r:id="rId16" action="ppaction://hlinksldjump"/>
                <a:extLst>
                  <a:ext uri="{FF2B5EF4-FFF2-40B4-BE49-F238E27FC236}">
                    <a16:creationId xmlns:a16="http://schemas.microsoft.com/office/drawing/2014/main" id="{8F9A463F-EF3D-C536-53E8-33214A59AEA6}"/>
                  </a:ext>
                </a:extLst>
              </p:cNvPr>
              <p:cNvPicPr>
                <a:picLocks noGrp="1" noRot="1" noChangeAspect="1" noMove="1" noResize="1" noEditPoints="1" noAdjustHandles="1" noChangeArrowheads="1" noChangeShapeType="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xmlns:pslz="http://schemas.microsoft.com/office/powerpoint/2016/slidezoom" r:embed="rId15"/>
                  </a:ext>
                </a:extLst>
              </a:blip>
              <a:stretch>
                <a:fillRect/>
              </a:stretch>
            </p:blipFill>
            <p:spPr>
              <a:xfrm>
                <a:off x="7881755" y="4839942"/>
                <a:ext cx="304973" cy="304973"/>
              </a:xfrm>
              <a:prstGeom prst="rect">
                <a:avLst/>
              </a:prstGeom>
              <a:ln w="3175">
                <a:noFill/>
              </a:ln>
            </p:spPr>
          </p:pic>
        </mc:Fallback>
      </mc:AlternateContent>
      <mc:AlternateContent xmlns:mc="http://schemas.openxmlformats.org/markup-compatibility/2006">
        <mc:Choice xmlns:pslz="http://schemas.microsoft.com/office/powerpoint/2016/slidezoom" xmlns="" Requires="pslz">
          <p:graphicFrame>
            <p:nvGraphicFramePr>
              <p:cNvPr id="19" name="Slide Zoom 18">
                <a:extLst>
                  <a:ext uri="{FF2B5EF4-FFF2-40B4-BE49-F238E27FC236}">
                    <a16:creationId xmlns:a16="http://schemas.microsoft.com/office/drawing/2014/main" id="{D8AB4DE3-EEEC-581D-A5C2-72E5C2CC286E}"/>
                  </a:ext>
                </a:extLst>
              </p:cNvPr>
              <p:cNvGraphicFramePr>
                <a:graphicFrameLocks noChangeAspect="1"/>
              </p:cNvGraphicFramePr>
              <p:nvPr>
                <p:extLst>
                  <p:ext uri="{D42A27DB-BD31-4B8C-83A1-F6EECF244321}">
                    <p14:modId xmlns:p14="http://schemas.microsoft.com/office/powerpoint/2010/main" val="164821975"/>
                  </p:ext>
                </p:extLst>
              </p:nvPr>
            </p:nvGraphicFramePr>
            <p:xfrm>
              <a:off x="9400746" y="3882355"/>
              <a:ext cx="307837" cy="307837"/>
            </p:xfrm>
            <a:graphic>
              <a:graphicData uri="http://schemas.microsoft.com/office/powerpoint/2016/slidezoom">
                <pslz:sldZm>
                  <pslz:sldZmObj sldId="425" cId="3076165462">
                    <pslz:zmPr id="{7665AB31-1543-4E05-8FB1-1499DDA87D39}" imageType="cover" transitionDur="1000">
                      <p166:blipFill xmlns:p166="http://schemas.microsoft.com/office/powerpoint/2016/6/main">
                        <a:blip r:embed="rId12"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166:blipFill>
                      <p166:spPr xmlns:p166="http://schemas.microsoft.com/office/powerpoint/2016/6/main">
                        <a:xfrm>
                          <a:off x="0" y="0"/>
                          <a:ext cx="307837" cy="307837"/>
                        </a:xfrm>
                        <a:prstGeom prst="rect">
                          <a:avLst/>
                        </a:prstGeom>
                        <a:ln w="3175">
                          <a:noFill/>
                        </a:ln>
                      </p166:spPr>
                    </pslz:zmPr>
                  </pslz:sldZmObj>
                </pslz:sldZm>
              </a:graphicData>
            </a:graphic>
          </p:graphicFrame>
        </mc:Choice>
        <mc:Fallback>
          <p:pic>
            <p:nvPicPr>
              <p:cNvPr id="19" name="Slide Zoom 18">
                <a:hlinkClick r:id="rId18" action="ppaction://hlinksldjump"/>
                <a:extLst>
                  <a:ext uri="{FF2B5EF4-FFF2-40B4-BE49-F238E27FC236}">
                    <a16:creationId xmlns:a16="http://schemas.microsoft.com/office/drawing/2014/main" id="{D8AB4DE3-EEEC-581D-A5C2-72E5C2CC286E}"/>
                  </a:ext>
                </a:extLst>
              </p:cNvPr>
              <p:cNvPicPr>
                <a:picLocks noGrp="1" noRot="1" noChangeAspect="1" noMove="1" noResize="1" noEditPoints="1" noAdjustHandles="1" noChangeArrowheads="1" noChangeShapeType="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xmlns:pslz="http://schemas.microsoft.com/office/powerpoint/2016/slidezoom" r:embed="rId15"/>
                  </a:ext>
                </a:extLst>
              </a:blip>
              <a:stretch>
                <a:fillRect/>
              </a:stretch>
            </p:blipFill>
            <p:spPr>
              <a:xfrm>
                <a:off x="9400746" y="3882355"/>
                <a:ext cx="307837" cy="307837"/>
              </a:xfrm>
              <a:prstGeom prst="rect">
                <a:avLst/>
              </a:prstGeom>
              <a:ln w="3175">
                <a:noFill/>
              </a:ln>
            </p:spPr>
          </p:pic>
        </mc:Fallback>
      </mc:AlternateContent>
    </p:spTree>
    <p:extLst>
      <p:ext uri="{BB962C8B-B14F-4D97-AF65-F5344CB8AC3E}">
        <p14:creationId xmlns:p14="http://schemas.microsoft.com/office/powerpoint/2010/main" val="2088866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B1DD1A-A904-4E9D-72CA-85108E2CF7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3391" y="-23327"/>
            <a:ext cx="9678605" cy="6858000"/>
          </a:xfrm>
          <a:prstGeom prst="rect">
            <a:avLst/>
          </a:prstGeom>
        </p:spPr>
      </p:pic>
    </p:spTree>
    <p:extLst>
      <p:ext uri="{BB962C8B-B14F-4D97-AF65-F5344CB8AC3E}">
        <p14:creationId xmlns:p14="http://schemas.microsoft.com/office/powerpoint/2010/main" val="801551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8EC1B6-FC3C-E9FF-6F11-184840AC65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2536" y="0"/>
            <a:ext cx="7766927" cy="6858000"/>
          </a:xfrm>
          <a:prstGeom prst="rect">
            <a:avLst/>
          </a:prstGeom>
        </p:spPr>
      </p:pic>
    </p:spTree>
    <p:extLst>
      <p:ext uri="{BB962C8B-B14F-4D97-AF65-F5344CB8AC3E}">
        <p14:creationId xmlns:p14="http://schemas.microsoft.com/office/powerpoint/2010/main" val="3741690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FADCB7-AADC-45E1-2B86-2EB50263B8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340" y="0"/>
            <a:ext cx="9709391" cy="6858000"/>
          </a:xfrm>
          <a:prstGeom prst="rect">
            <a:avLst/>
          </a:prstGeom>
        </p:spPr>
      </p:pic>
    </p:spTree>
    <p:extLst>
      <p:ext uri="{BB962C8B-B14F-4D97-AF65-F5344CB8AC3E}">
        <p14:creationId xmlns:p14="http://schemas.microsoft.com/office/powerpoint/2010/main" val="2290307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67AFCC-30F1-AE4A-07D4-2D3DF5673A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1754" y="0"/>
            <a:ext cx="8288421" cy="6858000"/>
          </a:xfrm>
          <a:prstGeom prst="rect">
            <a:avLst/>
          </a:prstGeom>
        </p:spPr>
      </p:pic>
    </p:spTree>
    <p:extLst>
      <p:ext uri="{BB962C8B-B14F-4D97-AF65-F5344CB8AC3E}">
        <p14:creationId xmlns:p14="http://schemas.microsoft.com/office/powerpoint/2010/main" val="3076165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2" y="126183"/>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8"/>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fld id="{4DD0B29D-F54F-4D17-B88F-A75FD4EAC384}" type="slidenum">
              <a:rPr lang="en-US" smtClean="0"/>
              <a:pPr/>
              <a:t>9</a:t>
            </a:fld>
            <a:endParaRPr lang="en-US" dirty="0"/>
          </a:p>
        </p:txBody>
      </p:sp>
      <p:pic>
        <p:nvPicPr>
          <p:cNvPr id="2" name="Picture 1">
            <a:extLst>
              <a:ext uri="{FF2B5EF4-FFF2-40B4-BE49-F238E27FC236}">
                <a16:creationId xmlns:a16="http://schemas.microsoft.com/office/drawing/2014/main" id="{55E447BF-1572-684E-FE31-01C6AFCE0F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5175" y="1271153"/>
            <a:ext cx="4389492" cy="5600887"/>
          </a:xfrm>
          <a:prstGeom prst="rect">
            <a:avLst/>
          </a:prstGeom>
          <a:solidFill>
            <a:schemeClr val="bg1"/>
          </a:solidFill>
        </p:spPr>
      </p:pic>
      <p:sp>
        <p:nvSpPr>
          <p:cNvPr id="3" name="Text Placeholder 2">
            <a:extLst>
              <a:ext uri="{FF2B5EF4-FFF2-40B4-BE49-F238E27FC236}">
                <a16:creationId xmlns:a16="http://schemas.microsoft.com/office/drawing/2014/main" id="{EA9F466D-9AF9-B65C-D737-8CE768796890}"/>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1565C0"/>
                </a:solidFill>
              </a:rPr>
              <a:t>Wastewater Master Planning</a:t>
            </a:r>
          </a:p>
        </p:txBody>
      </p:sp>
      <p:grpSp>
        <p:nvGrpSpPr>
          <p:cNvPr id="25" name="Group 103">
            <a:extLst>
              <a:ext uri="{FF2B5EF4-FFF2-40B4-BE49-F238E27FC236}">
                <a16:creationId xmlns:a16="http://schemas.microsoft.com/office/drawing/2014/main" id="{83E6603D-5D4D-B9D4-A125-78C01A8C0D0A}"/>
              </a:ext>
            </a:extLst>
          </p:cNvPr>
          <p:cNvGrpSpPr>
            <a:grpSpLocks noChangeAspect="1"/>
          </p:cNvGrpSpPr>
          <p:nvPr/>
        </p:nvGrpSpPr>
        <p:grpSpPr>
          <a:xfrm>
            <a:off x="838200" y="1459602"/>
            <a:ext cx="8001404" cy="1514573"/>
            <a:chOff x="-1" y="-1"/>
            <a:chExt cx="16040097" cy="3036205"/>
          </a:xfrm>
        </p:grpSpPr>
        <p:grpSp>
          <p:nvGrpSpPr>
            <p:cNvPr id="26" name="Group 104">
              <a:extLst>
                <a:ext uri="{FF2B5EF4-FFF2-40B4-BE49-F238E27FC236}">
                  <a16:creationId xmlns:a16="http://schemas.microsoft.com/office/drawing/2014/main" id="{9E9BED16-1FEA-1D36-F4A5-3228DC0F5121}"/>
                </a:ext>
              </a:extLst>
            </p:cNvPr>
            <p:cNvGrpSpPr/>
            <p:nvPr/>
          </p:nvGrpSpPr>
          <p:grpSpPr>
            <a:xfrm>
              <a:off x="-1" y="-1"/>
              <a:ext cx="993544" cy="993544"/>
              <a:chOff x="-1" y="-1"/>
              <a:chExt cx="993542" cy="993542"/>
            </a:xfrm>
          </p:grpSpPr>
          <p:sp>
            <p:nvSpPr>
              <p:cNvPr id="29" name="Oval 107">
                <a:extLst>
                  <a:ext uri="{FF2B5EF4-FFF2-40B4-BE49-F238E27FC236}">
                    <a16:creationId xmlns:a16="http://schemas.microsoft.com/office/drawing/2014/main" id="{C082BA96-75E7-0E39-3D94-49B97C7894EA}"/>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30" name="Oval 108">
                <a:extLst>
                  <a:ext uri="{FF2B5EF4-FFF2-40B4-BE49-F238E27FC236}">
                    <a16:creationId xmlns:a16="http://schemas.microsoft.com/office/drawing/2014/main" id="{5D04891F-233D-ED2E-82EC-98870712C1DF}"/>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45" name="Oval 109">
                <a:extLst>
                  <a:ext uri="{FF2B5EF4-FFF2-40B4-BE49-F238E27FC236}">
                    <a16:creationId xmlns:a16="http://schemas.microsoft.com/office/drawing/2014/main" id="{FE0FC8BE-9357-DBC9-8377-AFFCAF6B50BC}"/>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27" name="TextBox 105">
              <a:extLst>
                <a:ext uri="{FF2B5EF4-FFF2-40B4-BE49-F238E27FC236}">
                  <a16:creationId xmlns:a16="http://schemas.microsoft.com/office/drawing/2014/main" id="{14CEC2DD-3903-2F41-96A7-889839150C7D}"/>
                </a:ext>
              </a:extLst>
            </p:cNvPr>
            <p:cNvSpPr txBox="1"/>
            <p:nvPr/>
          </p:nvSpPr>
          <p:spPr>
            <a:xfrm>
              <a:off x="469282" y="532559"/>
              <a:ext cx="10636608"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O&amp;M Requirements for 11 priority WWTPs</a:t>
              </a:r>
            </a:p>
          </p:txBody>
        </p:sp>
        <p:sp>
          <p:nvSpPr>
            <p:cNvPr id="28" name="TextBox 106">
              <a:extLst>
                <a:ext uri="{FF2B5EF4-FFF2-40B4-BE49-F238E27FC236}">
                  <a16:creationId xmlns:a16="http://schemas.microsoft.com/office/drawing/2014/main" id="{055DB757-280C-6E51-7314-D8088B049C15}"/>
                </a:ext>
              </a:extLst>
            </p:cNvPr>
            <p:cNvSpPr txBox="1"/>
            <p:nvPr/>
          </p:nvSpPr>
          <p:spPr>
            <a:xfrm>
              <a:off x="469280" y="1249510"/>
              <a:ext cx="15570816" cy="1786694"/>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L="285750" indent="-285750" defTabSz="1828800" hangingPunct="0">
                <a:lnSpc>
                  <a:spcPts val="24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Assessment of O&amp;M requirements in case of emergency total or partial shut-down </a:t>
              </a:r>
            </a:p>
            <a:p>
              <a:pPr marL="285750" indent="-285750" defTabSz="1828800" hangingPunct="0">
                <a:lnSpc>
                  <a:spcPts val="24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Cost per treatment stage; Possible partial shut-down scenarios; Cost of partial shut down; Impact on environment</a:t>
              </a:r>
            </a:p>
          </p:txBody>
        </p:sp>
      </p:grpSp>
      <p:grpSp>
        <p:nvGrpSpPr>
          <p:cNvPr id="46" name="Group 103">
            <a:extLst>
              <a:ext uri="{FF2B5EF4-FFF2-40B4-BE49-F238E27FC236}">
                <a16:creationId xmlns:a16="http://schemas.microsoft.com/office/drawing/2014/main" id="{A186286C-D72C-FC96-1CF7-73253909899B}"/>
              </a:ext>
            </a:extLst>
          </p:cNvPr>
          <p:cNvGrpSpPr>
            <a:grpSpLocks noChangeAspect="1"/>
          </p:cNvGrpSpPr>
          <p:nvPr/>
        </p:nvGrpSpPr>
        <p:grpSpPr>
          <a:xfrm>
            <a:off x="838200" y="3020443"/>
            <a:ext cx="7491884" cy="2098413"/>
            <a:chOff x="-1" y="-1"/>
            <a:chExt cx="15018684" cy="4206605"/>
          </a:xfrm>
        </p:grpSpPr>
        <p:grpSp>
          <p:nvGrpSpPr>
            <p:cNvPr id="47" name="Group 104">
              <a:extLst>
                <a:ext uri="{FF2B5EF4-FFF2-40B4-BE49-F238E27FC236}">
                  <a16:creationId xmlns:a16="http://schemas.microsoft.com/office/drawing/2014/main" id="{B55D5867-E663-29A7-92EB-AA4F7A4BDB70}"/>
                </a:ext>
              </a:extLst>
            </p:cNvPr>
            <p:cNvGrpSpPr/>
            <p:nvPr/>
          </p:nvGrpSpPr>
          <p:grpSpPr>
            <a:xfrm>
              <a:off x="-1" y="-1"/>
              <a:ext cx="993544" cy="993544"/>
              <a:chOff x="-1" y="-1"/>
              <a:chExt cx="993542" cy="993542"/>
            </a:xfrm>
          </p:grpSpPr>
          <p:sp>
            <p:nvSpPr>
              <p:cNvPr id="50" name="Oval 107">
                <a:extLst>
                  <a:ext uri="{FF2B5EF4-FFF2-40B4-BE49-F238E27FC236}">
                    <a16:creationId xmlns:a16="http://schemas.microsoft.com/office/drawing/2014/main" id="{71114DB2-9C54-FDF9-F5E2-054D7B7C6A3B}"/>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51" name="Oval 108">
                <a:extLst>
                  <a:ext uri="{FF2B5EF4-FFF2-40B4-BE49-F238E27FC236}">
                    <a16:creationId xmlns:a16="http://schemas.microsoft.com/office/drawing/2014/main" id="{D0DDBC69-3FAF-80F0-7B92-C09680AA7E36}"/>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52" name="Oval 109">
                <a:extLst>
                  <a:ext uri="{FF2B5EF4-FFF2-40B4-BE49-F238E27FC236}">
                    <a16:creationId xmlns:a16="http://schemas.microsoft.com/office/drawing/2014/main" id="{CE85C188-3697-5D53-8291-25D19965B42B}"/>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48" name="TextBox 105">
              <a:extLst>
                <a:ext uri="{FF2B5EF4-FFF2-40B4-BE49-F238E27FC236}">
                  <a16:creationId xmlns:a16="http://schemas.microsoft.com/office/drawing/2014/main" id="{C7ED99F8-1E93-3E00-3735-5798512E647A}"/>
                </a:ext>
              </a:extLst>
            </p:cNvPr>
            <p:cNvSpPr txBox="1"/>
            <p:nvPr/>
          </p:nvSpPr>
          <p:spPr>
            <a:xfrm>
              <a:off x="469282" y="532559"/>
              <a:ext cx="4614552"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Present situation </a:t>
              </a:r>
            </a:p>
          </p:txBody>
        </p:sp>
        <p:sp>
          <p:nvSpPr>
            <p:cNvPr id="49" name="TextBox 106">
              <a:extLst>
                <a:ext uri="{FF2B5EF4-FFF2-40B4-BE49-F238E27FC236}">
                  <a16:creationId xmlns:a16="http://schemas.microsoft.com/office/drawing/2014/main" id="{82F71153-2FA1-E76E-65AB-EA51A9C62C95}"/>
                </a:ext>
              </a:extLst>
            </p:cNvPr>
            <p:cNvSpPr txBox="1"/>
            <p:nvPr/>
          </p:nvSpPr>
          <p:spPr>
            <a:xfrm>
              <a:off x="469282" y="1185936"/>
              <a:ext cx="14549401" cy="302066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L="285750" indent="-285750" defTabSz="1828800" hangingPunct="0">
                <a:lnSpc>
                  <a:spcPts val="24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Actual measures are presently being implemented for the handing over of all the WWTPs to the WEs</a:t>
              </a:r>
            </a:p>
            <a:p>
              <a:pPr marL="285750" indent="-285750" defTabSz="1828800" hangingPunct="0">
                <a:lnSpc>
                  <a:spcPts val="24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A program is currently considered , funded by the EU and implemented by UNICEF,  for the rehabilitation and then operation of a number of WWTPs</a:t>
              </a:r>
            </a:p>
            <a:p>
              <a:pPr marL="285750" indent="-285750" defTabSz="1828800" hangingPunct="0">
                <a:lnSpc>
                  <a:spcPts val="24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A TA </a:t>
              </a:r>
              <a:r>
                <a:rPr lang="en-US" sz="1400" kern="0" dirty="0" err="1">
                  <a:solidFill>
                    <a:srgbClr val="1976D2"/>
                  </a:solidFill>
                  <a:latin typeface="Roboto" panose="02000000000000000000" pitchFamily="2" charset="0"/>
                  <a:ea typeface="Roboto" panose="02000000000000000000" pitchFamily="2" charset="0"/>
                  <a:cs typeface="Roboto" panose="02000000000000000000" pitchFamily="2" charset="0"/>
                </a:rPr>
                <a:t>programmme</a:t>
              </a: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 is currently being implemented by GIZ</a:t>
              </a:r>
            </a:p>
          </p:txBody>
        </p:sp>
      </p:grpSp>
      <p:grpSp>
        <p:nvGrpSpPr>
          <p:cNvPr id="4" name="Group 103">
            <a:extLst>
              <a:ext uri="{FF2B5EF4-FFF2-40B4-BE49-F238E27FC236}">
                <a16:creationId xmlns:a16="http://schemas.microsoft.com/office/drawing/2014/main" id="{97AB1ECF-9AD1-B681-6AFC-AD9E8A2620AB}"/>
              </a:ext>
            </a:extLst>
          </p:cNvPr>
          <p:cNvGrpSpPr>
            <a:grpSpLocks noChangeAspect="1"/>
          </p:cNvGrpSpPr>
          <p:nvPr/>
        </p:nvGrpSpPr>
        <p:grpSpPr>
          <a:xfrm>
            <a:off x="838200" y="5142497"/>
            <a:ext cx="6416710" cy="1484429"/>
            <a:chOff x="-1" y="-1"/>
            <a:chExt cx="12863324" cy="2975776"/>
          </a:xfrm>
        </p:grpSpPr>
        <p:grpSp>
          <p:nvGrpSpPr>
            <p:cNvPr id="7" name="Group 104">
              <a:extLst>
                <a:ext uri="{FF2B5EF4-FFF2-40B4-BE49-F238E27FC236}">
                  <a16:creationId xmlns:a16="http://schemas.microsoft.com/office/drawing/2014/main" id="{29EC62EA-AF00-E313-7BFB-25BFB5FB854B}"/>
                </a:ext>
              </a:extLst>
            </p:cNvPr>
            <p:cNvGrpSpPr/>
            <p:nvPr/>
          </p:nvGrpSpPr>
          <p:grpSpPr>
            <a:xfrm>
              <a:off x="-1" y="-1"/>
              <a:ext cx="993544" cy="993544"/>
              <a:chOff x="-1" y="-1"/>
              <a:chExt cx="993542" cy="993542"/>
            </a:xfrm>
          </p:grpSpPr>
          <p:sp>
            <p:nvSpPr>
              <p:cNvPr id="11" name="Oval 107">
                <a:extLst>
                  <a:ext uri="{FF2B5EF4-FFF2-40B4-BE49-F238E27FC236}">
                    <a16:creationId xmlns:a16="http://schemas.microsoft.com/office/drawing/2014/main" id="{684EFEBF-1C63-68FE-8684-A75EC683399A}"/>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2" name="Oval 108">
                <a:extLst>
                  <a:ext uri="{FF2B5EF4-FFF2-40B4-BE49-F238E27FC236}">
                    <a16:creationId xmlns:a16="http://schemas.microsoft.com/office/drawing/2014/main" id="{BC190701-054D-AF05-3898-D376C64EA985}"/>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3" name="Oval 109">
                <a:extLst>
                  <a:ext uri="{FF2B5EF4-FFF2-40B4-BE49-F238E27FC236}">
                    <a16:creationId xmlns:a16="http://schemas.microsoft.com/office/drawing/2014/main" id="{1F8D2B98-D7DE-7498-9E14-D6ED8B8D135B}"/>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8" name="TextBox 105">
              <a:extLst>
                <a:ext uri="{FF2B5EF4-FFF2-40B4-BE49-F238E27FC236}">
                  <a16:creationId xmlns:a16="http://schemas.microsoft.com/office/drawing/2014/main" id="{1EEC5E48-1E17-B474-E0EF-02D7F51297C7}"/>
                </a:ext>
              </a:extLst>
            </p:cNvPr>
            <p:cNvSpPr txBox="1"/>
            <p:nvPr/>
          </p:nvSpPr>
          <p:spPr>
            <a:xfrm>
              <a:off x="469282" y="532559"/>
              <a:ext cx="11803099"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Present involvement of the LTTA in the sector</a:t>
              </a:r>
            </a:p>
          </p:txBody>
        </p:sp>
        <p:sp>
          <p:nvSpPr>
            <p:cNvPr id="9" name="TextBox 106">
              <a:extLst>
                <a:ext uri="{FF2B5EF4-FFF2-40B4-BE49-F238E27FC236}">
                  <a16:creationId xmlns:a16="http://schemas.microsoft.com/office/drawing/2014/main" id="{EBF06F8D-1EB7-B36A-F468-A8E3B6DCC14B}"/>
                </a:ext>
              </a:extLst>
            </p:cNvPr>
            <p:cNvSpPr txBox="1"/>
            <p:nvPr/>
          </p:nvSpPr>
          <p:spPr>
            <a:xfrm>
              <a:off x="469280" y="1189081"/>
              <a:ext cx="12394043" cy="1786694"/>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L="285750" indent="-285750" defTabSz="1828800" hangingPunct="0">
                <a:lnSpc>
                  <a:spcPts val="24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Setting out an inventory of the sector's existing master plans, covering collection networks and treatment plants; and highlighting gaps and actions to address them.</a:t>
              </a:r>
            </a:p>
          </p:txBody>
        </p:sp>
      </p:grpSp>
      <mc:AlternateContent xmlns:mc="http://schemas.openxmlformats.org/markup-compatibility/2006">
        <mc:Choice xmlns:pslz="http://schemas.microsoft.com/office/powerpoint/2016/slidezoom" xmlns="" Requires="pslz">
          <p:graphicFrame>
            <p:nvGraphicFramePr>
              <p:cNvPr id="15" name="Slide Zoom 14">
                <a:extLst>
                  <a:ext uri="{FF2B5EF4-FFF2-40B4-BE49-F238E27FC236}">
                    <a16:creationId xmlns:a16="http://schemas.microsoft.com/office/drawing/2014/main" id="{D6EE9B1C-3BB5-F49D-9203-C8F042CAE779}"/>
                  </a:ext>
                </a:extLst>
              </p:cNvPr>
              <p:cNvGraphicFramePr>
                <a:graphicFrameLocks noChangeAspect="1"/>
              </p:cNvGraphicFramePr>
              <p:nvPr>
                <p:extLst>
                  <p:ext uri="{D42A27DB-BD31-4B8C-83A1-F6EECF244321}">
                    <p14:modId xmlns:p14="http://schemas.microsoft.com/office/powerpoint/2010/main" val="3835820891"/>
                  </p:ext>
                </p:extLst>
              </p:nvPr>
            </p:nvGraphicFramePr>
            <p:xfrm>
              <a:off x="3425539" y="2614489"/>
              <a:ext cx="377838" cy="377838"/>
            </p:xfrm>
            <a:graphic>
              <a:graphicData uri="http://schemas.microsoft.com/office/powerpoint/2016/slidezoom">
                <pslz:sldZm>
                  <pslz:sldZmObj sldId="416" cId="2898185742">
                    <pslz:zmPr id="{7E27962B-CE9A-48B7-A887-4879BEE046E4}" imageType="cover" transitionDur="1000">
                      <p166:blipFill xmlns:p166="http://schemas.microsoft.com/office/powerpoint/2016/6/main">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166:blipFill>
                      <p166:spPr xmlns:p166="http://schemas.microsoft.com/office/powerpoint/2016/6/main">
                        <a:xfrm>
                          <a:off x="0" y="0"/>
                          <a:ext cx="377838" cy="377838"/>
                        </a:xfrm>
                        <a:prstGeom prst="rect">
                          <a:avLst/>
                        </a:prstGeom>
                        <a:ln w="3175">
                          <a:noFill/>
                        </a:ln>
                      </p166:spPr>
                    </pslz:zmPr>
                  </pslz:sldZmObj>
                </pslz:sldZm>
              </a:graphicData>
            </a:graphic>
          </p:graphicFrame>
        </mc:Choice>
        <mc:Fallback>
          <p:pic>
            <p:nvPicPr>
              <p:cNvPr id="15" name="Slide Zoom 14">
                <a:hlinkClick r:id="rId8" action="ppaction://hlinksldjump"/>
                <a:extLst>
                  <a:ext uri="{FF2B5EF4-FFF2-40B4-BE49-F238E27FC236}">
                    <a16:creationId xmlns:a16="http://schemas.microsoft.com/office/drawing/2014/main" id="{D6EE9B1C-3BB5-F49D-9203-C8F042CAE779}"/>
                  </a:ext>
                </a:extLst>
              </p:cNvPr>
              <p:cNvPicPr>
                <a:picLocks noGrp="1" noRot="1" noChangeAspect="1" noMove="1" noResize="1" noEditPoints="1" noAdjustHandles="1" noChangeArrowheads="1" noChangeShapeType="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xmlns:pslz="http://schemas.microsoft.com/office/powerpoint/2016/slidezoom" r:embed="rId10"/>
                  </a:ext>
                </a:extLst>
              </a:blip>
              <a:stretch>
                <a:fillRect/>
              </a:stretch>
            </p:blipFill>
            <p:spPr>
              <a:xfrm>
                <a:off x="3425539" y="2614489"/>
                <a:ext cx="377838" cy="377838"/>
              </a:xfrm>
              <a:prstGeom prst="rect">
                <a:avLst/>
              </a:prstGeom>
              <a:ln w="3175">
                <a:noFill/>
              </a:ln>
            </p:spPr>
          </p:pic>
        </mc:Fallback>
      </mc:AlternateContent>
      <mc:AlternateContent xmlns:mc="http://schemas.openxmlformats.org/markup-compatibility/2006">
        <mc:Choice xmlns:pslz="http://schemas.microsoft.com/office/powerpoint/2016/slidezoom" xmlns="" Requires="pslz">
          <p:graphicFrame>
            <p:nvGraphicFramePr>
              <p:cNvPr id="17" name="Slide Zoom 16">
                <a:extLst>
                  <a:ext uri="{FF2B5EF4-FFF2-40B4-BE49-F238E27FC236}">
                    <a16:creationId xmlns:a16="http://schemas.microsoft.com/office/drawing/2014/main" id="{A335E246-D09D-6CC2-1CAA-CB92BC20EE1E}"/>
                  </a:ext>
                </a:extLst>
              </p:cNvPr>
              <p:cNvGraphicFramePr>
                <a:graphicFrameLocks noChangeAspect="1"/>
              </p:cNvGraphicFramePr>
              <p:nvPr>
                <p:extLst>
                  <p:ext uri="{D42A27DB-BD31-4B8C-83A1-F6EECF244321}">
                    <p14:modId xmlns:p14="http://schemas.microsoft.com/office/powerpoint/2010/main" val="2934287757"/>
                  </p:ext>
                </p:extLst>
              </p:nvPr>
            </p:nvGraphicFramePr>
            <p:xfrm>
              <a:off x="9700613" y="1955219"/>
              <a:ext cx="337690" cy="337690"/>
            </p:xfrm>
            <a:graphic>
              <a:graphicData uri="http://schemas.microsoft.com/office/powerpoint/2016/slidezoom">
                <pslz:sldZm>
                  <pslz:sldZmObj sldId="418" cId="774938075">
                    <pslz:zmPr id="{969B2CBB-4EA5-4979-8DB7-FEF511F55BE3}" returnToParent="0" imageType="cover" transitionDur="1000">
                      <p166:blipFill xmlns:p166="http://schemas.microsoft.com/office/powerpoint/2016/6/main">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166:blipFill>
                      <p166:spPr xmlns:p166="http://schemas.microsoft.com/office/powerpoint/2016/6/main">
                        <a:xfrm>
                          <a:off x="0" y="0"/>
                          <a:ext cx="337690" cy="337690"/>
                        </a:xfrm>
                        <a:prstGeom prst="rect">
                          <a:avLst/>
                        </a:prstGeom>
                        <a:ln w="3175">
                          <a:noFill/>
                        </a:ln>
                      </p166:spPr>
                    </pslz:zmPr>
                  </pslz:sldZmObj>
                </pslz:sldZm>
              </a:graphicData>
            </a:graphic>
          </p:graphicFrame>
        </mc:Choice>
        <mc:Fallback>
          <p:pic>
            <p:nvPicPr>
              <p:cNvPr id="17" name="Slide Zoom 16">
                <a:hlinkClick r:id="rId13" action="ppaction://hlinksldjump"/>
                <a:extLst>
                  <a:ext uri="{FF2B5EF4-FFF2-40B4-BE49-F238E27FC236}">
                    <a16:creationId xmlns:a16="http://schemas.microsoft.com/office/drawing/2014/main" id="{A335E246-D09D-6CC2-1CAA-CB92BC20EE1E}"/>
                  </a:ext>
                </a:extLst>
              </p:cNvPr>
              <p:cNvPicPr>
                <a:picLocks noGrp="1" noRot="1" noChangeAspect="1" noMove="1" noResize="1" noEditPoints="1" noAdjustHandles="1" noChangeArrowheads="1" noChangeShapeType="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xmlns:pslz="http://schemas.microsoft.com/office/powerpoint/2016/slidezoom" r:embed="rId15"/>
                  </a:ext>
                </a:extLst>
              </a:blip>
              <a:stretch>
                <a:fillRect/>
              </a:stretch>
            </p:blipFill>
            <p:spPr>
              <a:xfrm>
                <a:off x="9700613" y="1955219"/>
                <a:ext cx="337690" cy="337690"/>
              </a:xfrm>
              <a:prstGeom prst="rect">
                <a:avLst/>
              </a:prstGeom>
              <a:ln w="3175">
                <a:noFill/>
              </a:ln>
            </p:spPr>
          </p:pic>
        </mc:Fallback>
      </mc:AlternateContent>
      <mc:AlternateContent xmlns:mc="http://schemas.openxmlformats.org/markup-compatibility/2006">
        <mc:Choice xmlns:pslz="http://schemas.microsoft.com/office/powerpoint/2016/slidezoom" xmlns="" Requires="pslz">
          <p:graphicFrame>
            <p:nvGraphicFramePr>
              <p:cNvPr id="18" name="Slide Zoom 17">
                <a:extLst>
                  <a:ext uri="{FF2B5EF4-FFF2-40B4-BE49-F238E27FC236}">
                    <a16:creationId xmlns:a16="http://schemas.microsoft.com/office/drawing/2014/main" id="{FB7A2A5A-7E79-FCBF-D96F-FAD1A3DCB746}"/>
                  </a:ext>
                </a:extLst>
              </p:cNvPr>
              <p:cNvGraphicFramePr>
                <a:graphicFrameLocks noChangeAspect="1"/>
              </p:cNvGraphicFramePr>
              <p:nvPr>
                <p:extLst>
                  <p:ext uri="{D42A27DB-BD31-4B8C-83A1-F6EECF244321}">
                    <p14:modId xmlns:p14="http://schemas.microsoft.com/office/powerpoint/2010/main" val="734550532"/>
                  </p:ext>
                </p:extLst>
              </p:nvPr>
            </p:nvGraphicFramePr>
            <p:xfrm>
              <a:off x="8610601" y="3565261"/>
              <a:ext cx="363888" cy="363888"/>
            </p:xfrm>
            <a:graphic>
              <a:graphicData uri="http://schemas.microsoft.com/office/powerpoint/2016/slidezoom">
                <pslz:sldZm>
                  <pslz:sldZmObj sldId="420" cId="2745500309">
                    <pslz:zmPr id="{BA895619-EFE9-4429-B189-241A9A2405FD}" returnToParent="0" imageType="cover" transitionDur="1000">
                      <p166:blipFill xmlns:p166="http://schemas.microsoft.com/office/powerpoint/2016/6/main">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166:blipFill>
                      <p166:spPr xmlns:p166="http://schemas.microsoft.com/office/powerpoint/2016/6/main">
                        <a:xfrm>
                          <a:off x="0" y="0"/>
                          <a:ext cx="363888" cy="363888"/>
                        </a:xfrm>
                        <a:prstGeom prst="rect">
                          <a:avLst/>
                        </a:prstGeom>
                        <a:ln w="3175">
                          <a:noFill/>
                        </a:ln>
                      </p166:spPr>
                    </pslz:zmPr>
                  </pslz:sldZmObj>
                </pslz:sldZm>
              </a:graphicData>
            </a:graphic>
          </p:graphicFrame>
        </mc:Choice>
        <mc:Fallback>
          <p:pic>
            <p:nvPicPr>
              <p:cNvPr id="18" name="Slide Zoom 17">
                <a:hlinkClick r:id="rId16" action="ppaction://hlinksldjump"/>
                <a:extLst>
                  <a:ext uri="{FF2B5EF4-FFF2-40B4-BE49-F238E27FC236}">
                    <a16:creationId xmlns:a16="http://schemas.microsoft.com/office/drawing/2014/main" id="{FB7A2A5A-7E79-FCBF-D96F-FAD1A3DCB746}"/>
                  </a:ext>
                </a:extLst>
              </p:cNvPr>
              <p:cNvPicPr>
                <a:picLocks noGrp="1" noRot="1" noChangeAspect="1" noMove="1" noResize="1" noEditPoints="1" noAdjustHandles="1" noChangeArrowheads="1" noChangeShapeType="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xmlns:pslz="http://schemas.microsoft.com/office/powerpoint/2016/slidezoom" r:embed="rId15"/>
                  </a:ext>
                </a:extLst>
              </a:blip>
              <a:stretch>
                <a:fillRect/>
              </a:stretch>
            </p:blipFill>
            <p:spPr>
              <a:xfrm>
                <a:off x="8610601" y="3565261"/>
                <a:ext cx="363888" cy="363888"/>
              </a:xfrm>
              <a:prstGeom prst="rect">
                <a:avLst/>
              </a:prstGeom>
              <a:ln w="3175">
                <a:noFill/>
              </a:ln>
            </p:spPr>
          </p:pic>
        </mc:Fallback>
      </mc:AlternateContent>
      <mc:AlternateContent xmlns:mc="http://schemas.openxmlformats.org/markup-compatibility/2006">
        <mc:Choice xmlns:pslz="http://schemas.microsoft.com/office/powerpoint/2016/slidezoom" xmlns="" Requires="pslz">
          <p:graphicFrame>
            <p:nvGraphicFramePr>
              <p:cNvPr id="20" name="Slide Zoom 19">
                <a:extLst>
                  <a:ext uri="{FF2B5EF4-FFF2-40B4-BE49-F238E27FC236}">
                    <a16:creationId xmlns:a16="http://schemas.microsoft.com/office/drawing/2014/main" id="{36207631-E6E0-53D0-E8B0-27179304647C}"/>
                  </a:ext>
                </a:extLst>
              </p:cNvPr>
              <p:cNvGraphicFramePr>
                <a:graphicFrameLocks noChangeAspect="1"/>
              </p:cNvGraphicFramePr>
              <p:nvPr>
                <p:extLst>
                  <p:ext uri="{D42A27DB-BD31-4B8C-83A1-F6EECF244321}">
                    <p14:modId xmlns:p14="http://schemas.microsoft.com/office/powerpoint/2010/main" val="3368641795"/>
                  </p:ext>
                </p:extLst>
              </p:nvPr>
            </p:nvGraphicFramePr>
            <p:xfrm>
              <a:off x="9951889" y="3303882"/>
              <a:ext cx="365125" cy="365125"/>
            </p:xfrm>
            <a:graphic>
              <a:graphicData uri="http://schemas.microsoft.com/office/powerpoint/2016/slidezoom">
                <pslz:sldZm>
                  <pslz:sldZmObj sldId="421" cId="2001323492">
                    <pslz:zmPr id="{DB6C2791-F1D7-4725-854C-337B34DD18E1}" imageType="cover" transitionDur="1000">
                      <p166:blipFill xmlns:p166="http://schemas.microsoft.com/office/powerpoint/2016/6/main">
                        <a:blip r:embed="rId11"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166:blipFill>
                      <p166:spPr xmlns:p166="http://schemas.microsoft.com/office/powerpoint/2016/6/main">
                        <a:xfrm>
                          <a:off x="0" y="0"/>
                          <a:ext cx="365125" cy="365125"/>
                        </a:xfrm>
                        <a:prstGeom prst="rect">
                          <a:avLst/>
                        </a:prstGeom>
                        <a:ln w="3175">
                          <a:noFill/>
                        </a:ln>
                      </p166:spPr>
                    </pslz:zmPr>
                  </pslz:sldZmObj>
                </pslz:sldZm>
              </a:graphicData>
            </a:graphic>
          </p:graphicFrame>
        </mc:Choice>
        <mc:Fallback>
          <p:pic>
            <p:nvPicPr>
              <p:cNvPr id="20" name="Slide Zoom 19">
                <a:hlinkClick r:id="rId18" action="ppaction://hlinksldjump"/>
                <a:extLst>
                  <a:ext uri="{FF2B5EF4-FFF2-40B4-BE49-F238E27FC236}">
                    <a16:creationId xmlns:a16="http://schemas.microsoft.com/office/drawing/2014/main" id="{36207631-E6E0-53D0-E8B0-27179304647C}"/>
                  </a:ext>
                </a:extLst>
              </p:cNvPr>
              <p:cNvPicPr>
                <a:picLocks noGrp="1" noRot="1" noChangeAspect="1" noMove="1" noResize="1" noEditPoints="1" noAdjustHandles="1" noChangeArrowheads="1" noChangeShapeType="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xmlns:pslz="http://schemas.microsoft.com/office/powerpoint/2016/slidezoom" r:embed="rId20"/>
                  </a:ext>
                </a:extLst>
              </a:blip>
              <a:stretch>
                <a:fillRect/>
              </a:stretch>
            </p:blipFill>
            <p:spPr>
              <a:xfrm>
                <a:off x="9951889" y="3303882"/>
                <a:ext cx="365125" cy="365125"/>
              </a:xfrm>
              <a:prstGeom prst="rect">
                <a:avLst/>
              </a:prstGeom>
              <a:ln w="3175">
                <a:noFill/>
              </a:ln>
            </p:spPr>
          </p:pic>
        </mc:Fallback>
      </mc:AlternateContent>
      <mc:AlternateContent xmlns:mc="http://schemas.openxmlformats.org/markup-compatibility/2006">
        <mc:Choice xmlns:pslz="http://schemas.microsoft.com/office/powerpoint/2016/slidezoom" xmlns="" Requires="pslz">
          <p:graphicFrame>
            <p:nvGraphicFramePr>
              <p:cNvPr id="22" name="Slide Zoom 21">
                <a:extLst>
                  <a:ext uri="{FF2B5EF4-FFF2-40B4-BE49-F238E27FC236}">
                    <a16:creationId xmlns:a16="http://schemas.microsoft.com/office/drawing/2014/main" id="{57A70D4F-CA3F-6E99-A538-44B10CFB49C4}"/>
                  </a:ext>
                </a:extLst>
              </p:cNvPr>
              <p:cNvGraphicFramePr>
                <a:graphicFrameLocks noChangeAspect="1"/>
              </p:cNvGraphicFramePr>
              <p:nvPr>
                <p:extLst>
                  <p:ext uri="{D42A27DB-BD31-4B8C-83A1-F6EECF244321}">
                    <p14:modId xmlns:p14="http://schemas.microsoft.com/office/powerpoint/2010/main" val="4219839596"/>
                  </p:ext>
                </p:extLst>
              </p:nvPr>
            </p:nvGraphicFramePr>
            <p:xfrm>
              <a:off x="8146971" y="5446895"/>
              <a:ext cx="363888" cy="363888"/>
            </p:xfrm>
            <a:graphic>
              <a:graphicData uri="http://schemas.microsoft.com/office/powerpoint/2016/slidezoom">
                <pslz:sldZm>
                  <pslz:sldZmObj sldId="422" cId="141837468">
                    <pslz:zmPr id="{385E28E9-2FEF-488B-8BE8-8E392AA93BAF}" returnToParent="0" imageType="cover" transitionDur="1000">
                      <p166:blipFill xmlns:p166="http://schemas.microsoft.com/office/powerpoint/2016/6/main">
                        <a:blip r:embed="rId11"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166:blipFill>
                      <p166:spPr xmlns:p166="http://schemas.microsoft.com/office/powerpoint/2016/6/main">
                        <a:xfrm>
                          <a:off x="0" y="0"/>
                          <a:ext cx="363888" cy="363888"/>
                        </a:xfrm>
                        <a:prstGeom prst="rect">
                          <a:avLst/>
                        </a:prstGeom>
                        <a:ln w="3175">
                          <a:noFill/>
                        </a:ln>
                      </p166:spPr>
                    </pslz:zmPr>
                  </pslz:sldZmObj>
                </pslz:sldZm>
              </a:graphicData>
            </a:graphic>
          </p:graphicFrame>
        </mc:Choice>
        <mc:Fallback>
          <p:pic>
            <p:nvPicPr>
              <p:cNvPr id="22" name="Slide Zoom 21">
                <a:hlinkClick r:id="rId21" action="ppaction://hlinksldjump"/>
                <a:extLst>
                  <a:ext uri="{FF2B5EF4-FFF2-40B4-BE49-F238E27FC236}">
                    <a16:creationId xmlns:a16="http://schemas.microsoft.com/office/drawing/2014/main" id="{57A70D4F-CA3F-6E99-A538-44B10CFB49C4}"/>
                  </a:ext>
                </a:extLst>
              </p:cNvPr>
              <p:cNvPicPr>
                <a:picLocks noGrp="1" noRot="1" noChangeAspect="1" noMove="1" noResize="1" noEditPoints="1" noAdjustHandles="1" noChangeArrowheads="1" noChangeShapeType="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xmlns:pslz="http://schemas.microsoft.com/office/powerpoint/2016/slidezoom" r:embed="rId15"/>
                  </a:ext>
                </a:extLst>
              </a:blip>
              <a:stretch>
                <a:fillRect/>
              </a:stretch>
            </p:blipFill>
            <p:spPr>
              <a:xfrm>
                <a:off x="8146971" y="5446895"/>
                <a:ext cx="363888" cy="363888"/>
              </a:xfrm>
              <a:prstGeom prst="rect">
                <a:avLst/>
              </a:prstGeom>
              <a:ln w="3175">
                <a:noFill/>
              </a:ln>
            </p:spPr>
          </p:pic>
        </mc:Fallback>
      </mc:AlternateContent>
    </p:spTree>
    <p:extLst>
      <p:ext uri="{BB962C8B-B14F-4D97-AF65-F5344CB8AC3E}">
        <p14:creationId xmlns:p14="http://schemas.microsoft.com/office/powerpoint/2010/main" val="16994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11190B-E73B-C632-BD51-D21824172B32}"/>
              </a:ext>
            </a:extLst>
          </p:cNvPr>
          <p:cNvPicPr>
            <a:picLocks noChangeAspect="1"/>
          </p:cNvPicPr>
          <p:nvPr/>
        </p:nvPicPr>
        <p:blipFill>
          <a:blip r:embed="rId2"/>
          <a:stretch>
            <a:fillRect/>
          </a:stretch>
        </p:blipFill>
        <p:spPr>
          <a:xfrm>
            <a:off x="391888" y="555245"/>
            <a:ext cx="11329506" cy="5620611"/>
          </a:xfrm>
          <a:prstGeom prst="rect">
            <a:avLst/>
          </a:prstGeom>
        </p:spPr>
      </p:pic>
    </p:spTree>
    <p:extLst>
      <p:ext uri="{BB962C8B-B14F-4D97-AF65-F5344CB8AC3E}">
        <p14:creationId xmlns:p14="http://schemas.microsoft.com/office/powerpoint/2010/main" val="289818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B2FE63-54D4-C178-A77A-46EF3A44320F}"/>
              </a:ext>
            </a:extLst>
          </p:cNvPr>
          <p:cNvPicPr>
            <a:picLocks noChangeAspect="1"/>
          </p:cNvPicPr>
          <p:nvPr/>
        </p:nvPicPr>
        <p:blipFill>
          <a:blip r:embed="rId2"/>
          <a:stretch>
            <a:fillRect/>
          </a:stretch>
        </p:blipFill>
        <p:spPr>
          <a:xfrm>
            <a:off x="954346" y="-50239"/>
            <a:ext cx="9095054" cy="6858000"/>
          </a:xfrm>
          <a:prstGeom prst="rect">
            <a:avLst/>
          </a:prstGeom>
        </p:spPr>
      </p:pic>
    </p:spTree>
    <p:extLst>
      <p:ext uri="{BB962C8B-B14F-4D97-AF65-F5344CB8AC3E}">
        <p14:creationId xmlns:p14="http://schemas.microsoft.com/office/powerpoint/2010/main" val="774938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542CEC-6F9E-00ED-A235-8D2089266F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66458" y="0"/>
            <a:ext cx="5259084" cy="6858000"/>
          </a:xfrm>
          <a:prstGeom prst="rect">
            <a:avLst/>
          </a:prstGeom>
        </p:spPr>
      </p:pic>
    </p:spTree>
    <p:extLst>
      <p:ext uri="{BB962C8B-B14F-4D97-AF65-F5344CB8AC3E}">
        <p14:creationId xmlns:p14="http://schemas.microsoft.com/office/powerpoint/2010/main" val="2745500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7875B6-2853-27CC-534A-D4F7CA0506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6209" y="8875"/>
            <a:ext cx="7699582" cy="6858000"/>
          </a:xfrm>
          <a:prstGeom prst="rect">
            <a:avLst/>
          </a:prstGeom>
        </p:spPr>
      </p:pic>
    </p:spTree>
    <p:extLst>
      <p:ext uri="{BB962C8B-B14F-4D97-AF65-F5344CB8AC3E}">
        <p14:creationId xmlns:p14="http://schemas.microsoft.com/office/powerpoint/2010/main" val="1418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FA599-8FEC-AAAB-96A3-6DDD4CC28B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3285" y="0"/>
            <a:ext cx="5245430" cy="6858000"/>
          </a:xfrm>
          <a:prstGeom prst="rect">
            <a:avLst/>
          </a:prstGeom>
        </p:spPr>
      </p:pic>
    </p:spTree>
    <p:extLst>
      <p:ext uri="{BB962C8B-B14F-4D97-AF65-F5344CB8AC3E}">
        <p14:creationId xmlns:p14="http://schemas.microsoft.com/office/powerpoint/2010/main" val="200132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22D76B-0CC9-3AD2-2733-C8E0E424738D}"/>
              </a:ext>
            </a:extLst>
          </p:cNvPr>
          <p:cNvSpPr>
            <a:spLocks noGrp="1"/>
          </p:cNvSpPr>
          <p:nvPr>
            <p:ph type="body" sz="quarter" idx="13"/>
          </p:nvPr>
        </p:nvSpPr>
        <p:spPr>
          <a:xfrm>
            <a:off x="1218007" y="1452067"/>
            <a:ext cx="7291511" cy="2911554"/>
          </a:xfrm>
        </p:spPr>
        <p:txBody>
          <a:bodyPr/>
          <a:lstStyle/>
          <a:p>
            <a:r>
              <a:rPr lang="en-US" sz="4800" dirty="0"/>
              <a:t>Metering and monitoring of water production and distribution</a:t>
            </a:r>
          </a:p>
        </p:txBody>
      </p:sp>
      <p:sp>
        <p:nvSpPr>
          <p:cNvPr id="3" name="Text Placeholder 2">
            <a:extLst>
              <a:ext uri="{FF2B5EF4-FFF2-40B4-BE49-F238E27FC236}">
                <a16:creationId xmlns:a16="http://schemas.microsoft.com/office/drawing/2014/main" id="{21C969CB-A3ED-977F-4710-1AA428687310}"/>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990267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3" y="126184"/>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9"/>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0B29D-F54F-4D17-B88F-A75FD4EAC38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050" name="Picture 28">
            <a:extLst>
              <a:ext uri="{FF2B5EF4-FFF2-40B4-BE49-F238E27FC236}">
                <a16:creationId xmlns:a16="http://schemas.microsoft.com/office/drawing/2014/main" id="{C26709F3-8588-4237-BEF0-BEF69AA0A1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14300" cy="25876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25">
            <a:extLst>
              <a:ext uri="{FF2B5EF4-FFF2-40B4-BE49-F238E27FC236}">
                <a16:creationId xmlns:a16="http://schemas.microsoft.com/office/drawing/2014/main" id="{B3998C95-5FFC-4BDD-979C-9A75494867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1"/>
            <a:ext cx="182562" cy="2587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27">
            <a:extLst>
              <a:ext uri="{FF2B5EF4-FFF2-40B4-BE49-F238E27FC236}">
                <a16:creationId xmlns:a16="http://schemas.microsoft.com/office/drawing/2014/main" id="{72AA679B-B945-4203-A82D-10DFA1E9F5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1"/>
            <a:ext cx="182562" cy="25876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03">
            <a:extLst>
              <a:ext uri="{FF2B5EF4-FFF2-40B4-BE49-F238E27FC236}">
                <a16:creationId xmlns:a16="http://schemas.microsoft.com/office/drawing/2014/main" id="{08C6C770-E090-B3BF-C1B5-212BB59945AE}"/>
              </a:ext>
            </a:extLst>
          </p:cNvPr>
          <p:cNvGrpSpPr>
            <a:grpSpLocks noChangeAspect="1"/>
          </p:cNvGrpSpPr>
          <p:nvPr/>
        </p:nvGrpSpPr>
        <p:grpSpPr>
          <a:xfrm>
            <a:off x="2244995" y="2803609"/>
            <a:ext cx="3509964" cy="3050355"/>
            <a:chOff x="469282" y="532559"/>
            <a:chExt cx="7036285" cy="6114924"/>
          </a:xfrm>
        </p:grpSpPr>
        <p:sp>
          <p:nvSpPr>
            <p:cNvPr id="8" name="TextBox 105">
              <a:extLst>
                <a:ext uri="{FF2B5EF4-FFF2-40B4-BE49-F238E27FC236}">
                  <a16:creationId xmlns:a16="http://schemas.microsoft.com/office/drawing/2014/main" id="{3FFCA480-0E71-C5E8-44D7-B527DDB37FCA}"/>
                </a:ext>
              </a:extLst>
            </p:cNvPr>
            <p:cNvSpPr txBox="1"/>
            <p:nvPr/>
          </p:nvSpPr>
          <p:spPr>
            <a:xfrm>
              <a:off x="469282" y="532559"/>
              <a:ext cx="3750128" cy="493589"/>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1600" kern="0" dirty="0">
                  <a:solidFill>
                    <a:srgbClr val="656D78"/>
                  </a:solidFill>
                  <a:latin typeface="Poppins" panose="00000500000000000000" pitchFamily="2" charset="0"/>
                  <a:ea typeface="Roboto" panose="02000000000000000000" pitchFamily="2" charset="0"/>
                  <a:cs typeface="Poppins" panose="00000500000000000000" pitchFamily="2" charset="0"/>
                </a:rPr>
                <a:t>Water production</a:t>
              </a:r>
              <a:endParaRPr kumimoji="0" sz="1600" b="1" i="0" u="none" strike="noStrike" kern="0" cap="none" spc="0" normalizeH="0" baseline="0" noProof="0" dirty="0">
                <a:ln>
                  <a:noFill/>
                </a:ln>
                <a:solidFill>
                  <a:srgbClr val="656D78"/>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sp>
          <p:nvSpPr>
            <p:cNvPr id="9" name="TextBox 106">
              <a:extLst>
                <a:ext uri="{FF2B5EF4-FFF2-40B4-BE49-F238E27FC236}">
                  <a16:creationId xmlns:a16="http://schemas.microsoft.com/office/drawing/2014/main" id="{ABAEBC53-9C7A-F314-331F-E8D4D404A3AF}"/>
                </a:ext>
              </a:extLst>
            </p:cNvPr>
            <p:cNvSpPr txBox="1"/>
            <p:nvPr/>
          </p:nvSpPr>
          <p:spPr>
            <a:xfrm>
              <a:off x="469282" y="1464790"/>
              <a:ext cx="7036285" cy="5182693"/>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just"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Volumes Produced are, at best, to be considered as operators best estimate since the WEs have no reliable flow measurement devices at their production sources; and in case there is, they are not monitored properly</a:t>
              </a:r>
            </a:p>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endPar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 </a:t>
              </a:r>
            </a:p>
          </p:txBody>
        </p:sp>
      </p:grpSp>
      <p:sp>
        <p:nvSpPr>
          <p:cNvPr id="4" name="Text Placeholder 2">
            <a:extLst>
              <a:ext uri="{FF2B5EF4-FFF2-40B4-BE49-F238E27FC236}">
                <a16:creationId xmlns:a16="http://schemas.microsoft.com/office/drawing/2014/main" id="{EC772842-1041-84AE-618D-9CD52A70CA51}"/>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noProof="0" dirty="0">
                <a:solidFill>
                  <a:srgbClr val="1565C0"/>
                </a:solidFill>
              </a:rPr>
              <a:t>Metering &amp; monitoring of water production &amp; distribution</a:t>
            </a:r>
          </a:p>
        </p:txBody>
      </p:sp>
      <p:grpSp>
        <p:nvGrpSpPr>
          <p:cNvPr id="3" name="Group 103">
            <a:extLst>
              <a:ext uri="{FF2B5EF4-FFF2-40B4-BE49-F238E27FC236}">
                <a16:creationId xmlns:a16="http://schemas.microsoft.com/office/drawing/2014/main" id="{39869ACC-E0CB-49C3-35CD-5685ADACBA99}"/>
              </a:ext>
            </a:extLst>
          </p:cNvPr>
          <p:cNvGrpSpPr>
            <a:grpSpLocks noChangeAspect="1"/>
          </p:cNvGrpSpPr>
          <p:nvPr/>
        </p:nvGrpSpPr>
        <p:grpSpPr>
          <a:xfrm>
            <a:off x="6891837" y="2803609"/>
            <a:ext cx="3642423" cy="3050355"/>
            <a:chOff x="469280" y="532559"/>
            <a:chExt cx="7301820" cy="6114924"/>
          </a:xfrm>
        </p:grpSpPr>
        <p:sp>
          <p:nvSpPr>
            <p:cNvPr id="22" name="TextBox 105">
              <a:extLst>
                <a:ext uri="{FF2B5EF4-FFF2-40B4-BE49-F238E27FC236}">
                  <a16:creationId xmlns:a16="http://schemas.microsoft.com/office/drawing/2014/main" id="{15BC80BA-7863-1A73-145D-1EEC3F9046F8}"/>
                </a:ext>
              </a:extLst>
            </p:cNvPr>
            <p:cNvSpPr txBox="1"/>
            <p:nvPr/>
          </p:nvSpPr>
          <p:spPr>
            <a:xfrm>
              <a:off x="469282" y="532559"/>
              <a:ext cx="3897947" cy="493589"/>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1600" kern="0" dirty="0">
                  <a:solidFill>
                    <a:srgbClr val="656D78"/>
                  </a:solidFill>
                  <a:latin typeface="Poppins" panose="00000500000000000000" pitchFamily="2" charset="0"/>
                  <a:ea typeface="Roboto" panose="02000000000000000000" pitchFamily="2" charset="0"/>
                  <a:cs typeface="Poppins" panose="00000500000000000000" pitchFamily="2" charset="0"/>
                </a:rPr>
                <a:t>Water distribution</a:t>
              </a:r>
              <a:endParaRPr kumimoji="0" sz="1600" b="1" i="0" u="none" strike="noStrike" kern="0" cap="none" spc="0" normalizeH="0" baseline="0" noProof="0" dirty="0">
                <a:ln>
                  <a:noFill/>
                </a:ln>
                <a:solidFill>
                  <a:srgbClr val="656D78"/>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sp>
          <p:nvSpPr>
            <p:cNvPr id="23" name="TextBox 106">
              <a:extLst>
                <a:ext uri="{FF2B5EF4-FFF2-40B4-BE49-F238E27FC236}">
                  <a16:creationId xmlns:a16="http://schemas.microsoft.com/office/drawing/2014/main" id="{BF1CF8FA-AC6C-D7CA-4B36-4D9CE5CF875A}"/>
                </a:ext>
              </a:extLst>
            </p:cNvPr>
            <p:cNvSpPr txBox="1"/>
            <p:nvPr/>
          </p:nvSpPr>
          <p:spPr>
            <a:xfrm>
              <a:off x="469280" y="1464790"/>
              <a:ext cx="7301820" cy="5182693"/>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just"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Except for limited areas, the actual water consumption at consumers’ level cannot be known due to the absence of metering practices and the lack of data</a:t>
              </a:r>
            </a:p>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sym typeface="Source Sans Pro Light"/>
                </a:rPr>
                <a:t>The volumes billed are </a:t>
              </a: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based on subscribed volumes and not on actual metered consumption</a:t>
              </a:r>
            </a:p>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highlight>
                    <a:srgbClr val="FFFF00"/>
                  </a:highlight>
                  <a:latin typeface="Roboto" panose="02000000000000000000" pitchFamily="2" charset="0"/>
                  <a:ea typeface="Roboto" panose="02000000000000000000" pitchFamily="2" charset="0"/>
                  <a:cs typeface="Roboto" panose="02000000000000000000" pitchFamily="2" charset="0"/>
                </a:rPr>
                <a:t> </a:t>
              </a:r>
            </a:p>
          </p:txBody>
        </p:sp>
      </p:grpSp>
      <p:grpSp>
        <p:nvGrpSpPr>
          <p:cNvPr id="27" name="Group 103">
            <a:extLst>
              <a:ext uri="{FF2B5EF4-FFF2-40B4-BE49-F238E27FC236}">
                <a16:creationId xmlns:a16="http://schemas.microsoft.com/office/drawing/2014/main" id="{959A18FA-5D38-55EB-4103-AF908A0F490F}"/>
              </a:ext>
            </a:extLst>
          </p:cNvPr>
          <p:cNvGrpSpPr>
            <a:grpSpLocks noChangeAspect="1"/>
          </p:cNvGrpSpPr>
          <p:nvPr/>
        </p:nvGrpSpPr>
        <p:grpSpPr>
          <a:xfrm>
            <a:off x="1272797" y="1811306"/>
            <a:ext cx="4204056" cy="1253913"/>
            <a:chOff x="-1" y="-1"/>
            <a:chExt cx="8427704" cy="2513669"/>
          </a:xfrm>
        </p:grpSpPr>
        <p:grpSp>
          <p:nvGrpSpPr>
            <p:cNvPr id="2061" name="Group 104">
              <a:extLst>
                <a:ext uri="{FF2B5EF4-FFF2-40B4-BE49-F238E27FC236}">
                  <a16:creationId xmlns:a16="http://schemas.microsoft.com/office/drawing/2014/main" id="{BCD910AA-7904-6E60-3995-7152642BE6E5}"/>
                </a:ext>
              </a:extLst>
            </p:cNvPr>
            <p:cNvGrpSpPr/>
            <p:nvPr/>
          </p:nvGrpSpPr>
          <p:grpSpPr>
            <a:xfrm>
              <a:off x="-1" y="-1"/>
              <a:ext cx="993544" cy="993544"/>
              <a:chOff x="-1" y="-1"/>
              <a:chExt cx="993542" cy="993542"/>
            </a:xfrm>
          </p:grpSpPr>
          <p:sp>
            <p:nvSpPr>
              <p:cNvPr id="2064" name="Oval 107">
                <a:extLst>
                  <a:ext uri="{FF2B5EF4-FFF2-40B4-BE49-F238E27FC236}">
                    <a16:creationId xmlns:a16="http://schemas.microsoft.com/office/drawing/2014/main" id="{7B2192D0-F463-5E36-7DC0-85519A97A26E}"/>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65" name="Oval 108">
                <a:extLst>
                  <a:ext uri="{FF2B5EF4-FFF2-40B4-BE49-F238E27FC236}">
                    <a16:creationId xmlns:a16="http://schemas.microsoft.com/office/drawing/2014/main" id="{D2664506-6883-768A-C9AD-4876F8142116}"/>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66" name="Oval 109">
                <a:extLst>
                  <a:ext uri="{FF2B5EF4-FFF2-40B4-BE49-F238E27FC236}">
                    <a16:creationId xmlns:a16="http://schemas.microsoft.com/office/drawing/2014/main" id="{6C2FAD5A-1811-AD3E-602A-078D0C51670C}"/>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2062" name="TextBox 105">
              <a:extLst>
                <a:ext uri="{FF2B5EF4-FFF2-40B4-BE49-F238E27FC236}">
                  <a16:creationId xmlns:a16="http://schemas.microsoft.com/office/drawing/2014/main" id="{F9B306B6-7CA7-1BF2-16A6-7D05CC649C8D}"/>
                </a:ext>
              </a:extLst>
            </p:cNvPr>
            <p:cNvSpPr txBox="1"/>
            <p:nvPr/>
          </p:nvSpPr>
          <p:spPr>
            <a:xfrm>
              <a:off x="469282" y="532559"/>
              <a:ext cx="3952577" cy="61698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Quality of Data</a:t>
              </a:r>
              <a:endParaRPr kumimoji="0" sz="2000" b="1" i="0" u="none" strike="noStrike" kern="0" cap="none" spc="0" normalizeH="0" baseline="0" noProof="0" dirty="0">
                <a:ln>
                  <a:noFill/>
                </a:ln>
                <a:solidFill>
                  <a:srgbClr val="656D78"/>
                </a:solidFill>
                <a:effectLst/>
                <a:uLnTx/>
                <a:uFillTx/>
                <a:latin typeface="Poppins" panose="00000500000000000000" pitchFamily="2" charset="0"/>
                <a:ea typeface="Roboto" panose="02000000000000000000" pitchFamily="2" charset="0"/>
                <a:cs typeface="Poppins" panose="00000500000000000000" pitchFamily="2" charset="0"/>
                <a:sym typeface="Roboto Black"/>
              </a:endParaRPr>
            </a:p>
          </p:txBody>
        </p:sp>
        <p:sp>
          <p:nvSpPr>
            <p:cNvPr id="2063" name="TextBox 106">
              <a:extLst>
                <a:ext uri="{FF2B5EF4-FFF2-40B4-BE49-F238E27FC236}">
                  <a16:creationId xmlns:a16="http://schemas.microsoft.com/office/drawing/2014/main" id="{20D060BF-CBD2-44EE-4552-B65B5A480C6D}"/>
                </a:ext>
              </a:extLst>
            </p:cNvPr>
            <p:cNvSpPr txBox="1"/>
            <p:nvPr/>
          </p:nvSpPr>
          <p:spPr>
            <a:xfrm>
              <a:off x="469282" y="1464790"/>
              <a:ext cx="7958421" cy="104887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endParaRPr lang="en-US" sz="1200" kern="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1200" kern="0" dirty="0">
                  <a:solidFill>
                    <a:srgbClr val="1976D2"/>
                  </a:solidFill>
                  <a:latin typeface="Roboto" panose="02000000000000000000" pitchFamily="2" charset="0"/>
                  <a:ea typeface="Roboto" panose="02000000000000000000" pitchFamily="2" charset="0"/>
                  <a:cs typeface="Roboto" panose="02000000000000000000" pitchFamily="2" charset="0"/>
                </a:rPr>
                <a:t> </a:t>
              </a:r>
            </a:p>
          </p:txBody>
        </p:sp>
      </p:grpSp>
    </p:spTree>
    <p:extLst>
      <p:ext uri="{BB962C8B-B14F-4D97-AF65-F5344CB8AC3E}">
        <p14:creationId xmlns:p14="http://schemas.microsoft.com/office/powerpoint/2010/main" val="3310474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CE650B3-200A-5170-F116-1BD3088B346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0" b="1896"/>
          <a:stretch/>
        </p:blipFill>
        <p:spPr>
          <a:xfrm>
            <a:off x="6475449" y="983294"/>
            <a:ext cx="5128049" cy="5859486"/>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93" y="126184"/>
            <a:ext cx="1677350" cy="711865"/>
          </a:xfrm>
          <a:prstGeom prst="rect">
            <a:avLst/>
          </a:prstGeom>
        </p:spPr>
      </p:pic>
      <p:pic>
        <p:nvPicPr>
          <p:cNvPr id="6" name="Picture 21" descr="D:\AT AFD\Logos\EU AFD -new.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00613" y="102239"/>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0B29D-F54F-4D17-B88F-A75FD4EAC38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050" name="Picture 28">
            <a:extLst>
              <a:ext uri="{FF2B5EF4-FFF2-40B4-BE49-F238E27FC236}">
                <a16:creationId xmlns:a16="http://schemas.microsoft.com/office/drawing/2014/main" id="{C26709F3-8588-4237-BEF0-BEF69AA0A1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25876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25">
            <a:extLst>
              <a:ext uri="{FF2B5EF4-FFF2-40B4-BE49-F238E27FC236}">
                <a16:creationId xmlns:a16="http://schemas.microsoft.com/office/drawing/2014/main" id="{B3998C95-5FFC-4BDD-979C-9A75494867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1"/>
            <a:ext cx="182562" cy="2587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27">
            <a:extLst>
              <a:ext uri="{FF2B5EF4-FFF2-40B4-BE49-F238E27FC236}">
                <a16:creationId xmlns:a16="http://schemas.microsoft.com/office/drawing/2014/main" id="{72AA679B-B945-4203-A82D-10DFA1E9F53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1"/>
            <a:ext cx="182562" cy="25876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03">
            <a:extLst>
              <a:ext uri="{FF2B5EF4-FFF2-40B4-BE49-F238E27FC236}">
                <a16:creationId xmlns:a16="http://schemas.microsoft.com/office/drawing/2014/main" id="{B9BBAA27-2623-8E62-02B8-F36DA3E9B146}"/>
              </a:ext>
            </a:extLst>
          </p:cNvPr>
          <p:cNvGrpSpPr>
            <a:grpSpLocks noChangeAspect="1"/>
          </p:cNvGrpSpPr>
          <p:nvPr/>
        </p:nvGrpSpPr>
        <p:grpSpPr>
          <a:xfrm>
            <a:off x="891387" y="1878702"/>
            <a:ext cx="6585368" cy="1370970"/>
            <a:chOff x="-1" y="-1"/>
            <a:chExt cx="13201426" cy="2748329"/>
          </a:xfrm>
        </p:grpSpPr>
        <p:grpSp>
          <p:nvGrpSpPr>
            <p:cNvPr id="18" name="Group 104">
              <a:extLst>
                <a:ext uri="{FF2B5EF4-FFF2-40B4-BE49-F238E27FC236}">
                  <a16:creationId xmlns:a16="http://schemas.microsoft.com/office/drawing/2014/main" id="{8E557F9C-F470-BA60-F4CF-CEB6A12F61E1}"/>
                </a:ext>
              </a:extLst>
            </p:cNvPr>
            <p:cNvGrpSpPr/>
            <p:nvPr/>
          </p:nvGrpSpPr>
          <p:grpSpPr>
            <a:xfrm>
              <a:off x="-1" y="-1"/>
              <a:ext cx="993544" cy="993544"/>
              <a:chOff x="-1" y="-1"/>
              <a:chExt cx="993542" cy="993542"/>
            </a:xfrm>
          </p:grpSpPr>
          <p:sp>
            <p:nvSpPr>
              <p:cNvPr id="2048" name="Oval 107">
                <a:extLst>
                  <a:ext uri="{FF2B5EF4-FFF2-40B4-BE49-F238E27FC236}">
                    <a16:creationId xmlns:a16="http://schemas.microsoft.com/office/drawing/2014/main" id="{5CE2C657-A56D-9F6B-F2D3-39E1A7AB8609}"/>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49" name="Oval 108">
                <a:extLst>
                  <a:ext uri="{FF2B5EF4-FFF2-40B4-BE49-F238E27FC236}">
                    <a16:creationId xmlns:a16="http://schemas.microsoft.com/office/drawing/2014/main" id="{BE1F3E42-D2E8-6892-F518-EEDDE45B8B10}"/>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53" name="Oval 109">
                <a:extLst>
                  <a:ext uri="{FF2B5EF4-FFF2-40B4-BE49-F238E27FC236}">
                    <a16:creationId xmlns:a16="http://schemas.microsoft.com/office/drawing/2014/main" id="{41D61703-286A-BB93-2EA3-7C21BC0CB168}"/>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31" name="TextBox 106">
              <a:extLst>
                <a:ext uri="{FF2B5EF4-FFF2-40B4-BE49-F238E27FC236}">
                  <a16:creationId xmlns:a16="http://schemas.microsoft.com/office/drawing/2014/main" id="{A360E67C-8CF3-5528-2489-5B0C790D9F8D}"/>
                </a:ext>
              </a:extLst>
            </p:cNvPr>
            <p:cNvSpPr txBox="1"/>
            <p:nvPr/>
          </p:nvSpPr>
          <p:spPr>
            <a:xfrm>
              <a:off x="469280" y="1520907"/>
              <a:ext cx="9599839" cy="122742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endParaRPr lang="en-US" sz="1400" kern="0" dirty="0">
                <a:solidFill>
                  <a:srgbClr val="1976D2"/>
                </a:solidFill>
                <a:latin typeface="Source Sans Pro Light" panose="020B0403030403020204" pitchFamily="34" charset="0"/>
                <a:ea typeface="Source Sans Pro Light" panose="020B0403030403020204" pitchFamily="34" charset="0"/>
              </a:endParaRPr>
            </a:p>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Source Sans Pro Light" panose="020B0403030403020204" pitchFamily="34" charset="0"/>
                  <a:ea typeface="Source Sans Pro Light" panose="020B0403030403020204" pitchFamily="34" charset="0"/>
                </a:rPr>
                <a:t> </a:t>
              </a:r>
            </a:p>
          </p:txBody>
        </p:sp>
        <p:sp>
          <p:nvSpPr>
            <p:cNvPr id="30" name="TextBox 105">
              <a:extLst>
                <a:ext uri="{FF2B5EF4-FFF2-40B4-BE49-F238E27FC236}">
                  <a16:creationId xmlns:a16="http://schemas.microsoft.com/office/drawing/2014/main" id="{A427127C-F779-F0F2-9E4D-E8056D0D1C9C}"/>
                </a:ext>
              </a:extLst>
            </p:cNvPr>
            <p:cNvSpPr txBox="1"/>
            <p:nvPr/>
          </p:nvSpPr>
          <p:spPr>
            <a:xfrm>
              <a:off x="469282" y="532559"/>
              <a:ext cx="12732143" cy="61698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Metering of water points</a:t>
              </a:r>
            </a:p>
          </p:txBody>
        </p:sp>
      </p:grpSp>
      <p:pic>
        <p:nvPicPr>
          <p:cNvPr id="14" name="Picture 13">
            <a:extLst>
              <a:ext uri="{FF2B5EF4-FFF2-40B4-BE49-F238E27FC236}">
                <a16:creationId xmlns:a16="http://schemas.microsoft.com/office/drawing/2014/main" id="{9D7A3F38-DB47-32C9-0593-A613360D468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895"/>
          <a:stretch/>
        </p:blipFill>
        <p:spPr>
          <a:xfrm>
            <a:off x="9451907" y="5164774"/>
            <a:ext cx="1674531" cy="1419863"/>
          </a:xfrm>
          <a:prstGeom prst="rect">
            <a:avLst/>
          </a:prstGeom>
        </p:spPr>
      </p:pic>
      <p:sp>
        <p:nvSpPr>
          <p:cNvPr id="15" name="Text Placeholder 2">
            <a:extLst>
              <a:ext uri="{FF2B5EF4-FFF2-40B4-BE49-F238E27FC236}">
                <a16:creationId xmlns:a16="http://schemas.microsoft.com/office/drawing/2014/main" id="{603F55C1-0756-603B-9CA4-EC93436BFD9A}"/>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noProof="0" dirty="0">
                <a:solidFill>
                  <a:srgbClr val="1565C0"/>
                </a:solidFill>
              </a:rPr>
              <a:t>Metering &amp; monitoring of water production &amp; distribution</a:t>
            </a:r>
          </a:p>
        </p:txBody>
      </p:sp>
      <p:pic>
        <p:nvPicPr>
          <p:cNvPr id="4" name="Picture 3">
            <a:extLst>
              <a:ext uri="{FF2B5EF4-FFF2-40B4-BE49-F238E27FC236}">
                <a16:creationId xmlns:a16="http://schemas.microsoft.com/office/drawing/2014/main" id="{5DAD6FB3-D847-03F1-7245-C34C4C5B6C66}"/>
              </a:ext>
            </a:extLst>
          </p:cNvPr>
          <p:cNvPicPr>
            <a:picLocks noChangeAspect="1"/>
          </p:cNvPicPr>
          <p:nvPr/>
        </p:nvPicPr>
        <p:blipFill>
          <a:blip r:embed="rId10"/>
          <a:stretch>
            <a:fillRect/>
          </a:stretch>
        </p:blipFill>
        <p:spPr>
          <a:xfrm>
            <a:off x="1065562" y="2803468"/>
            <a:ext cx="5800734" cy="2682931"/>
          </a:xfrm>
          <a:prstGeom prst="rect">
            <a:avLst/>
          </a:prstGeom>
        </p:spPr>
      </p:pic>
      <p:sp>
        <p:nvSpPr>
          <p:cNvPr id="7" name="TextBox 6">
            <a:extLst>
              <a:ext uri="{FF2B5EF4-FFF2-40B4-BE49-F238E27FC236}">
                <a16:creationId xmlns:a16="http://schemas.microsoft.com/office/drawing/2014/main" id="{FA137454-C100-A605-6305-34DB50D203BA}"/>
              </a:ext>
            </a:extLst>
          </p:cNvPr>
          <p:cNvSpPr txBox="1"/>
          <p:nvPr/>
        </p:nvSpPr>
        <p:spPr>
          <a:xfrm>
            <a:off x="1065562" y="5581941"/>
            <a:ext cx="5671140" cy="600164"/>
          </a:xfrm>
          <a:prstGeom prst="rect">
            <a:avLst/>
          </a:prstGeom>
          <a:noFill/>
        </p:spPr>
        <p:txBody>
          <a:bodyPr wrap="square" rtlCol="0">
            <a:spAutoFit/>
          </a:bodyPr>
          <a:lstStyle/>
          <a:p>
            <a:r>
              <a:rPr lang="en-US" sz="1100" b="1" dirty="0">
                <a:solidFill>
                  <a:srgbClr val="1565C0"/>
                </a:solidFill>
                <a:latin typeface="Roboto" panose="02000000000000000000" pitchFamily="2" charset="0"/>
                <a:ea typeface="Roboto" panose="02000000000000000000" pitchFamily="2" charset="0"/>
                <a:cs typeface="Roboto" panose="02000000000000000000" pitchFamily="2" charset="0"/>
              </a:rPr>
              <a:t>Priority 1 </a:t>
            </a:r>
            <a:r>
              <a:rPr lang="en-US" sz="1100" dirty="0">
                <a:solidFill>
                  <a:srgbClr val="656D78"/>
                </a:solidFill>
                <a:latin typeface="Roboto" panose="02000000000000000000" pitchFamily="2" charset="0"/>
                <a:ea typeface="Roboto" panose="02000000000000000000" pitchFamily="2" charset="0"/>
                <a:cs typeface="Roboto" panose="02000000000000000000" pitchFamily="2" charset="0"/>
              </a:rPr>
              <a:t>is for main production points or central facilities, producing large volumes of water and therefore serving a significant number of population and potentially providing consistent revenues to the WE</a:t>
            </a:r>
          </a:p>
        </p:txBody>
      </p:sp>
    </p:spTree>
    <p:extLst>
      <p:ext uri="{BB962C8B-B14F-4D97-AF65-F5344CB8AC3E}">
        <p14:creationId xmlns:p14="http://schemas.microsoft.com/office/powerpoint/2010/main" val="331438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8A2F08-4C36-D848-E602-AE8BD905CF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1426" y="1233653"/>
            <a:ext cx="4992981" cy="562862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93" y="126184"/>
            <a:ext cx="1677350" cy="711865"/>
          </a:xfrm>
          <a:prstGeom prst="rect">
            <a:avLst/>
          </a:prstGeom>
        </p:spPr>
      </p:pic>
      <p:pic>
        <p:nvPicPr>
          <p:cNvPr id="6" name="Picture 21" descr="D:\AT AFD\Logos\EU AFD -new.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00613" y="102239"/>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0B29D-F54F-4D17-B88F-A75FD4EAC38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050" name="Picture 28">
            <a:extLst>
              <a:ext uri="{FF2B5EF4-FFF2-40B4-BE49-F238E27FC236}">
                <a16:creationId xmlns:a16="http://schemas.microsoft.com/office/drawing/2014/main" id="{C26709F3-8588-4237-BEF0-BEF69AA0A1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25876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25">
            <a:extLst>
              <a:ext uri="{FF2B5EF4-FFF2-40B4-BE49-F238E27FC236}">
                <a16:creationId xmlns:a16="http://schemas.microsoft.com/office/drawing/2014/main" id="{B3998C95-5FFC-4BDD-979C-9A75494867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1"/>
            <a:ext cx="182562" cy="2587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27">
            <a:extLst>
              <a:ext uri="{FF2B5EF4-FFF2-40B4-BE49-F238E27FC236}">
                <a16:creationId xmlns:a16="http://schemas.microsoft.com/office/drawing/2014/main" id="{72AA679B-B945-4203-A82D-10DFA1E9F53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1"/>
            <a:ext cx="182562" cy="25876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03">
            <a:extLst>
              <a:ext uri="{FF2B5EF4-FFF2-40B4-BE49-F238E27FC236}">
                <a16:creationId xmlns:a16="http://schemas.microsoft.com/office/drawing/2014/main" id="{B9BBAA27-2623-8E62-02B8-F36DA3E9B146}"/>
              </a:ext>
            </a:extLst>
          </p:cNvPr>
          <p:cNvGrpSpPr>
            <a:grpSpLocks noChangeAspect="1"/>
          </p:cNvGrpSpPr>
          <p:nvPr/>
        </p:nvGrpSpPr>
        <p:grpSpPr>
          <a:xfrm>
            <a:off x="891387" y="1878702"/>
            <a:ext cx="6585368" cy="1370970"/>
            <a:chOff x="-1" y="-1"/>
            <a:chExt cx="13201426" cy="2748329"/>
          </a:xfrm>
        </p:grpSpPr>
        <p:grpSp>
          <p:nvGrpSpPr>
            <p:cNvPr id="18" name="Group 104">
              <a:extLst>
                <a:ext uri="{FF2B5EF4-FFF2-40B4-BE49-F238E27FC236}">
                  <a16:creationId xmlns:a16="http://schemas.microsoft.com/office/drawing/2014/main" id="{8E557F9C-F470-BA60-F4CF-CEB6A12F61E1}"/>
                </a:ext>
              </a:extLst>
            </p:cNvPr>
            <p:cNvGrpSpPr/>
            <p:nvPr/>
          </p:nvGrpSpPr>
          <p:grpSpPr>
            <a:xfrm>
              <a:off x="-1" y="-1"/>
              <a:ext cx="993544" cy="993544"/>
              <a:chOff x="-1" y="-1"/>
              <a:chExt cx="993542" cy="993542"/>
            </a:xfrm>
          </p:grpSpPr>
          <p:sp>
            <p:nvSpPr>
              <p:cNvPr id="2048" name="Oval 107">
                <a:extLst>
                  <a:ext uri="{FF2B5EF4-FFF2-40B4-BE49-F238E27FC236}">
                    <a16:creationId xmlns:a16="http://schemas.microsoft.com/office/drawing/2014/main" id="{5CE2C657-A56D-9F6B-F2D3-39E1A7AB8609}"/>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49" name="Oval 108">
                <a:extLst>
                  <a:ext uri="{FF2B5EF4-FFF2-40B4-BE49-F238E27FC236}">
                    <a16:creationId xmlns:a16="http://schemas.microsoft.com/office/drawing/2014/main" id="{BE1F3E42-D2E8-6892-F518-EEDDE45B8B10}"/>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053" name="Oval 109">
                <a:extLst>
                  <a:ext uri="{FF2B5EF4-FFF2-40B4-BE49-F238E27FC236}">
                    <a16:creationId xmlns:a16="http://schemas.microsoft.com/office/drawing/2014/main" id="{41D61703-286A-BB93-2EA3-7C21BC0CB168}"/>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31" name="TextBox 106">
              <a:extLst>
                <a:ext uri="{FF2B5EF4-FFF2-40B4-BE49-F238E27FC236}">
                  <a16:creationId xmlns:a16="http://schemas.microsoft.com/office/drawing/2014/main" id="{A360E67C-8CF3-5528-2489-5B0C790D9F8D}"/>
                </a:ext>
              </a:extLst>
            </p:cNvPr>
            <p:cNvSpPr txBox="1"/>
            <p:nvPr/>
          </p:nvSpPr>
          <p:spPr>
            <a:xfrm>
              <a:off x="469280" y="1520907"/>
              <a:ext cx="9599839" cy="1227421"/>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endParaRPr lang="en-US" sz="1400" kern="0" dirty="0">
                <a:solidFill>
                  <a:srgbClr val="1976D2"/>
                </a:solidFill>
                <a:latin typeface="Source Sans Pro Light" panose="020B0403030403020204" pitchFamily="34" charset="0"/>
                <a:ea typeface="Source Sans Pro Light" panose="020B0403030403020204" pitchFamily="34" charset="0"/>
              </a:endParaRPr>
            </a:p>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Source Sans Pro Light" panose="020B0403030403020204" pitchFamily="34" charset="0"/>
                  <a:ea typeface="Source Sans Pro Light" panose="020B0403030403020204" pitchFamily="34" charset="0"/>
                </a:rPr>
                <a:t> </a:t>
              </a:r>
            </a:p>
          </p:txBody>
        </p:sp>
        <p:sp>
          <p:nvSpPr>
            <p:cNvPr id="30" name="TextBox 105">
              <a:extLst>
                <a:ext uri="{FF2B5EF4-FFF2-40B4-BE49-F238E27FC236}">
                  <a16:creationId xmlns:a16="http://schemas.microsoft.com/office/drawing/2014/main" id="{A427127C-F779-F0F2-9E4D-E8056D0D1C9C}"/>
                </a:ext>
              </a:extLst>
            </p:cNvPr>
            <p:cNvSpPr txBox="1"/>
            <p:nvPr/>
          </p:nvSpPr>
          <p:spPr>
            <a:xfrm>
              <a:off x="469282" y="532559"/>
              <a:ext cx="12732143"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Major production sites</a:t>
              </a:r>
            </a:p>
          </p:txBody>
        </p:sp>
      </p:grpSp>
      <p:sp>
        <p:nvSpPr>
          <p:cNvPr id="15" name="Text Placeholder 2">
            <a:extLst>
              <a:ext uri="{FF2B5EF4-FFF2-40B4-BE49-F238E27FC236}">
                <a16:creationId xmlns:a16="http://schemas.microsoft.com/office/drawing/2014/main" id="{603F55C1-0756-603B-9CA4-EC93436BFD9A}"/>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noProof="0" dirty="0">
                <a:solidFill>
                  <a:srgbClr val="1565C0"/>
                </a:solidFill>
              </a:rPr>
              <a:t>Metering &amp; monitoring of water production &amp; distribution</a:t>
            </a:r>
          </a:p>
        </p:txBody>
      </p:sp>
      <p:pic>
        <p:nvPicPr>
          <p:cNvPr id="4" name="Picture 3">
            <a:extLst>
              <a:ext uri="{FF2B5EF4-FFF2-40B4-BE49-F238E27FC236}">
                <a16:creationId xmlns:a16="http://schemas.microsoft.com/office/drawing/2014/main" id="{DBE006E1-0800-7CAD-1DA1-51087A831F88}"/>
              </a:ext>
            </a:extLst>
          </p:cNvPr>
          <p:cNvPicPr>
            <a:picLocks noChangeAspect="1"/>
          </p:cNvPicPr>
          <p:nvPr/>
        </p:nvPicPr>
        <p:blipFill>
          <a:blip r:embed="rId9"/>
          <a:stretch>
            <a:fillRect/>
          </a:stretch>
        </p:blipFill>
        <p:spPr>
          <a:xfrm>
            <a:off x="891387" y="2745013"/>
            <a:ext cx="6830640" cy="3742171"/>
          </a:xfrm>
          <a:prstGeom prst="rect">
            <a:avLst/>
          </a:prstGeom>
        </p:spPr>
      </p:pic>
    </p:spTree>
    <p:extLst>
      <p:ext uri="{BB962C8B-B14F-4D97-AF65-F5344CB8AC3E}">
        <p14:creationId xmlns:p14="http://schemas.microsoft.com/office/powerpoint/2010/main" val="312958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93" y="126184"/>
            <a:ext cx="1677350" cy="711865"/>
          </a:xfrm>
          <a:prstGeom prst="rect">
            <a:avLst/>
          </a:prstGeom>
        </p:spPr>
      </p:pic>
      <p:pic>
        <p:nvPicPr>
          <p:cNvPr id="6" name="Picture 21" descr="D:\AT AFD\Logos\EU AFD -n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0613" y="102239"/>
            <a:ext cx="2341028" cy="759753"/>
          </a:xfrm>
          <a:prstGeom prst="rect">
            <a:avLst/>
          </a:prstGeom>
          <a:noFill/>
          <a:ln>
            <a:noFill/>
          </a:ln>
        </p:spPr>
      </p:pic>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0B29D-F54F-4D17-B88F-A75FD4EAC38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050" name="Picture 28">
            <a:extLst>
              <a:ext uri="{FF2B5EF4-FFF2-40B4-BE49-F238E27FC236}">
                <a16:creationId xmlns:a16="http://schemas.microsoft.com/office/drawing/2014/main" id="{C26709F3-8588-4237-BEF0-BEF69AA0A1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14300" cy="25876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25">
            <a:extLst>
              <a:ext uri="{FF2B5EF4-FFF2-40B4-BE49-F238E27FC236}">
                <a16:creationId xmlns:a16="http://schemas.microsoft.com/office/drawing/2014/main" id="{B3998C95-5FFC-4BDD-979C-9A75494867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1"/>
            <a:ext cx="182562" cy="2587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27">
            <a:extLst>
              <a:ext uri="{FF2B5EF4-FFF2-40B4-BE49-F238E27FC236}">
                <a16:creationId xmlns:a16="http://schemas.microsoft.com/office/drawing/2014/main" id="{72AA679B-B945-4203-A82D-10DFA1E9F5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1"/>
            <a:ext cx="182562" cy="258763"/>
          </a:xfrm>
          <a:prstGeom prst="rect">
            <a:avLst/>
          </a:prstGeom>
          <a:noFill/>
          <a:extLst>
            <a:ext uri="{909E8E84-426E-40DD-AFC4-6F175D3DCCD1}">
              <a14:hiddenFill xmlns:a14="http://schemas.microsoft.com/office/drawing/2010/main">
                <a:solidFill>
                  <a:srgbClr val="FFFFFF"/>
                </a:solidFill>
              </a14:hiddenFill>
            </a:ext>
          </a:extLst>
        </p:spPr>
      </p:pic>
      <p:sp>
        <p:nvSpPr>
          <p:cNvPr id="15" name="Text Placeholder 2">
            <a:extLst>
              <a:ext uri="{FF2B5EF4-FFF2-40B4-BE49-F238E27FC236}">
                <a16:creationId xmlns:a16="http://schemas.microsoft.com/office/drawing/2014/main" id="{603F55C1-0756-603B-9CA4-EC93436BFD9A}"/>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noProof="0" dirty="0">
                <a:solidFill>
                  <a:srgbClr val="1565C0"/>
                </a:solidFill>
              </a:rPr>
              <a:t>Metering &amp; monitoring of water production &amp; distribution</a:t>
            </a:r>
          </a:p>
        </p:txBody>
      </p:sp>
      <p:grpSp>
        <p:nvGrpSpPr>
          <p:cNvPr id="25" name="Group 24">
            <a:extLst>
              <a:ext uri="{FF2B5EF4-FFF2-40B4-BE49-F238E27FC236}">
                <a16:creationId xmlns:a16="http://schemas.microsoft.com/office/drawing/2014/main" id="{B130B3A9-8C5F-B32F-736D-FEC82485D5C2}"/>
              </a:ext>
            </a:extLst>
          </p:cNvPr>
          <p:cNvGrpSpPr/>
          <p:nvPr/>
        </p:nvGrpSpPr>
        <p:grpSpPr>
          <a:xfrm>
            <a:off x="937168" y="1878702"/>
            <a:ext cx="6585368" cy="4113175"/>
            <a:chOff x="891387" y="1878702"/>
            <a:chExt cx="6585368" cy="4113175"/>
          </a:xfrm>
        </p:grpSpPr>
        <p:sp>
          <p:nvSpPr>
            <p:cNvPr id="31" name="TextBox 106">
              <a:extLst>
                <a:ext uri="{FF2B5EF4-FFF2-40B4-BE49-F238E27FC236}">
                  <a16:creationId xmlns:a16="http://schemas.microsoft.com/office/drawing/2014/main" id="{A360E67C-8CF3-5528-2489-5B0C790D9F8D}"/>
                </a:ext>
              </a:extLst>
            </p:cNvPr>
            <p:cNvSpPr txBox="1"/>
            <p:nvPr/>
          </p:nvSpPr>
          <p:spPr>
            <a:xfrm>
              <a:off x="1089653" y="2760223"/>
              <a:ext cx="4074916" cy="3231654"/>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L="285750" indent="-285750" algn="just"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Due to the lack of metering at consumers’ level, down-top assessment of NRW cannot be performed.</a:t>
              </a:r>
            </a:p>
            <a:p>
              <a:pPr marL="285750" indent="-285750" algn="just"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endPar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285750" indent="-285750" algn="just"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Top-down assessment is made by comparing volumes produced to volumes billed</a:t>
              </a:r>
            </a:p>
            <a:p>
              <a:pPr marL="285750" indent="-285750" algn="just"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endPar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endParaRPr>
            </a:p>
            <a:p>
              <a:pPr marL="285750" indent="-285750" algn="just" defTabSz="1828800" hangingPunct="0">
                <a:lnSpc>
                  <a:spcPct val="150000"/>
                </a:lnSpc>
                <a:buFont typeface="Arial" panose="020B0604020202020204" pitchFamily="34" charset="0"/>
                <a:buChar char="•"/>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Roboto" panose="02000000000000000000" pitchFamily="2" charset="0"/>
                  <a:ea typeface="Roboto" panose="02000000000000000000" pitchFamily="2" charset="0"/>
                  <a:cs typeface="Roboto" panose="02000000000000000000" pitchFamily="2" charset="0"/>
                </a:rPr>
                <a:t>Therefore a key data is the measurement of produced water at the source</a:t>
              </a:r>
              <a:endParaRPr lang="en-US" sz="1400" kern="0" dirty="0">
                <a:solidFill>
                  <a:srgbClr val="1976D2"/>
                </a:solidFill>
                <a:latin typeface="Source Sans Pro Light" panose="020B0403030403020204" pitchFamily="34" charset="0"/>
                <a:ea typeface="Source Sans Pro Light" panose="020B0403030403020204" pitchFamily="34" charset="0"/>
              </a:endParaRPr>
            </a:p>
            <a:p>
              <a:pPr defTabSz="1828800" hangingPunct="0">
                <a:lnSpc>
                  <a:spcPct val="150000"/>
                </a:lnSpc>
                <a:defRPr sz="2000">
                  <a:solidFill>
                    <a:srgbClr val="1976D2"/>
                  </a:solidFill>
                  <a:latin typeface="Source Sans Pro Light"/>
                  <a:ea typeface="Source Sans Pro Light"/>
                  <a:cs typeface="Source Sans Pro Light"/>
                  <a:sym typeface="Source Sans Pro Light"/>
                </a:defRPr>
              </a:pPr>
              <a:r>
                <a:rPr lang="en-US" sz="1400" kern="0" dirty="0">
                  <a:solidFill>
                    <a:srgbClr val="1976D2"/>
                  </a:solidFill>
                  <a:latin typeface="Source Sans Pro Light" panose="020B0403030403020204" pitchFamily="34" charset="0"/>
                  <a:ea typeface="Source Sans Pro Light" panose="020B0403030403020204" pitchFamily="34" charset="0"/>
                </a:rPr>
                <a:t> </a:t>
              </a:r>
            </a:p>
          </p:txBody>
        </p:sp>
        <p:grpSp>
          <p:nvGrpSpPr>
            <p:cNvPr id="17" name="Group 103">
              <a:extLst>
                <a:ext uri="{FF2B5EF4-FFF2-40B4-BE49-F238E27FC236}">
                  <a16:creationId xmlns:a16="http://schemas.microsoft.com/office/drawing/2014/main" id="{B16D485C-73C8-04DF-A1F9-5AF646C9CED4}"/>
                </a:ext>
              </a:extLst>
            </p:cNvPr>
            <p:cNvGrpSpPr>
              <a:grpSpLocks noChangeAspect="1"/>
            </p:cNvGrpSpPr>
            <p:nvPr/>
          </p:nvGrpSpPr>
          <p:grpSpPr>
            <a:xfrm>
              <a:off x="891387" y="1878702"/>
              <a:ext cx="6585368" cy="573438"/>
              <a:chOff x="-1" y="-1"/>
              <a:chExt cx="13201426" cy="1149548"/>
            </a:xfrm>
          </p:grpSpPr>
          <p:grpSp>
            <p:nvGrpSpPr>
              <p:cNvPr id="19" name="Group 104">
                <a:extLst>
                  <a:ext uri="{FF2B5EF4-FFF2-40B4-BE49-F238E27FC236}">
                    <a16:creationId xmlns:a16="http://schemas.microsoft.com/office/drawing/2014/main" id="{82D22DC9-9048-04B9-4A04-EE0C1B62F580}"/>
                  </a:ext>
                </a:extLst>
              </p:cNvPr>
              <p:cNvGrpSpPr/>
              <p:nvPr/>
            </p:nvGrpSpPr>
            <p:grpSpPr>
              <a:xfrm>
                <a:off x="-1" y="-1"/>
                <a:ext cx="993544" cy="993544"/>
                <a:chOff x="-1" y="-1"/>
                <a:chExt cx="993542" cy="993542"/>
              </a:xfrm>
            </p:grpSpPr>
            <p:sp>
              <p:nvSpPr>
                <p:cNvPr id="22" name="Oval 107">
                  <a:extLst>
                    <a:ext uri="{FF2B5EF4-FFF2-40B4-BE49-F238E27FC236}">
                      <a16:creationId xmlns:a16="http://schemas.microsoft.com/office/drawing/2014/main" id="{1B2F6983-5A29-ACCF-01B5-D7177CF33DF3}"/>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3" name="Oval 108">
                  <a:extLst>
                    <a:ext uri="{FF2B5EF4-FFF2-40B4-BE49-F238E27FC236}">
                      <a16:creationId xmlns:a16="http://schemas.microsoft.com/office/drawing/2014/main" id="{5FAAFF71-393F-63A1-371F-BB8E4CC59F5E}"/>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24" name="Oval 109">
                  <a:extLst>
                    <a:ext uri="{FF2B5EF4-FFF2-40B4-BE49-F238E27FC236}">
                      <a16:creationId xmlns:a16="http://schemas.microsoft.com/office/drawing/2014/main" id="{EA399776-1231-5FBA-F28A-CED697F78741}"/>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21" name="TextBox 105">
                <a:extLst>
                  <a:ext uri="{FF2B5EF4-FFF2-40B4-BE49-F238E27FC236}">
                    <a16:creationId xmlns:a16="http://schemas.microsoft.com/office/drawing/2014/main" id="{BF7237BC-1880-8FE9-842D-D1F58CFBF6D4}"/>
                  </a:ext>
                </a:extLst>
              </p:cNvPr>
              <p:cNvSpPr txBox="1"/>
              <p:nvPr/>
            </p:nvSpPr>
            <p:spPr>
              <a:xfrm>
                <a:off x="469282" y="532559"/>
                <a:ext cx="12732143" cy="61698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defRPr sz="4000" b="1">
                    <a:latin typeface="Roboto Black"/>
                    <a:ea typeface="Roboto Black"/>
                    <a:cs typeface="Roboto Black"/>
                    <a:sym typeface="Roboto Black"/>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Metering as key factor for NRW management</a:t>
                </a:r>
              </a:p>
            </p:txBody>
          </p:sp>
        </p:grpSp>
      </p:grpSp>
      <p:pic>
        <p:nvPicPr>
          <p:cNvPr id="2" name="Picture 1">
            <a:extLst>
              <a:ext uri="{FF2B5EF4-FFF2-40B4-BE49-F238E27FC236}">
                <a16:creationId xmlns:a16="http://schemas.microsoft.com/office/drawing/2014/main" id="{1581FE38-1943-E6E5-6973-E3A1A2BB9AF2}"/>
              </a:ext>
            </a:extLst>
          </p:cNvPr>
          <p:cNvPicPr>
            <a:picLocks noChangeAspect="1"/>
          </p:cNvPicPr>
          <p:nvPr/>
        </p:nvPicPr>
        <p:blipFill>
          <a:blip r:embed="rId8"/>
          <a:stretch>
            <a:fillRect/>
          </a:stretch>
        </p:blipFill>
        <p:spPr>
          <a:xfrm>
            <a:off x="5371851" y="2452140"/>
            <a:ext cx="6187440" cy="4145280"/>
          </a:xfrm>
          <a:prstGeom prst="rect">
            <a:avLst/>
          </a:prstGeom>
        </p:spPr>
      </p:pic>
    </p:spTree>
    <p:extLst>
      <p:ext uri="{BB962C8B-B14F-4D97-AF65-F5344CB8AC3E}">
        <p14:creationId xmlns:p14="http://schemas.microsoft.com/office/powerpoint/2010/main" val="1773865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CAE694-67D3-BF92-2FE7-3CC340F3CB92}"/>
              </a:ext>
            </a:extLst>
          </p:cNvPr>
          <p:cNvSpPr>
            <a:spLocks noGrp="1"/>
          </p:cNvSpPr>
          <p:nvPr>
            <p:ph type="body" sz="quarter" idx="14"/>
          </p:nvPr>
        </p:nvSpPr>
        <p:spPr/>
        <p:txBody>
          <a:bodyPr/>
          <a:lstStyle/>
          <a:p>
            <a:endParaRPr lang="en-US" dirty="0"/>
          </a:p>
        </p:txBody>
      </p:sp>
      <p:sp>
        <p:nvSpPr>
          <p:cNvPr id="5" name="Text Placeholder 4">
            <a:extLst>
              <a:ext uri="{FF2B5EF4-FFF2-40B4-BE49-F238E27FC236}">
                <a16:creationId xmlns:a16="http://schemas.microsoft.com/office/drawing/2014/main" id="{A019AED6-945E-D21F-54D5-BDC07A13E037}"/>
              </a:ext>
            </a:extLst>
          </p:cNvPr>
          <p:cNvSpPr>
            <a:spLocks noGrp="1"/>
          </p:cNvSpPr>
          <p:nvPr>
            <p:ph type="body" sz="quarter" idx="13"/>
          </p:nvPr>
        </p:nvSpPr>
        <p:spPr>
          <a:xfrm>
            <a:off x="1218007" y="1779517"/>
            <a:ext cx="8065952" cy="2528118"/>
          </a:xfrm>
        </p:spPr>
        <p:txBody>
          <a:bodyPr/>
          <a:lstStyle/>
          <a:p>
            <a:r>
              <a:rPr lang="en-US" dirty="0"/>
              <a:t>Key Performance Indicators </a:t>
            </a:r>
          </a:p>
        </p:txBody>
      </p:sp>
    </p:spTree>
    <p:extLst>
      <p:ext uri="{BB962C8B-B14F-4D97-AF65-F5344CB8AC3E}">
        <p14:creationId xmlns:p14="http://schemas.microsoft.com/office/powerpoint/2010/main" val="243613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106712-79C0-DE9D-8FC7-34F7C3B4DBA9}"/>
              </a:ext>
            </a:extLst>
          </p:cNvPr>
          <p:cNvSpPr>
            <a:spLocks noGrp="1"/>
          </p:cNvSpPr>
          <p:nvPr>
            <p:ph type="sldNum" sz="quarter" idx="12"/>
          </p:nvPr>
        </p:nvSpPr>
        <p:spPr/>
        <p:txBody>
          <a:bodyPr/>
          <a:lstStyle/>
          <a:p>
            <a:fld id="{4DD0B29D-F54F-4D17-B88F-A75FD4EAC384}" type="slidenum">
              <a:rPr lang="en-US" smtClean="0"/>
              <a:pPr/>
              <a:t>21</a:t>
            </a:fld>
            <a:endParaRPr lang="en-US" dirty="0"/>
          </a:p>
        </p:txBody>
      </p:sp>
      <p:sp>
        <p:nvSpPr>
          <p:cNvPr id="53" name="TextBox 52">
            <a:extLst>
              <a:ext uri="{FF2B5EF4-FFF2-40B4-BE49-F238E27FC236}">
                <a16:creationId xmlns:a16="http://schemas.microsoft.com/office/drawing/2014/main" id="{AF48F414-A97C-4BE3-FFFF-09EEBFFCF6ED}"/>
              </a:ext>
            </a:extLst>
          </p:cNvPr>
          <p:cNvSpPr txBox="1"/>
          <p:nvPr/>
        </p:nvSpPr>
        <p:spPr>
          <a:xfrm>
            <a:off x="987581" y="2062892"/>
            <a:ext cx="5227322" cy="1200329"/>
          </a:xfrm>
          <a:prstGeom prst="rect">
            <a:avLst/>
          </a:prstGeom>
          <a:noFill/>
        </p:spPr>
        <p:txBody>
          <a:bodyPr wrap="square" rtlCol="0">
            <a:spAutoFit/>
          </a:bodyPr>
          <a:lstStyle/>
          <a:p>
            <a:r>
              <a:rPr lang="en-US" sz="2400" b="1" dirty="0">
                <a:solidFill>
                  <a:srgbClr val="656D78"/>
                </a:solidFill>
                <a:latin typeface="Source Sans Pro" panose="020B0503030403020204" pitchFamily="34" charset="0"/>
                <a:ea typeface="Source Sans Pro" panose="020B0503030403020204" pitchFamily="34" charset="0"/>
              </a:rPr>
              <a:t>Challenges</a:t>
            </a:r>
            <a:r>
              <a:rPr lang="en-US" sz="2400" dirty="0">
                <a:solidFill>
                  <a:srgbClr val="656D78"/>
                </a:solidFill>
                <a:latin typeface="Source Sans Pro" panose="020B0503030403020204" pitchFamily="34" charset="0"/>
                <a:ea typeface="Source Sans Pro" panose="020B0503030403020204" pitchFamily="34" charset="0"/>
              </a:rPr>
              <a:t> are </a:t>
            </a:r>
            <a:r>
              <a:rPr lang="en-US" sz="2400" i="1" dirty="0">
                <a:solidFill>
                  <a:srgbClr val="656D78"/>
                </a:solidFill>
                <a:latin typeface="Source Sans Pro" panose="020B0503030403020204" pitchFamily="34" charset="0"/>
                <a:ea typeface="Source Sans Pro" panose="020B0503030403020204" pitchFamily="34" charset="0"/>
              </a:rPr>
              <a:t>evolving</a:t>
            </a:r>
            <a:r>
              <a:rPr lang="en-US" sz="2400" dirty="0">
                <a:solidFill>
                  <a:srgbClr val="656D78"/>
                </a:solidFill>
                <a:latin typeface="Source Sans Pro" panose="020B0503030403020204" pitchFamily="34" charset="0"/>
                <a:ea typeface="Source Sans Pro" panose="020B0503030403020204" pitchFamily="34" charset="0"/>
              </a:rPr>
              <a:t> rapidly unleashing </a:t>
            </a:r>
            <a:r>
              <a:rPr lang="en-US" sz="2400" b="1" dirty="0">
                <a:solidFill>
                  <a:srgbClr val="656D78"/>
                </a:solidFill>
                <a:latin typeface="Source Sans Pro" panose="020B0503030403020204" pitchFamily="34" charset="0"/>
                <a:ea typeface="Source Sans Pro" panose="020B0503030403020204" pitchFamily="34" charset="0"/>
              </a:rPr>
              <a:t>inefficiencies</a:t>
            </a:r>
            <a:r>
              <a:rPr lang="en-US" sz="2400" dirty="0">
                <a:solidFill>
                  <a:srgbClr val="656D78"/>
                </a:solidFill>
                <a:latin typeface="Source Sans Pro" panose="020B0503030403020204" pitchFamily="34" charset="0"/>
                <a:ea typeface="Source Sans Pro" panose="020B0503030403020204" pitchFamily="34" charset="0"/>
              </a:rPr>
              <a:t> </a:t>
            </a:r>
            <a:r>
              <a:rPr lang="en-US" sz="2400" i="1" dirty="0">
                <a:solidFill>
                  <a:srgbClr val="656D78"/>
                </a:solidFill>
                <a:latin typeface="Source Sans Pro" panose="020B0503030403020204" pitchFamily="34" charset="0"/>
                <a:ea typeface="Source Sans Pro" panose="020B0503030403020204" pitchFamily="34" charset="0"/>
              </a:rPr>
              <a:t>across</a:t>
            </a:r>
            <a:r>
              <a:rPr lang="en-US" sz="2400" dirty="0">
                <a:solidFill>
                  <a:srgbClr val="656D78"/>
                </a:solidFill>
                <a:latin typeface="Source Sans Pro" panose="020B0503030403020204" pitchFamily="34" charset="0"/>
                <a:ea typeface="Source Sans Pro" panose="020B0503030403020204" pitchFamily="34" charset="0"/>
              </a:rPr>
              <a:t> the sector</a:t>
            </a:r>
          </a:p>
        </p:txBody>
      </p:sp>
      <p:sp>
        <p:nvSpPr>
          <p:cNvPr id="54" name="Rectangle 53">
            <a:extLst>
              <a:ext uri="{FF2B5EF4-FFF2-40B4-BE49-F238E27FC236}">
                <a16:creationId xmlns:a16="http://schemas.microsoft.com/office/drawing/2014/main" id="{C8F3EF7E-7A47-4F68-B90B-A23DD08F0570}"/>
              </a:ext>
            </a:extLst>
          </p:cNvPr>
          <p:cNvSpPr/>
          <p:nvPr/>
        </p:nvSpPr>
        <p:spPr>
          <a:xfrm>
            <a:off x="987584" y="3209615"/>
            <a:ext cx="4691143" cy="1448153"/>
          </a:xfrm>
          <a:prstGeom prst="rect">
            <a:avLst/>
          </a:prstGeom>
        </p:spPr>
        <p:txBody>
          <a:bodyPr wrap="square">
            <a:spAutoFit/>
          </a:bodyPr>
          <a:lstStyle/>
          <a:p>
            <a:pPr algn="just">
              <a:lnSpc>
                <a:spcPct val="150000"/>
              </a:lnSpc>
            </a:pPr>
            <a:r>
              <a:rPr lang="en-US" sz="1200" dirty="0">
                <a:solidFill>
                  <a:srgbClr val="656D78"/>
                </a:solidFill>
                <a:latin typeface="Source Sans Pro Light" panose="020B0403030403020204" pitchFamily="34" charset="0"/>
              </a:rPr>
              <a:t>Key Performance Indicators (KPIs) provide a starting point for improving the performance in the water and wastewater sector and can lead to greater efficiency and delivery of better services.</a:t>
            </a:r>
          </a:p>
          <a:p>
            <a:pPr algn="just">
              <a:lnSpc>
                <a:spcPct val="150000"/>
              </a:lnSpc>
            </a:pPr>
            <a:r>
              <a:rPr lang="en-US" sz="1200" dirty="0">
                <a:solidFill>
                  <a:srgbClr val="656D78"/>
                </a:solidFill>
                <a:latin typeface="Source Sans Pro Light" panose="020B0403030403020204" pitchFamily="34" charset="0"/>
              </a:rPr>
              <a:t>KPIs are used to measure the progress toward achieving the strategic goals and constitute the building block of performance benchmarking.</a:t>
            </a:r>
          </a:p>
        </p:txBody>
      </p:sp>
      <p:sp>
        <p:nvSpPr>
          <p:cNvPr id="55" name="Freeform 17">
            <a:extLst>
              <a:ext uri="{FF2B5EF4-FFF2-40B4-BE49-F238E27FC236}">
                <a16:creationId xmlns:a16="http://schemas.microsoft.com/office/drawing/2014/main" id="{587A9CB7-5DC1-7801-540A-984722FA4236}"/>
              </a:ext>
            </a:extLst>
          </p:cNvPr>
          <p:cNvSpPr>
            <a:spLocks/>
          </p:cNvSpPr>
          <p:nvPr/>
        </p:nvSpPr>
        <p:spPr bwMode="auto">
          <a:xfrm>
            <a:off x="1074875" y="4901866"/>
            <a:ext cx="914400" cy="914400"/>
          </a:xfrm>
          <a:custGeom>
            <a:avLst/>
            <a:gdLst>
              <a:gd name="T0" fmla="*/ 0 w 217"/>
              <a:gd name="T1" fmla="*/ 108 h 217"/>
              <a:gd name="T2" fmla="*/ 32 w 217"/>
              <a:gd name="T3" fmla="*/ 31 h 217"/>
              <a:gd name="T4" fmla="*/ 108 w 217"/>
              <a:gd name="T5" fmla="*/ 0 h 217"/>
              <a:gd name="T6" fmla="*/ 185 w 217"/>
              <a:gd name="T7" fmla="*/ 31 h 217"/>
              <a:gd name="T8" fmla="*/ 217 w 217"/>
              <a:gd name="T9" fmla="*/ 108 h 217"/>
              <a:gd name="T10" fmla="*/ 185 w 217"/>
              <a:gd name="T11" fmla="*/ 185 h 217"/>
              <a:gd name="T12" fmla="*/ 108 w 217"/>
              <a:gd name="T13" fmla="*/ 217 h 217"/>
              <a:gd name="T14" fmla="*/ 32 w 217"/>
              <a:gd name="T15" fmla="*/ 185 h 217"/>
              <a:gd name="T16" fmla="*/ 0 w 217"/>
              <a:gd name="T17" fmla="*/ 10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217">
                <a:moveTo>
                  <a:pt x="0" y="108"/>
                </a:moveTo>
                <a:cubicBezTo>
                  <a:pt x="0" y="78"/>
                  <a:pt x="12" y="51"/>
                  <a:pt x="32" y="31"/>
                </a:cubicBezTo>
                <a:cubicBezTo>
                  <a:pt x="51" y="12"/>
                  <a:pt x="78" y="0"/>
                  <a:pt x="108" y="0"/>
                </a:cubicBezTo>
                <a:cubicBezTo>
                  <a:pt x="138" y="0"/>
                  <a:pt x="165" y="12"/>
                  <a:pt x="185" y="31"/>
                </a:cubicBezTo>
                <a:cubicBezTo>
                  <a:pt x="205" y="51"/>
                  <a:pt x="217" y="78"/>
                  <a:pt x="217" y="108"/>
                </a:cubicBezTo>
                <a:cubicBezTo>
                  <a:pt x="217" y="138"/>
                  <a:pt x="205" y="165"/>
                  <a:pt x="185" y="185"/>
                </a:cubicBezTo>
                <a:cubicBezTo>
                  <a:pt x="165" y="204"/>
                  <a:pt x="138" y="217"/>
                  <a:pt x="108" y="217"/>
                </a:cubicBezTo>
                <a:cubicBezTo>
                  <a:pt x="78" y="217"/>
                  <a:pt x="51" y="204"/>
                  <a:pt x="32" y="185"/>
                </a:cubicBezTo>
                <a:cubicBezTo>
                  <a:pt x="12" y="165"/>
                  <a:pt x="0" y="138"/>
                  <a:pt x="0" y="108"/>
                </a:cubicBezTo>
              </a:path>
            </a:pathLst>
          </a:custGeom>
          <a:noFill/>
          <a:ln w="11113" cap="flat">
            <a:solidFill>
              <a:srgbClr val="DAE2E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56" name="Freeform 18">
            <a:extLst>
              <a:ext uri="{FF2B5EF4-FFF2-40B4-BE49-F238E27FC236}">
                <a16:creationId xmlns:a16="http://schemas.microsoft.com/office/drawing/2014/main" id="{A46DC275-D8E3-B39A-F711-6B596174F2E4}"/>
              </a:ext>
            </a:extLst>
          </p:cNvPr>
          <p:cNvSpPr>
            <a:spLocks/>
          </p:cNvSpPr>
          <p:nvPr/>
        </p:nvSpPr>
        <p:spPr bwMode="auto">
          <a:xfrm>
            <a:off x="1149724" y="4947611"/>
            <a:ext cx="759713" cy="757646"/>
          </a:xfrm>
          <a:custGeom>
            <a:avLst/>
            <a:gdLst>
              <a:gd name="T0" fmla="*/ 180 w 180"/>
              <a:gd name="T1" fmla="*/ 90 h 180"/>
              <a:gd name="T2" fmla="*/ 154 w 180"/>
              <a:gd name="T3" fmla="*/ 154 h 180"/>
              <a:gd name="T4" fmla="*/ 90 w 180"/>
              <a:gd name="T5" fmla="*/ 180 h 180"/>
              <a:gd name="T6" fmla="*/ 27 w 180"/>
              <a:gd name="T7" fmla="*/ 154 h 180"/>
              <a:gd name="T8" fmla="*/ 0 w 180"/>
              <a:gd name="T9" fmla="*/ 90 h 180"/>
              <a:gd name="T10" fmla="*/ 27 w 180"/>
              <a:gd name="T11" fmla="*/ 26 h 180"/>
              <a:gd name="T12" fmla="*/ 90 w 180"/>
              <a:gd name="T13" fmla="*/ 0 h 180"/>
              <a:gd name="T14" fmla="*/ 154 w 180"/>
              <a:gd name="T15" fmla="*/ 26 h 180"/>
              <a:gd name="T16" fmla="*/ 180 w 180"/>
              <a:gd name="T17" fmla="*/ 9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80">
                <a:moveTo>
                  <a:pt x="180" y="90"/>
                </a:moveTo>
                <a:cubicBezTo>
                  <a:pt x="180" y="115"/>
                  <a:pt x="170" y="137"/>
                  <a:pt x="154" y="154"/>
                </a:cubicBezTo>
                <a:cubicBezTo>
                  <a:pt x="138" y="170"/>
                  <a:pt x="115" y="180"/>
                  <a:pt x="90" y="180"/>
                </a:cubicBezTo>
                <a:cubicBezTo>
                  <a:pt x="65" y="180"/>
                  <a:pt x="43" y="170"/>
                  <a:pt x="27" y="154"/>
                </a:cubicBezTo>
                <a:cubicBezTo>
                  <a:pt x="10" y="137"/>
                  <a:pt x="0" y="115"/>
                  <a:pt x="0" y="90"/>
                </a:cubicBezTo>
                <a:cubicBezTo>
                  <a:pt x="0" y="65"/>
                  <a:pt x="10" y="43"/>
                  <a:pt x="27" y="26"/>
                </a:cubicBezTo>
                <a:cubicBezTo>
                  <a:pt x="43" y="10"/>
                  <a:pt x="65" y="0"/>
                  <a:pt x="90" y="0"/>
                </a:cubicBezTo>
                <a:cubicBezTo>
                  <a:pt x="115" y="0"/>
                  <a:pt x="138" y="10"/>
                  <a:pt x="154" y="26"/>
                </a:cubicBezTo>
                <a:cubicBezTo>
                  <a:pt x="170" y="43"/>
                  <a:pt x="180" y="65"/>
                  <a:pt x="180" y="90"/>
                </a:cubicBezTo>
                <a:close/>
              </a:path>
            </a:pathLst>
          </a:custGeom>
          <a:noFill/>
          <a:ln w="11113" cap="flat">
            <a:solidFill>
              <a:srgbClr val="DAE2E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57" name="Freeform 19">
            <a:extLst>
              <a:ext uri="{FF2B5EF4-FFF2-40B4-BE49-F238E27FC236}">
                <a16:creationId xmlns:a16="http://schemas.microsoft.com/office/drawing/2014/main" id="{1D2F6A90-595D-41C0-5E14-7E7AB68A71F9}"/>
              </a:ext>
            </a:extLst>
          </p:cNvPr>
          <p:cNvSpPr>
            <a:spLocks/>
          </p:cNvSpPr>
          <p:nvPr/>
        </p:nvSpPr>
        <p:spPr bwMode="auto">
          <a:xfrm>
            <a:off x="1230809" y="5028476"/>
            <a:ext cx="602531" cy="600892"/>
          </a:xfrm>
          <a:custGeom>
            <a:avLst/>
            <a:gdLst>
              <a:gd name="T0" fmla="*/ 143 w 143"/>
              <a:gd name="T1" fmla="*/ 71 h 143"/>
              <a:gd name="T2" fmla="*/ 122 w 143"/>
              <a:gd name="T3" fmla="*/ 122 h 143"/>
              <a:gd name="T4" fmla="*/ 71 w 143"/>
              <a:gd name="T5" fmla="*/ 143 h 143"/>
              <a:gd name="T6" fmla="*/ 21 w 143"/>
              <a:gd name="T7" fmla="*/ 122 h 143"/>
              <a:gd name="T8" fmla="*/ 0 w 143"/>
              <a:gd name="T9" fmla="*/ 71 h 143"/>
              <a:gd name="T10" fmla="*/ 21 w 143"/>
              <a:gd name="T11" fmla="*/ 21 h 143"/>
              <a:gd name="T12" fmla="*/ 71 w 143"/>
              <a:gd name="T13" fmla="*/ 0 h 143"/>
              <a:gd name="T14" fmla="*/ 122 w 143"/>
              <a:gd name="T15" fmla="*/ 21 h 143"/>
              <a:gd name="T16" fmla="*/ 143 w 143"/>
              <a:gd name="T17"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3">
                <a:moveTo>
                  <a:pt x="143" y="71"/>
                </a:moveTo>
                <a:cubicBezTo>
                  <a:pt x="143" y="91"/>
                  <a:pt x="135" y="109"/>
                  <a:pt x="122" y="122"/>
                </a:cubicBezTo>
                <a:cubicBezTo>
                  <a:pt x="109" y="135"/>
                  <a:pt x="91" y="143"/>
                  <a:pt x="71" y="143"/>
                </a:cubicBezTo>
                <a:cubicBezTo>
                  <a:pt x="52" y="143"/>
                  <a:pt x="34" y="135"/>
                  <a:pt x="21" y="122"/>
                </a:cubicBezTo>
                <a:cubicBezTo>
                  <a:pt x="8" y="109"/>
                  <a:pt x="0" y="91"/>
                  <a:pt x="0" y="71"/>
                </a:cubicBezTo>
                <a:cubicBezTo>
                  <a:pt x="0" y="51"/>
                  <a:pt x="8" y="33"/>
                  <a:pt x="21" y="21"/>
                </a:cubicBezTo>
                <a:cubicBezTo>
                  <a:pt x="34" y="8"/>
                  <a:pt x="52" y="0"/>
                  <a:pt x="71" y="0"/>
                </a:cubicBezTo>
                <a:cubicBezTo>
                  <a:pt x="91" y="0"/>
                  <a:pt x="109" y="8"/>
                  <a:pt x="122" y="21"/>
                </a:cubicBezTo>
                <a:cubicBezTo>
                  <a:pt x="135" y="33"/>
                  <a:pt x="143" y="51"/>
                  <a:pt x="143" y="71"/>
                </a:cubicBezTo>
                <a:close/>
              </a:path>
            </a:pathLst>
          </a:custGeom>
          <a:noFill/>
          <a:ln w="11113" cap="flat">
            <a:solidFill>
              <a:srgbClr val="DAE2E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58" name="Freeform 20">
            <a:extLst>
              <a:ext uri="{FF2B5EF4-FFF2-40B4-BE49-F238E27FC236}">
                <a16:creationId xmlns:a16="http://schemas.microsoft.com/office/drawing/2014/main" id="{733B7BAA-38C8-34F7-DF1C-84DCB01BD954}"/>
              </a:ext>
            </a:extLst>
          </p:cNvPr>
          <p:cNvSpPr>
            <a:spLocks/>
          </p:cNvSpPr>
          <p:nvPr/>
        </p:nvSpPr>
        <p:spPr bwMode="auto">
          <a:xfrm>
            <a:off x="1209602" y="4871722"/>
            <a:ext cx="779673" cy="914400"/>
          </a:xfrm>
          <a:custGeom>
            <a:avLst/>
            <a:gdLst>
              <a:gd name="T0" fmla="*/ 76 w 185"/>
              <a:gd name="T1" fmla="*/ 0 h 217"/>
              <a:gd name="T2" fmla="*/ 119 w 185"/>
              <a:gd name="T3" fmla="*/ 8 h 217"/>
              <a:gd name="T4" fmla="*/ 153 w 185"/>
              <a:gd name="T5" fmla="*/ 31 h 217"/>
              <a:gd name="T6" fmla="*/ 176 w 185"/>
              <a:gd name="T7" fmla="*/ 66 h 217"/>
              <a:gd name="T8" fmla="*/ 185 w 185"/>
              <a:gd name="T9" fmla="*/ 108 h 217"/>
              <a:gd name="T10" fmla="*/ 176 w 185"/>
              <a:gd name="T11" fmla="*/ 150 h 217"/>
              <a:gd name="T12" fmla="*/ 153 w 185"/>
              <a:gd name="T13" fmla="*/ 185 h 217"/>
              <a:gd name="T14" fmla="*/ 119 w 185"/>
              <a:gd name="T15" fmla="*/ 208 h 217"/>
              <a:gd name="T16" fmla="*/ 76 w 185"/>
              <a:gd name="T17" fmla="*/ 217 h 217"/>
              <a:gd name="T18" fmla="*/ 34 w 185"/>
              <a:gd name="T19" fmla="*/ 208 h 217"/>
              <a:gd name="T20" fmla="*/ 0 w 185"/>
              <a:gd name="T21" fmla="*/ 185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5" h="217">
                <a:moveTo>
                  <a:pt x="76" y="0"/>
                </a:moveTo>
                <a:cubicBezTo>
                  <a:pt x="91" y="0"/>
                  <a:pt x="106" y="3"/>
                  <a:pt x="119" y="8"/>
                </a:cubicBezTo>
                <a:cubicBezTo>
                  <a:pt x="132" y="14"/>
                  <a:pt x="143" y="22"/>
                  <a:pt x="153" y="31"/>
                </a:cubicBezTo>
                <a:cubicBezTo>
                  <a:pt x="163" y="41"/>
                  <a:pt x="171" y="53"/>
                  <a:pt x="176" y="66"/>
                </a:cubicBezTo>
                <a:cubicBezTo>
                  <a:pt x="182" y="79"/>
                  <a:pt x="185" y="93"/>
                  <a:pt x="185" y="108"/>
                </a:cubicBezTo>
                <a:cubicBezTo>
                  <a:pt x="185" y="123"/>
                  <a:pt x="182" y="137"/>
                  <a:pt x="176" y="150"/>
                </a:cubicBezTo>
                <a:cubicBezTo>
                  <a:pt x="171" y="163"/>
                  <a:pt x="163" y="175"/>
                  <a:pt x="153" y="185"/>
                </a:cubicBezTo>
                <a:cubicBezTo>
                  <a:pt x="143" y="195"/>
                  <a:pt x="132" y="203"/>
                  <a:pt x="119" y="208"/>
                </a:cubicBezTo>
                <a:cubicBezTo>
                  <a:pt x="106" y="214"/>
                  <a:pt x="91" y="217"/>
                  <a:pt x="76" y="217"/>
                </a:cubicBezTo>
                <a:cubicBezTo>
                  <a:pt x="61" y="217"/>
                  <a:pt x="47" y="214"/>
                  <a:pt x="34" y="208"/>
                </a:cubicBezTo>
                <a:cubicBezTo>
                  <a:pt x="21" y="203"/>
                  <a:pt x="9" y="195"/>
                  <a:pt x="0" y="185"/>
                </a:cubicBezTo>
              </a:path>
            </a:pathLst>
          </a:custGeom>
          <a:noFill/>
          <a:ln w="53975" cap="rnd">
            <a:solidFill>
              <a:srgbClr val="1976D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59" name="Freeform 21">
            <a:extLst>
              <a:ext uri="{FF2B5EF4-FFF2-40B4-BE49-F238E27FC236}">
                <a16:creationId xmlns:a16="http://schemas.microsoft.com/office/drawing/2014/main" id="{CD945349-9F02-7B7D-0C70-84C0196A8EBA}"/>
              </a:ext>
            </a:extLst>
          </p:cNvPr>
          <p:cNvSpPr>
            <a:spLocks/>
          </p:cNvSpPr>
          <p:nvPr/>
        </p:nvSpPr>
        <p:spPr bwMode="auto">
          <a:xfrm>
            <a:off x="1149724" y="5057090"/>
            <a:ext cx="759713" cy="648167"/>
          </a:xfrm>
          <a:custGeom>
            <a:avLst/>
            <a:gdLst>
              <a:gd name="T0" fmla="*/ 154 w 180"/>
              <a:gd name="T1" fmla="*/ 0 h 154"/>
              <a:gd name="T2" fmla="*/ 180 w 180"/>
              <a:gd name="T3" fmla="*/ 64 h 154"/>
              <a:gd name="T4" fmla="*/ 154 w 180"/>
              <a:gd name="T5" fmla="*/ 128 h 154"/>
              <a:gd name="T6" fmla="*/ 90 w 180"/>
              <a:gd name="T7" fmla="*/ 154 h 154"/>
              <a:gd name="T8" fmla="*/ 27 w 180"/>
              <a:gd name="T9" fmla="*/ 128 h 154"/>
              <a:gd name="T10" fmla="*/ 0 w 180"/>
              <a:gd name="T11" fmla="*/ 64 h 154"/>
            </a:gdLst>
            <a:ahLst/>
            <a:cxnLst>
              <a:cxn ang="0">
                <a:pos x="T0" y="T1"/>
              </a:cxn>
              <a:cxn ang="0">
                <a:pos x="T2" y="T3"/>
              </a:cxn>
              <a:cxn ang="0">
                <a:pos x="T4" y="T5"/>
              </a:cxn>
              <a:cxn ang="0">
                <a:pos x="T6" y="T7"/>
              </a:cxn>
              <a:cxn ang="0">
                <a:pos x="T8" y="T9"/>
              </a:cxn>
              <a:cxn ang="0">
                <a:pos x="T10" y="T11"/>
              </a:cxn>
            </a:cxnLst>
            <a:rect l="0" t="0" r="r" b="b"/>
            <a:pathLst>
              <a:path w="180" h="154">
                <a:moveTo>
                  <a:pt x="154" y="0"/>
                </a:moveTo>
                <a:cubicBezTo>
                  <a:pt x="170" y="17"/>
                  <a:pt x="180" y="39"/>
                  <a:pt x="180" y="64"/>
                </a:cubicBezTo>
                <a:cubicBezTo>
                  <a:pt x="180" y="89"/>
                  <a:pt x="170" y="111"/>
                  <a:pt x="154" y="128"/>
                </a:cubicBezTo>
                <a:cubicBezTo>
                  <a:pt x="138" y="144"/>
                  <a:pt x="115" y="154"/>
                  <a:pt x="90" y="154"/>
                </a:cubicBezTo>
                <a:cubicBezTo>
                  <a:pt x="65" y="154"/>
                  <a:pt x="43" y="144"/>
                  <a:pt x="27" y="128"/>
                </a:cubicBezTo>
                <a:cubicBezTo>
                  <a:pt x="10" y="111"/>
                  <a:pt x="0" y="89"/>
                  <a:pt x="0" y="64"/>
                </a:cubicBezTo>
              </a:path>
            </a:pathLst>
          </a:custGeom>
          <a:noFill/>
          <a:ln w="53975" cap="rnd">
            <a:solidFill>
              <a:srgbClr val="1976D2">
                <a:lumMod val="7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60" name="Freeform 22">
            <a:extLst>
              <a:ext uri="{FF2B5EF4-FFF2-40B4-BE49-F238E27FC236}">
                <a16:creationId xmlns:a16="http://schemas.microsoft.com/office/drawing/2014/main" id="{1C4D2D72-7417-D228-8B5C-3F75C708885C}"/>
              </a:ext>
            </a:extLst>
          </p:cNvPr>
          <p:cNvSpPr>
            <a:spLocks/>
          </p:cNvSpPr>
          <p:nvPr/>
        </p:nvSpPr>
        <p:spPr bwMode="auto">
          <a:xfrm>
            <a:off x="1319380" y="5028476"/>
            <a:ext cx="513960" cy="600892"/>
          </a:xfrm>
          <a:custGeom>
            <a:avLst/>
            <a:gdLst>
              <a:gd name="T0" fmla="*/ 50 w 122"/>
              <a:gd name="T1" fmla="*/ 0 h 143"/>
              <a:gd name="T2" fmla="*/ 101 w 122"/>
              <a:gd name="T3" fmla="*/ 21 h 143"/>
              <a:gd name="T4" fmla="*/ 122 w 122"/>
              <a:gd name="T5" fmla="*/ 71 h 143"/>
              <a:gd name="T6" fmla="*/ 101 w 122"/>
              <a:gd name="T7" fmla="*/ 122 h 143"/>
              <a:gd name="T8" fmla="*/ 50 w 122"/>
              <a:gd name="T9" fmla="*/ 143 h 143"/>
              <a:gd name="T10" fmla="*/ 0 w 122"/>
              <a:gd name="T11" fmla="*/ 122 h 143"/>
            </a:gdLst>
            <a:ahLst/>
            <a:cxnLst>
              <a:cxn ang="0">
                <a:pos x="T0" y="T1"/>
              </a:cxn>
              <a:cxn ang="0">
                <a:pos x="T2" y="T3"/>
              </a:cxn>
              <a:cxn ang="0">
                <a:pos x="T4" y="T5"/>
              </a:cxn>
              <a:cxn ang="0">
                <a:pos x="T6" y="T7"/>
              </a:cxn>
              <a:cxn ang="0">
                <a:pos x="T8" y="T9"/>
              </a:cxn>
              <a:cxn ang="0">
                <a:pos x="T10" y="T11"/>
              </a:cxn>
            </a:cxnLst>
            <a:rect l="0" t="0" r="r" b="b"/>
            <a:pathLst>
              <a:path w="122" h="143">
                <a:moveTo>
                  <a:pt x="50" y="0"/>
                </a:moveTo>
                <a:cubicBezTo>
                  <a:pt x="70" y="0"/>
                  <a:pt x="88" y="8"/>
                  <a:pt x="101" y="21"/>
                </a:cubicBezTo>
                <a:cubicBezTo>
                  <a:pt x="114" y="33"/>
                  <a:pt x="122" y="51"/>
                  <a:pt x="122" y="71"/>
                </a:cubicBezTo>
                <a:cubicBezTo>
                  <a:pt x="122" y="91"/>
                  <a:pt x="114" y="109"/>
                  <a:pt x="101" y="122"/>
                </a:cubicBezTo>
                <a:cubicBezTo>
                  <a:pt x="88" y="135"/>
                  <a:pt x="70" y="143"/>
                  <a:pt x="50" y="143"/>
                </a:cubicBezTo>
                <a:cubicBezTo>
                  <a:pt x="31" y="143"/>
                  <a:pt x="13" y="135"/>
                  <a:pt x="0" y="122"/>
                </a:cubicBezTo>
              </a:path>
            </a:pathLst>
          </a:custGeom>
          <a:noFill/>
          <a:ln w="53975" cap="rnd">
            <a:solidFill>
              <a:srgbClr val="1565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grpSp>
        <p:nvGrpSpPr>
          <p:cNvPr id="61" name="Group 60">
            <a:extLst>
              <a:ext uri="{FF2B5EF4-FFF2-40B4-BE49-F238E27FC236}">
                <a16:creationId xmlns:a16="http://schemas.microsoft.com/office/drawing/2014/main" id="{54A0FFC6-7645-863C-BE1F-C8BE4A564D54}"/>
              </a:ext>
            </a:extLst>
          </p:cNvPr>
          <p:cNvGrpSpPr/>
          <p:nvPr/>
        </p:nvGrpSpPr>
        <p:grpSpPr>
          <a:xfrm>
            <a:off x="2150980" y="5169291"/>
            <a:ext cx="630034" cy="480219"/>
            <a:chOff x="9080365" y="4226008"/>
            <a:chExt cx="450323" cy="480219"/>
          </a:xfrm>
        </p:grpSpPr>
        <p:sp>
          <p:nvSpPr>
            <p:cNvPr id="62" name="Text Placeholder 33">
              <a:extLst>
                <a:ext uri="{FF2B5EF4-FFF2-40B4-BE49-F238E27FC236}">
                  <a16:creationId xmlns:a16="http://schemas.microsoft.com/office/drawing/2014/main" id="{4AD35871-B24E-4F79-E2A0-C7720F24B377}"/>
                </a:ext>
              </a:extLst>
            </p:cNvPr>
            <p:cNvSpPr txBox="1">
              <a:spLocks/>
            </p:cNvSpPr>
            <p:nvPr/>
          </p:nvSpPr>
          <p:spPr>
            <a:xfrm flipH="1">
              <a:off x="9080365" y="4226008"/>
              <a:ext cx="450323" cy="26200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AU" sz="1600" b="1" dirty="0">
                  <a:solidFill>
                    <a:srgbClr val="1565C0"/>
                  </a:solidFill>
                  <a:latin typeface="Roboto" panose="02000000000000000000" pitchFamily="2" charset="0"/>
                  <a:ea typeface="Roboto" panose="02000000000000000000" pitchFamily="2" charset="0"/>
                  <a:cs typeface="Roboto Black" panose="02000000000000000000" pitchFamily="2" charset="0"/>
                </a:rPr>
                <a:t>54%</a:t>
              </a:r>
            </a:p>
          </p:txBody>
        </p:sp>
        <p:sp>
          <p:nvSpPr>
            <p:cNvPr id="63" name="Text Placeholder 32">
              <a:extLst>
                <a:ext uri="{FF2B5EF4-FFF2-40B4-BE49-F238E27FC236}">
                  <a16:creationId xmlns:a16="http://schemas.microsoft.com/office/drawing/2014/main" id="{F11A2118-1FA9-38B8-A588-7031CBB719C1}"/>
                </a:ext>
              </a:extLst>
            </p:cNvPr>
            <p:cNvSpPr txBox="1">
              <a:spLocks/>
            </p:cNvSpPr>
            <p:nvPr/>
          </p:nvSpPr>
          <p:spPr>
            <a:xfrm flipH="1">
              <a:off x="9080365" y="4499671"/>
              <a:ext cx="450323" cy="2065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000" b="1" dirty="0">
                  <a:solidFill>
                    <a:srgbClr val="656D78"/>
                  </a:solidFill>
                  <a:latin typeface="Roboto" panose="02000000000000000000" pitchFamily="2" charset="0"/>
                  <a:ea typeface="Roboto" panose="02000000000000000000" pitchFamily="2" charset="0"/>
                  <a:cs typeface="Open Sans" panose="020B0606030504020204" pitchFamily="34" charset="0"/>
                </a:rPr>
                <a:t>Utility A</a:t>
              </a:r>
            </a:p>
          </p:txBody>
        </p:sp>
      </p:grpSp>
      <p:sp>
        <p:nvSpPr>
          <p:cNvPr id="64" name="Freeform 26">
            <a:extLst>
              <a:ext uri="{FF2B5EF4-FFF2-40B4-BE49-F238E27FC236}">
                <a16:creationId xmlns:a16="http://schemas.microsoft.com/office/drawing/2014/main" id="{A45CD5B7-3D10-781A-2F4F-CD1B69F89ADD}"/>
              </a:ext>
            </a:extLst>
          </p:cNvPr>
          <p:cNvSpPr>
            <a:spLocks/>
          </p:cNvSpPr>
          <p:nvPr/>
        </p:nvSpPr>
        <p:spPr bwMode="auto">
          <a:xfrm>
            <a:off x="4977749" y="4840657"/>
            <a:ext cx="914400" cy="914400"/>
          </a:xfrm>
          <a:custGeom>
            <a:avLst/>
            <a:gdLst>
              <a:gd name="T0" fmla="*/ 3 w 222"/>
              <a:gd name="T1" fmla="*/ 122 h 222"/>
              <a:gd name="T2" fmla="*/ 28 w 222"/>
              <a:gd name="T3" fmla="*/ 42 h 222"/>
              <a:gd name="T4" fmla="*/ 101 w 222"/>
              <a:gd name="T5" fmla="*/ 3 h 222"/>
              <a:gd name="T6" fmla="*/ 180 w 222"/>
              <a:gd name="T7" fmla="*/ 28 h 222"/>
              <a:gd name="T8" fmla="*/ 219 w 222"/>
              <a:gd name="T9" fmla="*/ 101 h 222"/>
              <a:gd name="T10" fmla="*/ 195 w 222"/>
              <a:gd name="T11" fmla="*/ 180 h 222"/>
              <a:gd name="T12" fmla="*/ 122 w 222"/>
              <a:gd name="T13" fmla="*/ 219 h 222"/>
              <a:gd name="T14" fmla="*/ 42 w 222"/>
              <a:gd name="T15" fmla="*/ 195 h 222"/>
              <a:gd name="T16" fmla="*/ 3 w 222"/>
              <a:gd name="T17" fmla="*/ 1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222">
                <a:moveTo>
                  <a:pt x="3" y="122"/>
                </a:moveTo>
                <a:cubicBezTo>
                  <a:pt x="0" y="92"/>
                  <a:pt x="10" y="64"/>
                  <a:pt x="28" y="42"/>
                </a:cubicBezTo>
                <a:cubicBezTo>
                  <a:pt x="45" y="21"/>
                  <a:pt x="71" y="6"/>
                  <a:pt x="101" y="3"/>
                </a:cubicBezTo>
                <a:cubicBezTo>
                  <a:pt x="131" y="0"/>
                  <a:pt x="159" y="10"/>
                  <a:pt x="180" y="28"/>
                </a:cubicBezTo>
                <a:cubicBezTo>
                  <a:pt x="202" y="45"/>
                  <a:pt x="216" y="71"/>
                  <a:pt x="219" y="101"/>
                </a:cubicBezTo>
                <a:cubicBezTo>
                  <a:pt x="222" y="131"/>
                  <a:pt x="213" y="159"/>
                  <a:pt x="195" y="180"/>
                </a:cubicBezTo>
                <a:cubicBezTo>
                  <a:pt x="177" y="202"/>
                  <a:pt x="152" y="216"/>
                  <a:pt x="122" y="219"/>
                </a:cubicBezTo>
                <a:cubicBezTo>
                  <a:pt x="92" y="222"/>
                  <a:pt x="64" y="213"/>
                  <a:pt x="42" y="195"/>
                </a:cubicBezTo>
                <a:cubicBezTo>
                  <a:pt x="21" y="177"/>
                  <a:pt x="6" y="151"/>
                  <a:pt x="3" y="122"/>
                </a:cubicBezTo>
              </a:path>
            </a:pathLst>
          </a:custGeom>
          <a:noFill/>
          <a:ln w="11113" cap="flat">
            <a:solidFill>
              <a:srgbClr val="DAE2E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65" name="Freeform 27">
            <a:extLst>
              <a:ext uri="{FF2B5EF4-FFF2-40B4-BE49-F238E27FC236}">
                <a16:creationId xmlns:a16="http://schemas.microsoft.com/office/drawing/2014/main" id="{FC2640E8-17CE-F502-6A3D-0058ACA74DD3}"/>
              </a:ext>
            </a:extLst>
          </p:cNvPr>
          <p:cNvSpPr>
            <a:spLocks/>
          </p:cNvSpPr>
          <p:nvPr/>
        </p:nvSpPr>
        <p:spPr bwMode="auto">
          <a:xfrm>
            <a:off x="5056892" y="4918582"/>
            <a:ext cx="757332" cy="758550"/>
          </a:xfrm>
          <a:custGeom>
            <a:avLst/>
            <a:gdLst>
              <a:gd name="T0" fmla="*/ 101 w 184"/>
              <a:gd name="T1" fmla="*/ 182 h 184"/>
              <a:gd name="T2" fmla="*/ 35 w 184"/>
              <a:gd name="T3" fmla="*/ 162 h 184"/>
              <a:gd name="T4" fmla="*/ 3 w 184"/>
              <a:gd name="T5" fmla="*/ 101 h 184"/>
              <a:gd name="T6" fmla="*/ 23 w 184"/>
              <a:gd name="T7" fmla="*/ 35 h 184"/>
              <a:gd name="T8" fmla="*/ 84 w 184"/>
              <a:gd name="T9" fmla="*/ 3 h 184"/>
              <a:gd name="T10" fmla="*/ 150 w 184"/>
              <a:gd name="T11" fmla="*/ 23 h 184"/>
              <a:gd name="T12" fmla="*/ 182 w 184"/>
              <a:gd name="T13" fmla="*/ 84 h 184"/>
              <a:gd name="T14" fmla="*/ 162 w 184"/>
              <a:gd name="T15" fmla="*/ 150 h 184"/>
              <a:gd name="T16" fmla="*/ 101 w 184"/>
              <a:gd name="T17" fmla="*/ 18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101" y="182"/>
                </a:moveTo>
                <a:cubicBezTo>
                  <a:pt x="76" y="184"/>
                  <a:pt x="53" y="176"/>
                  <a:pt x="35" y="162"/>
                </a:cubicBezTo>
                <a:cubicBezTo>
                  <a:pt x="17" y="147"/>
                  <a:pt x="5" y="126"/>
                  <a:pt x="3" y="101"/>
                </a:cubicBezTo>
                <a:cubicBezTo>
                  <a:pt x="0" y="76"/>
                  <a:pt x="8" y="53"/>
                  <a:pt x="23" y="35"/>
                </a:cubicBezTo>
                <a:cubicBezTo>
                  <a:pt x="38" y="17"/>
                  <a:pt x="59" y="5"/>
                  <a:pt x="84" y="3"/>
                </a:cubicBezTo>
                <a:cubicBezTo>
                  <a:pt x="108" y="0"/>
                  <a:pt x="132" y="8"/>
                  <a:pt x="150" y="23"/>
                </a:cubicBezTo>
                <a:cubicBezTo>
                  <a:pt x="167" y="38"/>
                  <a:pt x="180" y="59"/>
                  <a:pt x="182" y="84"/>
                </a:cubicBezTo>
                <a:cubicBezTo>
                  <a:pt x="184" y="108"/>
                  <a:pt x="176" y="132"/>
                  <a:pt x="162" y="150"/>
                </a:cubicBezTo>
                <a:cubicBezTo>
                  <a:pt x="147" y="167"/>
                  <a:pt x="126" y="179"/>
                  <a:pt x="101" y="182"/>
                </a:cubicBezTo>
                <a:close/>
              </a:path>
            </a:pathLst>
          </a:custGeom>
          <a:noFill/>
          <a:ln w="11113" cap="flat">
            <a:solidFill>
              <a:srgbClr val="DAE2E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66" name="Freeform 28">
            <a:extLst>
              <a:ext uri="{FF2B5EF4-FFF2-40B4-BE49-F238E27FC236}">
                <a16:creationId xmlns:a16="http://schemas.microsoft.com/office/drawing/2014/main" id="{43E85ED9-DC6A-0517-3909-B2F7948A34CF}"/>
              </a:ext>
            </a:extLst>
          </p:cNvPr>
          <p:cNvSpPr>
            <a:spLocks/>
          </p:cNvSpPr>
          <p:nvPr/>
        </p:nvSpPr>
        <p:spPr bwMode="auto">
          <a:xfrm>
            <a:off x="5134817" y="4997725"/>
            <a:ext cx="601483" cy="601483"/>
          </a:xfrm>
          <a:custGeom>
            <a:avLst/>
            <a:gdLst>
              <a:gd name="T0" fmla="*/ 80 w 146"/>
              <a:gd name="T1" fmla="*/ 144 h 146"/>
              <a:gd name="T2" fmla="*/ 28 w 146"/>
              <a:gd name="T3" fmla="*/ 128 h 146"/>
              <a:gd name="T4" fmla="*/ 2 w 146"/>
              <a:gd name="T5" fmla="*/ 80 h 146"/>
              <a:gd name="T6" fmla="*/ 18 w 146"/>
              <a:gd name="T7" fmla="*/ 28 h 146"/>
              <a:gd name="T8" fmla="*/ 66 w 146"/>
              <a:gd name="T9" fmla="*/ 2 h 146"/>
              <a:gd name="T10" fmla="*/ 119 w 146"/>
              <a:gd name="T11" fmla="*/ 18 h 146"/>
              <a:gd name="T12" fmla="*/ 144 w 146"/>
              <a:gd name="T13" fmla="*/ 66 h 146"/>
              <a:gd name="T14" fmla="*/ 128 w 146"/>
              <a:gd name="T15" fmla="*/ 119 h 146"/>
              <a:gd name="T16" fmla="*/ 80 w 146"/>
              <a:gd name="T17"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6">
                <a:moveTo>
                  <a:pt x="80" y="144"/>
                </a:moveTo>
                <a:cubicBezTo>
                  <a:pt x="61" y="146"/>
                  <a:pt x="42" y="140"/>
                  <a:pt x="28" y="128"/>
                </a:cubicBezTo>
                <a:cubicBezTo>
                  <a:pt x="14" y="117"/>
                  <a:pt x="4" y="100"/>
                  <a:pt x="2" y="80"/>
                </a:cubicBezTo>
                <a:cubicBezTo>
                  <a:pt x="0" y="60"/>
                  <a:pt x="7" y="42"/>
                  <a:pt x="18" y="28"/>
                </a:cubicBezTo>
                <a:cubicBezTo>
                  <a:pt x="30" y="14"/>
                  <a:pt x="47" y="4"/>
                  <a:pt x="66" y="2"/>
                </a:cubicBezTo>
                <a:cubicBezTo>
                  <a:pt x="86" y="0"/>
                  <a:pt x="105" y="6"/>
                  <a:pt x="119" y="18"/>
                </a:cubicBezTo>
                <a:cubicBezTo>
                  <a:pt x="133" y="30"/>
                  <a:pt x="143" y="47"/>
                  <a:pt x="144" y="66"/>
                </a:cubicBezTo>
                <a:cubicBezTo>
                  <a:pt x="146" y="86"/>
                  <a:pt x="140" y="105"/>
                  <a:pt x="128" y="119"/>
                </a:cubicBezTo>
                <a:cubicBezTo>
                  <a:pt x="117" y="133"/>
                  <a:pt x="100" y="143"/>
                  <a:pt x="80" y="144"/>
                </a:cubicBezTo>
                <a:close/>
              </a:path>
            </a:pathLst>
          </a:custGeom>
          <a:noFill/>
          <a:ln w="11113" cap="flat">
            <a:solidFill>
              <a:srgbClr val="DAE2E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67" name="Freeform 29">
            <a:extLst>
              <a:ext uri="{FF2B5EF4-FFF2-40B4-BE49-F238E27FC236}">
                <a16:creationId xmlns:a16="http://schemas.microsoft.com/office/drawing/2014/main" id="{1C71D0FE-F8D2-CED6-748D-F3D0AFD0E2E3}"/>
              </a:ext>
            </a:extLst>
          </p:cNvPr>
          <p:cNvSpPr>
            <a:spLocks/>
          </p:cNvSpPr>
          <p:nvPr/>
        </p:nvSpPr>
        <p:spPr bwMode="auto">
          <a:xfrm>
            <a:off x="5010624" y="5013553"/>
            <a:ext cx="82795" cy="152197"/>
          </a:xfrm>
          <a:custGeom>
            <a:avLst/>
            <a:gdLst>
              <a:gd name="T0" fmla="*/ 0 w 20"/>
              <a:gd name="T1" fmla="*/ 37 h 37"/>
              <a:gd name="T2" fmla="*/ 20 w 20"/>
              <a:gd name="T3" fmla="*/ 0 h 37"/>
            </a:gdLst>
            <a:ahLst/>
            <a:cxnLst>
              <a:cxn ang="0">
                <a:pos x="T0" y="T1"/>
              </a:cxn>
              <a:cxn ang="0">
                <a:pos x="T2" y="T3"/>
              </a:cxn>
            </a:cxnLst>
            <a:rect l="0" t="0" r="r" b="b"/>
            <a:pathLst>
              <a:path w="20" h="37">
                <a:moveTo>
                  <a:pt x="0" y="37"/>
                </a:moveTo>
                <a:cubicBezTo>
                  <a:pt x="4" y="23"/>
                  <a:pt x="11" y="11"/>
                  <a:pt x="20" y="0"/>
                </a:cubicBezTo>
              </a:path>
            </a:pathLst>
          </a:custGeom>
          <a:noFill/>
          <a:ln w="53975" cap="rnd">
            <a:solidFill>
              <a:srgbClr val="1976D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68" name="Freeform 30">
            <a:extLst>
              <a:ext uri="{FF2B5EF4-FFF2-40B4-BE49-F238E27FC236}">
                <a16:creationId xmlns:a16="http://schemas.microsoft.com/office/drawing/2014/main" id="{EDDB64C2-F5D0-77FB-4C3D-5AF4649D1C26}"/>
              </a:ext>
            </a:extLst>
          </p:cNvPr>
          <p:cNvSpPr>
            <a:spLocks/>
          </p:cNvSpPr>
          <p:nvPr/>
        </p:nvSpPr>
        <p:spPr bwMode="auto">
          <a:xfrm>
            <a:off x="4991143" y="5257068"/>
            <a:ext cx="897354" cy="494336"/>
          </a:xfrm>
          <a:custGeom>
            <a:avLst/>
            <a:gdLst>
              <a:gd name="T0" fmla="*/ 216 w 218"/>
              <a:gd name="T1" fmla="*/ 0 h 120"/>
              <a:gd name="T2" fmla="*/ 212 w 218"/>
              <a:gd name="T3" fmla="*/ 43 h 120"/>
              <a:gd name="T4" fmla="*/ 192 w 218"/>
              <a:gd name="T5" fmla="*/ 79 h 120"/>
              <a:gd name="T6" fmla="*/ 160 w 218"/>
              <a:gd name="T7" fmla="*/ 106 h 120"/>
              <a:gd name="T8" fmla="*/ 119 w 218"/>
              <a:gd name="T9" fmla="*/ 118 h 120"/>
              <a:gd name="T10" fmla="*/ 76 w 218"/>
              <a:gd name="T11" fmla="*/ 114 h 120"/>
              <a:gd name="T12" fmla="*/ 39 w 218"/>
              <a:gd name="T13" fmla="*/ 94 h 120"/>
              <a:gd name="T14" fmla="*/ 13 w 218"/>
              <a:gd name="T15" fmla="*/ 62 h 120"/>
              <a:gd name="T16" fmla="*/ 0 w 218"/>
              <a:gd name="T17" fmla="*/ 2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120">
                <a:moveTo>
                  <a:pt x="216" y="0"/>
                </a:moveTo>
                <a:cubicBezTo>
                  <a:pt x="218" y="15"/>
                  <a:pt x="216" y="29"/>
                  <a:pt x="212" y="43"/>
                </a:cubicBezTo>
                <a:cubicBezTo>
                  <a:pt x="208" y="56"/>
                  <a:pt x="201" y="69"/>
                  <a:pt x="192" y="79"/>
                </a:cubicBezTo>
                <a:cubicBezTo>
                  <a:pt x="183" y="90"/>
                  <a:pt x="172" y="99"/>
                  <a:pt x="160" y="106"/>
                </a:cubicBezTo>
                <a:cubicBezTo>
                  <a:pt x="148" y="112"/>
                  <a:pt x="134" y="117"/>
                  <a:pt x="119" y="118"/>
                </a:cubicBezTo>
                <a:cubicBezTo>
                  <a:pt x="104" y="120"/>
                  <a:pt x="89" y="118"/>
                  <a:pt x="76" y="114"/>
                </a:cubicBezTo>
                <a:cubicBezTo>
                  <a:pt x="62" y="110"/>
                  <a:pt x="50" y="103"/>
                  <a:pt x="39" y="94"/>
                </a:cubicBezTo>
                <a:cubicBezTo>
                  <a:pt x="29" y="85"/>
                  <a:pt x="20" y="74"/>
                  <a:pt x="13" y="62"/>
                </a:cubicBezTo>
                <a:cubicBezTo>
                  <a:pt x="6" y="49"/>
                  <a:pt x="2" y="36"/>
                  <a:pt x="0" y="21"/>
                </a:cubicBezTo>
              </a:path>
            </a:pathLst>
          </a:custGeom>
          <a:noFill/>
          <a:ln w="53975" cap="rnd">
            <a:solidFill>
              <a:srgbClr val="1976D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69" name="Freeform 31">
            <a:extLst>
              <a:ext uri="{FF2B5EF4-FFF2-40B4-BE49-F238E27FC236}">
                <a16:creationId xmlns:a16="http://schemas.microsoft.com/office/drawing/2014/main" id="{F3E1A71B-7E96-644D-C839-368516575B1C}"/>
              </a:ext>
            </a:extLst>
          </p:cNvPr>
          <p:cNvSpPr>
            <a:spLocks/>
          </p:cNvSpPr>
          <p:nvPr/>
        </p:nvSpPr>
        <p:spPr bwMode="auto">
          <a:xfrm>
            <a:off x="5056892" y="4931976"/>
            <a:ext cx="667232" cy="745157"/>
          </a:xfrm>
          <a:custGeom>
            <a:avLst/>
            <a:gdLst>
              <a:gd name="T0" fmla="*/ 162 w 162"/>
              <a:gd name="T1" fmla="*/ 147 h 181"/>
              <a:gd name="T2" fmla="*/ 101 w 162"/>
              <a:gd name="T3" fmla="*/ 179 h 181"/>
              <a:gd name="T4" fmla="*/ 35 w 162"/>
              <a:gd name="T5" fmla="*/ 159 h 181"/>
              <a:gd name="T6" fmla="*/ 3 w 162"/>
              <a:gd name="T7" fmla="*/ 98 h 181"/>
              <a:gd name="T8" fmla="*/ 23 w 162"/>
              <a:gd name="T9" fmla="*/ 32 h 181"/>
              <a:gd name="T10" fmla="*/ 84 w 162"/>
              <a:gd name="T11" fmla="*/ 0 h 181"/>
            </a:gdLst>
            <a:ahLst/>
            <a:cxnLst>
              <a:cxn ang="0">
                <a:pos x="T0" y="T1"/>
              </a:cxn>
              <a:cxn ang="0">
                <a:pos x="T2" y="T3"/>
              </a:cxn>
              <a:cxn ang="0">
                <a:pos x="T4" y="T5"/>
              </a:cxn>
              <a:cxn ang="0">
                <a:pos x="T6" y="T7"/>
              </a:cxn>
              <a:cxn ang="0">
                <a:pos x="T8" y="T9"/>
              </a:cxn>
              <a:cxn ang="0">
                <a:pos x="T10" y="T11"/>
              </a:cxn>
            </a:cxnLst>
            <a:rect l="0" t="0" r="r" b="b"/>
            <a:pathLst>
              <a:path w="162" h="181">
                <a:moveTo>
                  <a:pt x="162" y="147"/>
                </a:moveTo>
                <a:cubicBezTo>
                  <a:pt x="147" y="164"/>
                  <a:pt x="126" y="176"/>
                  <a:pt x="101" y="179"/>
                </a:cubicBezTo>
                <a:cubicBezTo>
                  <a:pt x="76" y="181"/>
                  <a:pt x="53" y="173"/>
                  <a:pt x="35" y="159"/>
                </a:cubicBezTo>
                <a:cubicBezTo>
                  <a:pt x="17" y="144"/>
                  <a:pt x="5" y="123"/>
                  <a:pt x="3" y="98"/>
                </a:cubicBezTo>
                <a:cubicBezTo>
                  <a:pt x="0" y="73"/>
                  <a:pt x="8" y="50"/>
                  <a:pt x="23" y="32"/>
                </a:cubicBezTo>
                <a:cubicBezTo>
                  <a:pt x="38" y="14"/>
                  <a:pt x="59" y="2"/>
                  <a:pt x="84" y="0"/>
                </a:cubicBezTo>
              </a:path>
            </a:pathLst>
          </a:custGeom>
          <a:noFill/>
          <a:ln w="53975" cap="rnd">
            <a:solidFill>
              <a:srgbClr val="1565C0">
                <a:lumMod val="7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70" name="Freeform 32">
            <a:extLst>
              <a:ext uri="{FF2B5EF4-FFF2-40B4-BE49-F238E27FC236}">
                <a16:creationId xmlns:a16="http://schemas.microsoft.com/office/drawing/2014/main" id="{836C0168-0391-E110-C90B-4F27BC583601}"/>
              </a:ext>
            </a:extLst>
          </p:cNvPr>
          <p:cNvSpPr>
            <a:spLocks/>
          </p:cNvSpPr>
          <p:nvPr/>
        </p:nvSpPr>
        <p:spPr bwMode="auto">
          <a:xfrm>
            <a:off x="5134817" y="5112177"/>
            <a:ext cx="601483" cy="487030"/>
          </a:xfrm>
          <a:custGeom>
            <a:avLst/>
            <a:gdLst>
              <a:gd name="T0" fmla="*/ 144 w 146"/>
              <a:gd name="T1" fmla="*/ 38 h 118"/>
              <a:gd name="T2" fmla="*/ 128 w 146"/>
              <a:gd name="T3" fmla="*/ 91 h 118"/>
              <a:gd name="T4" fmla="*/ 80 w 146"/>
              <a:gd name="T5" fmla="*/ 116 h 118"/>
              <a:gd name="T6" fmla="*/ 28 w 146"/>
              <a:gd name="T7" fmla="*/ 100 h 118"/>
              <a:gd name="T8" fmla="*/ 2 w 146"/>
              <a:gd name="T9" fmla="*/ 52 h 118"/>
              <a:gd name="T10" fmla="*/ 18 w 146"/>
              <a:gd name="T11" fmla="*/ 0 h 118"/>
            </a:gdLst>
            <a:ahLst/>
            <a:cxnLst>
              <a:cxn ang="0">
                <a:pos x="T0" y="T1"/>
              </a:cxn>
              <a:cxn ang="0">
                <a:pos x="T2" y="T3"/>
              </a:cxn>
              <a:cxn ang="0">
                <a:pos x="T4" y="T5"/>
              </a:cxn>
              <a:cxn ang="0">
                <a:pos x="T6" y="T7"/>
              </a:cxn>
              <a:cxn ang="0">
                <a:pos x="T8" y="T9"/>
              </a:cxn>
              <a:cxn ang="0">
                <a:pos x="T10" y="T11"/>
              </a:cxn>
            </a:cxnLst>
            <a:rect l="0" t="0" r="r" b="b"/>
            <a:pathLst>
              <a:path w="146" h="118">
                <a:moveTo>
                  <a:pt x="144" y="38"/>
                </a:moveTo>
                <a:cubicBezTo>
                  <a:pt x="146" y="58"/>
                  <a:pt x="140" y="77"/>
                  <a:pt x="128" y="91"/>
                </a:cubicBezTo>
                <a:cubicBezTo>
                  <a:pt x="117" y="105"/>
                  <a:pt x="100" y="115"/>
                  <a:pt x="80" y="116"/>
                </a:cubicBezTo>
                <a:cubicBezTo>
                  <a:pt x="61" y="118"/>
                  <a:pt x="42" y="112"/>
                  <a:pt x="28" y="100"/>
                </a:cubicBezTo>
                <a:cubicBezTo>
                  <a:pt x="14" y="89"/>
                  <a:pt x="4" y="72"/>
                  <a:pt x="2" y="52"/>
                </a:cubicBezTo>
                <a:cubicBezTo>
                  <a:pt x="0" y="32"/>
                  <a:pt x="7" y="14"/>
                  <a:pt x="18" y="0"/>
                </a:cubicBezTo>
              </a:path>
            </a:pathLst>
          </a:custGeom>
          <a:noFill/>
          <a:ln w="53975" cap="rnd">
            <a:solidFill>
              <a:srgbClr val="1565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71" name="Freeform 36">
            <a:extLst>
              <a:ext uri="{FF2B5EF4-FFF2-40B4-BE49-F238E27FC236}">
                <a16:creationId xmlns:a16="http://schemas.microsoft.com/office/drawing/2014/main" id="{B386B3AD-4DB2-EA9F-BC4F-191840AD9AB1}"/>
              </a:ext>
            </a:extLst>
          </p:cNvPr>
          <p:cNvSpPr>
            <a:spLocks/>
          </p:cNvSpPr>
          <p:nvPr/>
        </p:nvSpPr>
        <p:spPr bwMode="auto">
          <a:xfrm>
            <a:off x="3014762" y="4869996"/>
            <a:ext cx="914400" cy="914400"/>
          </a:xfrm>
          <a:custGeom>
            <a:avLst/>
            <a:gdLst>
              <a:gd name="T0" fmla="*/ 4 w 223"/>
              <a:gd name="T1" fmla="*/ 96 h 223"/>
              <a:gd name="T2" fmla="*/ 47 w 223"/>
              <a:gd name="T3" fmla="*/ 24 h 223"/>
              <a:gd name="T4" fmla="*/ 127 w 223"/>
              <a:gd name="T5" fmla="*/ 4 h 223"/>
              <a:gd name="T6" fmla="*/ 198 w 223"/>
              <a:gd name="T7" fmla="*/ 47 h 223"/>
              <a:gd name="T8" fmla="*/ 219 w 223"/>
              <a:gd name="T9" fmla="*/ 127 h 223"/>
              <a:gd name="T10" fmla="*/ 176 w 223"/>
              <a:gd name="T11" fmla="*/ 199 h 223"/>
              <a:gd name="T12" fmla="*/ 95 w 223"/>
              <a:gd name="T13" fmla="*/ 219 h 223"/>
              <a:gd name="T14" fmla="*/ 24 w 223"/>
              <a:gd name="T15" fmla="*/ 176 h 223"/>
              <a:gd name="T16" fmla="*/ 4 w 223"/>
              <a:gd name="T17" fmla="*/ 9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3" h="223">
                <a:moveTo>
                  <a:pt x="4" y="96"/>
                </a:moveTo>
                <a:cubicBezTo>
                  <a:pt x="8" y="68"/>
                  <a:pt x="23" y="42"/>
                  <a:pt x="47" y="24"/>
                </a:cubicBezTo>
                <a:cubicBezTo>
                  <a:pt x="71" y="7"/>
                  <a:pt x="100" y="0"/>
                  <a:pt x="127" y="4"/>
                </a:cubicBezTo>
                <a:cubicBezTo>
                  <a:pt x="155" y="8"/>
                  <a:pt x="181" y="23"/>
                  <a:pt x="198" y="47"/>
                </a:cubicBezTo>
                <a:cubicBezTo>
                  <a:pt x="216" y="71"/>
                  <a:pt x="223" y="100"/>
                  <a:pt x="219" y="127"/>
                </a:cubicBezTo>
                <a:cubicBezTo>
                  <a:pt x="215" y="155"/>
                  <a:pt x="200" y="181"/>
                  <a:pt x="176" y="199"/>
                </a:cubicBezTo>
                <a:cubicBezTo>
                  <a:pt x="152" y="216"/>
                  <a:pt x="123" y="223"/>
                  <a:pt x="95" y="219"/>
                </a:cubicBezTo>
                <a:cubicBezTo>
                  <a:pt x="68" y="215"/>
                  <a:pt x="42" y="200"/>
                  <a:pt x="24" y="176"/>
                </a:cubicBezTo>
                <a:cubicBezTo>
                  <a:pt x="6" y="152"/>
                  <a:pt x="0" y="123"/>
                  <a:pt x="4" y="96"/>
                </a:cubicBezTo>
              </a:path>
            </a:pathLst>
          </a:custGeom>
          <a:noFill/>
          <a:ln w="11113" cap="flat">
            <a:solidFill>
              <a:srgbClr val="DAE2E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72" name="Freeform 37">
            <a:extLst>
              <a:ext uri="{FF2B5EF4-FFF2-40B4-BE49-F238E27FC236}">
                <a16:creationId xmlns:a16="http://schemas.microsoft.com/office/drawing/2014/main" id="{506EC76F-9AEF-90D3-3FEA-96EE7490043E}"/>
              </a:ext>
            </a:extLst>
          </p:cNvPr>
          <p:cNvSpPr>
            <a:spLocks/>
          </p:cNvSpPr>
          <p:nvPr/>
        </p:nvSpPr>
        <p:spPr bwMode="auto">
          <a:xfrm>
            <a:off x="3093486" y="4947611"/>
            <a:ext cx="756954" cy="759170"/>
          </a:xfrm>
          <a:custGeom>
            <a:avLst/>
            <a:gdLst>
              <a:gd name="T0" fmla="*/ 20 w 185"/>
              <a:gd name="T1" fmla="*/ 146 h 185"/>
              <a:gd name="T2" fmla="*/ 3 w 185"/>
              <a:gd name="T3" fmla="*/ 79 h 185"/>
              <a:gd name="T4" fmla="*/ 39 w 185"/>
              <a:gd name="T5" fmla="*/ 20 h 185"/>
              <a:gd name="T6" fmla="*/ 106 w 185"/>
              <a:gd name="T7" fmla="*/ 3 h 185"/>
              <a:gd name="T8" fmla="*/ 165 w 185"/>
              <a:gd name="T9" fmla="*/ 39 h 185"/>
              <a:gd name="T10" fmla="*/ 181 w 185"/>
              <a:gd name="T11" fmla="*/ 106 h 185"/>
              <a:gd name="T12" fmla="*/ 146 w 185"/>
              <a:gd name="T13" fmla="*/ 165 h 185"/>
              <a:gd name="T14" fmla="*/ 79 w 185"/>
              <a:gd name="T15" fmla="*/ 182 h 185"/>
              <a:gd name="T16" fmla="*/ 20 w 185"/>
              <a:gd name="T17" fmla="*/ 14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185">
                <a:moveTo>
                  <a:pt x="20" y="146"/>
                </a:moveTo>
                <a:cubicBezTo>
                  <a:pt x="5" y="126"/>
                  <a:pt x="0" y="102"/>
                  <a:pt x="3" y="79"/>
                </a:cubicBezTo>
                <a:cubicBezTo>
                  <a:pt x="7" y="57"/>
                  <a:pt x="19" y="35"/>
                  <a:pt x="39" y="20"/>
                </a:cubicBezTo>
                <a:cubicBezTo>
                  <a:pt x="59" y="5"/>
                  <a:pt x="83" y="0"/>
                  <a:pt x="106" y="3"/>
                </a:cubicBezTo>
                <a:cubicBezTo>
                  <a:pt x="128" y="7"/>
                  <a:pt x="150" y="19"/>
                  <a:pt x="165" y="39"/>
                </a:cubicBezTo>
                <a:cubicBezTo>
                  <a:pt x="179" y="59"/>
                  <a:pt x="185" y="83"/>
                  <a:pt x="181" y="106"/>
                </a:cubicBezTo>
                <a:cubicBezTo>
                  <a:pt x="178" y="128"/>
                  <a:pt x="166" y="150"/>
                  <a:pt x="146" y="165"/>
                </a:cubicBezTo>
                <a:cubicBezTo>
                  <a:pt x="126" y="180"/>
                  <a:pt x="102" y="185"/>
                  <a:pt x="79" y="182"/>
                </a:cubicBezTo>
                <a:cubicBezTo>
                  <a:pt x="56" y="178"/>
                  <a:pt x="35" y="166"/>
                  <a:pt x="20" y="146"/>
                </a:cubicBezTo>
                <a:close/>
              </a:path>
            </a:pathLst>
          </a:custGeom>
          <a:noFill/>
          <a:ln w="11113" cap="flat">
            <a:solidFill>
              <a:srgbClr val="DAE2E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73" name="Freeform 38">
            <a:extLst>
              <a:ext uri="{FF2B5EF4-FFF2-40B4-BE49-F238E27FC236}">
                <a16:creationId xmlns:a16="http://schemas.microsoft.com/office/drawing/2014/main" id="{FD68903E-C06E-A108-A00C-B530759F4D1F}"/>
              </a:ext>
            </a:extLst>
          </p:cNvPr>
          <p:cNvSpPr>
            <a:spLocks/>
          </p:cNvSpPr>
          <p:nvPr/>
        </p:nvSpPr>
        <p:spPr bwMode="auto">
          <a:xfrm>
            <a:off x="3170998" y="5026439"/>
            <a:ext cx="601930" cy="602728"/>
          </a:xfrm>
          <a:custGeom>
            <a:avLst/>
            <a:gdLst>
              <a:gd name="T0" fmla="*/ 16 w 147"/>
              <a:gd name="T1" fmla="*/ 116 h 147"/>
              <a:gd name="T2" fmla="*/ 3 w 147"/>
              <a:gd name="T3" fmla="*/ 63 h 147"/>
              <a:gd name="T4" fmla="*/ 31 w 147"/>
              <a:gd name="T5" fmla="*/ 16 h 147"/>
              <a:gd name="T6" fmla="*/ 84 w 147"/>
              <a:gd name="T7" fmla="*/ 3 h 147"/>
              <a:gd name="T8" fmla="*/ 131 w 147"/>
              <a:gd name="T9" fmla="*/ 31 h 147"/>
              <a:gd name="T10" fmla="*/ 144 w 147"/>
              <a:gd name="T11" fmla="*/ 84 h 147"/>
              <a:gd name="T12" fmla="*/ 116 w 147"/>
              <a:gd name="T13" fmla="*/ 131 h 147"/>
              <a:gd name="T14" fmla="*/ 63 w 147"/>
              <a:gd name="T15" fmla="*/ 144 h 147"/>
              <a:gd name="T16" fmla="*/ 16 w 147"/>
              <a:gd name="T17" fmla="*/ 11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147">
                <a:moveTo>
                  <a:pt x="16" y="116"/>
                </a:moveTo>
                <a:cubicBezTo>
                  <a:pt x="4" y="100"/>
                  <a:pt x="0" y="81"/>
                  <a:pt x="3" y="63"/>
                </a:cubicBezTo>
                <a:cubicBezTo>
                  <a:pt x="5" y="45"/>
                  <a:pt x="15" y="28"/>
                  <a:pt x="31" y="16"/>
                </a:cubicBezTo>
                <a:cubicBezTo>
                  <a:pt x="47" y="4"/>
                  <a:pt x="66" y="0"/>
                  <a:pt x="84" y="3"/>
                </a:cubicBezTo>
                <a:cubicBezTo>
                  <a:pt x="102" y="5"/>
                  <a:pt x="119" y="15"/>
                  <a:pt x="131" y="31"/>
                </a:cubicBezTo>
                <a:cubicBezTo>
                  <a:pt x="142" y="47"/>
                  <a:pt x="147" y="66"/>
                  <a:pt x="144" y="84"/>
                </a:cubicBezTo>
                <a:cubicBezTo>
                  <a:pt x="141" y="102"/>
                  <a:pt x="132" y="119"/>
                  <a:pt x="116" y="131"/>
                </a:cubicBezTo>
                <a:cubicBezTo>
                  <a:pt x="100" y="143"/>
                  <a:pt x="81" y="147"/>
                  <a:pt x="63" y="144"/>
                </a:cubicBezTo>
                <a:cubicBezTo>
                  <a:pt x="45" y="142"/>
                  <a:pt x="28" y="132"/>
                  <a:pt x="16" y="116"/>
                </a:cubicBezTo>
                <a:close/>
              </a:path>
            </a:pathLst>
          </a:custGeom>
          <a:noFill/>
          <a:ln w="11113" cap="flat">
            <a:solidFill>
              <a:srgbClr val="DAE2E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74" name="Freeform 39">
            <a:extLst>
              <a:ext uri="{FF2B5EF4-FFF2-40B4-BE49-F238E27FC236}">
                <a16:creationId xmlns:a16="http://schemas.microsoft.com/office/drawing/2014/main" id="{3115B88B-9D3A-1C3D-76D2-5A8A003EEF83}"/>
              </a:ext>
            </a:extLst>
          </p:cNvPr>
          <p:cNvSpPr>
            <a:spLocks/>
          </p:cNvSpPr>
          <p:nvPr/>
        </p:nvSpPr>
        <p:spPr bwMode="auto">
          <a:xfrm>
            <a:off x="3031718" y="4878486"/>
            <a:ext cx="503828" cy="385649"/>
          </a:xfrm>
          <a:custGeom>
            <a:avLst/>
            <a:gdLst>
              <a:gd name="T0" fmla="*/ 0 w 123"/>
              <a:gd name="T1" fmla="*/ 94 h 94"/>
              <a:gd name="T2" fmla="*/ 14 w 123"/>
              <a:gd name="T3" fmla="*/ 54 h 94"/>
              <a:gd name="T4" fmla="*/ 43 w 123"/>
              <a:gd name="T5" fmla="*/ 22 h 94"/>
              <a:gd name="T6" fmla="*/ 82 w 123"/>
              <a:gd name="T7" fmla="*/ 4 h 94"/>
              <a:gd name="T8" fmla="*/ 123 w 123"/>
              <a:gd name="T9" fmla="*/ 2 h 94"/>
            </a:gdLst>
            <a:ahLst/>
            <a:cxnLst>
              <a:cxn ang="0">
                <a:pos x="T0" y="T1"/>
              </a:cxn>
              <a:cxn ang="0">
                <a:pos x="T2" y="T3"/>
              </a:cxn>
              <a:cxn ang="0">
                <a:pos x="T4" y="T5"/>
              </a:cxn>
              <a:cxn ang="0">
                <a:pos x="T6" y="T7"/>
              </a:cxn>
              <a:cxn ang="0">
                <a:pos x="T8" y="T9"/>
              </a:cxn>
            </a:cxnLst>
            <a:rect l="0" t="0" r="r" b="b"/>
            <a:pathLst>
              <a:path w="123" h="94">
                <a:moveTo>
                  <a:pt x="0" y="94"/>
                </a:moveTo>
                <a:cubicBezTo>
                  <a:pt x="2" y="80"/>
                  <a:pt x="7" y="67"/>
                  <a:pt x="14" y="54"/>
                </a:cubicBezTo>
                <a:cubicBezTo>
                  <a:pt x="21" y="42"/>
                  <a:pt x="31" y="31"/>
                  <a:pt x="43" y="22"/>
                </a:cubicBezTo>
                <a:cubicBezTo>
                  <a:pt x="55" y="13"/>
                  <a:pt x="68" y="7"/>
                  <a:pt x="82" y="4"/>
                </a:cubicBezTo>
                <a:cubicBezTo>
                  <a:pt x="95" y="1"/>
                  <a:pt x="109" y="0"/>
                  <a:pt x="123" y="2"/>
                </a:cubicBezTo>
              </a:path>
            </a:pathLst>
          </a:custGeom>
          <a:noFill/>
          <a:ln w="53975" cap="rnd">
            <a:solidFill>
              <a:srgbClr val="1976D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75" name="Freeform 40">
            <a:extLst>
              <a:ext uri="{FF2B5EF4-FFF2-40B4-BE49-F238E27FC236}">
                <a16:creationId xmlns:a16="http://schemas.microsoft.com/office/drawing/2014/main" id="{A2C75D9F-1ADC-04E2-09EA-6858820A6E1B}"/>
              </a:ext>
            </a:extLst>
          </p:cNvPr>
          <p:cNvSpPr>
            <a:spLocks/>
          </p:cNvSpPr>
          <p:nvPr/>
        </p:nvSpPr>
        <p:spPr bwMode="auto">
          <a:xfrm>
            <a:off x="3040196" y="5431491"/>
            <a:ext cx="696397" cy="345629"/>
          </a:xfrm>
          <a:custGeom>
            <a:avLst/>
            <a:gdLst>
              <a:gd name="T0" fmla="*/ 170 w 170"/>
              <a:gd name="T1" fmla="*/ 62 h 84"/>
              <a:gd name="T2" fmla="*/ 131 w 170"/>
              <a:gd name="T3" fmla="*/ 80 h 84"/>
              <a:gd name="T4" fmla="*/ 89 w 170"/>
              <a:gd name="T5" fmla="*/ 82 h 84"/>
              <a:gd name="T6" fmla="*/ 50 w 170"/>
              <a:gd name="T7" fmla="*/ 68 h 84"/>
              <a:gd name="T8" fmla="*/ 18 w 170"/>
              <a:gd name="T9" fmla="*/ 39 h 84"/>
              <a:gd name="T10" fmla="*/ 0 w 170"/>
              <a:gd name="T11" fmla="*/ 0 h 84"/>
            </a:gdLst>
            <a:ahLst/>
            <a:cxnLst>
              <a:cxn ang="0">
                <a:pos x="T0" y="T1"/>
              </a:cxn>
              <a:cxn ang="0">
                <a:pos x="T2" y="T3"/>
              </a:cxn>
              <a:cxn ang="0">
                <a:pos x="T4" y="T5"/>
              </a:cxn>
              <a:cxn ang="0">
                <a:pos x="T6" y="T7"/>
              </a:cxn>
              <a:cxn ang="0">
                <a:pos x="T8" y="T9"/>
              </a:cxn>
              <a:cxn ang="0">
                <a:pos x="T10" y="T11"/>
              </a:cxn>
            </a:cxnLst>
            <a:rect l="0" t="0" r="r" b="b"/>
            <a:pathLst>
              <a:path w="170" h="84">
                <a:moveTo>
                  <a:pt x="170" y="62"/>
                </a:moveTo>
                <a:cubicBezTo>
                  <a:pt x="158" y="71"/>
                  <a:pt x="145" y="77"/>
                  <a:pt x="131" y="80"/>
                </a:cubicBezTo>
                <a:cubicBezTo>
                  <a:pt x="117" y="83"/>
                  <a:pt x="103" y="84"/>
                  <a:pt x="89" y="82"/>
                </a:cubicBezTo>
                <a:cubicBezTo>
                  <a:pt x="76" y="80"/>
                  <a:pt x="62" y="75"/>
                  <a:pt x="50" y="68"/>
                </a:cubicBezTo>
                <a:cubicBezTo>
                  <a:pt x="38" y="61"/>
                  <a:pt x="27" y="51"/>
                  <a:pt x="18" y="39"/>
                </a:cubicBezTo>
                <a:cubicBezTo>
                  <a:pt x="9" y="27"/>
                  <a:pt x="3" y="14"/>
                  <a:pt x="0" y="0"/>
                </a:cubicBezTo>
              </a:path>
            </a:pathLst>
          </a:custGeom>
          <a:noFill/>
          <a:ln w="53975" cap="rnd">
            <a:solidFill>
              <a:srgbClr val="1976D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76" name="Freeform 41">
            <a:extLst>
              <a:ext uri="{FF2B5EF4-FFF2-40B4-BE49-F238E27FC236}">
                <a16:creationId xmlns:a16="http://schemas.microsoft.com/office/drawing/2014/main" id="{A680078A-3212-43BB-D350-3B57EDDBFD6C}"/>
              </a:ext>
            </a:extLst>
          </p:cNvPr>
          <p:cNvSpPr>
            <a:spLocks/>
          </p:cNvSpPr>
          <p:nvPr/>
        </p:nvSpPr>
        <p:spPr bwMode="auto">
          <a:xfrm>
            <a:off x="3093486" y="4947611"/>
            <a:ext cx="675808" cy="747043"/>
          </a:xfrm>
          <a:custGeom>
            <a:avLst/>
            <a:gdLst>
              <a:gd name="T0" fmla="*/ 79 w 165"/>
              <a:gd name="T1" fmla="*/ 182 h 182"/>
              <a:gd name="T2" fmla="*/ 20 w 165"/>
              <a:gd name="T3" fmla="*/ 146 h 182"/>
              <a:gd name="T4" fmla="*/ 3 w 165"/>
              <a:gd name="T5" fmla="*/ 79 h 182"/>
              <a:gd name="T6" fmla="*/ 39 w 165"/>
              <a:gd name="T7" fmla="*/ 20 h 182"/>
              <a:gd name="T8" fmla="*/ 106 w 165"/>
              <a:gd name="T9" fmla="*/ 3 h 182"/>
              <a:gd name="T10" fmla="*/ 165 w 165"/>
              <a:gd name="T11" fmla="*/ 39 h 182"/>
            </a:gdLst>
            <a:ahLst/>
            <a:cxnLst>
              <a:cxn ang="0">
                <a:pos x="T0" y="T1"/>
              </a:cxn>
              <a:cxn ang="0">
                <a:pos x="T2" y="T3"/>
              </a:cxn>
              <a:cxn ang="0">
                <a:pos x="T4" y="T5"/>
              </a:cxn>
              <a:cxn ang="0">
                <a:pos x="T6" y="T7"/>
              </a:cxn>
              <a:cxn ang="0">
                <a:pos x="T8" y="T9"/>
              </a:cxn>
              <a:cxn ang="0">
                <a:pos x="T10" y="T11"/>
              </a:cxn>
            </a:cxnLst>
            <a:rect l="0" t="0" r="r" b="b"/>
            <a:pathLst>
              <a:path w="165" h="182">
                <a:moveTo>
                  <a:pt x="79" y="182"/>
                </a:moveTo>
                <a:cubicBezTo>
                  <a:pt x="56" y="178"/>
                  <a:pt x="35" y="166"/>
                  <a:pt x="20" y="146"/>
                </a:cubicBezTo>
                <a:cubicBezTo>
                  <a:pt x="5" y="126"/>
                  <a:pt x="0" y="102"/>
                  <a:pt x="3" y="79"/>
                </a:cubicBezTo>
                <a:cubicBezTo>
                  <a:pt x="7" y="57"/>
                  <a:pt x="19" y="35"/>
                  <a:pt x="39" y="20"/>
                </a:cubicBezTo>
                <a:cubicBezTo>
                  <a:pt x="59" y="5"/>
                  <a:pt x="83" y="0"/>
                  <a:pt x="106" y="3"/>
                </a:cubicBezTo>
                <a:cubicBezTo>
                  <a:pt x="128" y="7"/>
                  <a:pt x="150" y="19"/>
                  <a:pt x="165" y="39"/>
                </a:cubicBezTo>
              </a:path>
            </a:pathLst>
          </a:custGeom>
          <a:noFill/>
          <a:ln w="53975" cap="rnd">
            <a:solidFill>
              <a:srgbClr val="1565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77" name="Freeform 42">
            <a:extLst>
              <a:ext uri="{FF2B5EF4-FFF2-40B4-BE49-F238E27FC236}">
                <a16:creationId xmlns:a16="http://schemas.microsoft.com/office/drawing/2014/main" id="{58E5A8B2-25F7-4E19-DC24-EE46B37331A6}"/>
              </a:ext>
            </a:extLst>
          </p:cNvPr>
          <p:cNvSpPr>
            <a:spLocks/>
          </p:cNvSpPr>
          <p:nvPr/>
        </p:nvSpPr>
        <p:spPr bwMode="auto">
          <a:xfrm>
            <a:off x="3170998" y="5026439"/>
            <a:ext cx="474761" cy="602728"/>
          </a:xfrm>
          <a:custGeom>
            <a:avLst/>
            <a:gdLst>
              <a:gd name="T0" fmla="*/ 116 w 116"/>
              <a:gd name="T1" fmla="*/ 131 h 147"/>
              <a:gd name="T2" fmla="*/ 63 w 116"/>
              <a:gd name="T3" fmla="*/ 144 h 147"/>
              <a:gd name="T4" fmla="*/ 16 w 116"/>
              <a:gd name="T5" fmla="*/ 116 h 147"/>
              <a:gd name="T6" fmla="*/ 3 w 116"/>
              <a:gd name="T7" fmla="*/ 63 h 147"/>
              <a:gd name="T8" fmla="*/ 31 w 116"/>
              <a:gd name="T9" fmla="*/ 16 h 147"/>
              <a:gd name="T10" fmla="*/ 84 w 116"/>
              <a:gd name="T11" fmla="*/ 3 h 147"/>
            </a:gdLst>
            <a:ahLst/>
            <a:cxnLst>
              <a:cxn ang="0">
                <a:pos x="T0" y="T1"/>
              </a:cxn>
              <a:cxn ang="0">
                <a:pos x="T2" y="T3"/>
              </a:cxn>
              <a:cxn ang="0">
                <a:pos x="T4" y="T5"/>
              </a:cxn>
              <a:cxn ang="0">
                <a:pos x="T6" y="T7"/>
              </a:cxn>
              <a:cxn ang="0">
                <a:pos x="T8" y="T9"/>
              </a:cxn>
              <a:cxn ang="0">
                <a:pos x="T10" y="T11"/>
              </a:cxn>
            </a:cxnLst>
            <a:rect l="0" t="0" r="r" b="b"/>
            <a:pathLst>
              <a:path w="116" h="147">
                <a:moveTo>
                  <a:pt x="116" y="131"/>
                </a:moveTo>
                <a:cubicBezTo>
                  <a:pt x="100" y="143"/>
                  <a:pt x="81" y="147"/>
                  <a:pt x="63" y="144"/>
                </a:cubicBezTo>
                <a:cubicBezTo>
                  <a:pt x="45" y="142"/>
                  <a:pt x="28" y="132"/>
                  <a:pt x="16" y="116"/>
                </a:cubicBezTo>
                <a:cubicBezTo>
                  <a:pt x="4" y="100"/>
                  <a:pt x="0" y="81"/>
                  <a:pt x="3" y="63"/>
                </a:cubicBezTo>
                <a:cubicBezTo>
                  <a:pt x="5" y="45"/>
                  <a:pt x="15" y="28"/>
                  <a:pt x="31" y="16"/>
                </a:cubicBezTo>
                <a:cubicBezTo>
                  <a:pt x="47" y="4"/>
                  <a:pt x="66" y="0"/>
                  <a:pt x="84" y="3"/>
                </a:cubicBezTo>
              </a:path>
            </a:pathLst>
          </a:custGeom>
          <a:noFill/>
          <a:ln w="53975" cap="rnd">
            <a:solidFill>
              <a:srgbClr val="1976D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grpSp>
        <p:nvGrpSpPr>
          <p:cNvPr id="78" name="Group 77">
            <a:extLst>
              <a:ext uri="{FF2B5EF4-FFF2-40B4-BE49-F238E27FC236}">
                <a16:creationId xmlns:a16="http://schemas.microsoft.com/office/drawing/2014/main" id="{77F31BDA-3B4C-A125-D302-BD8809630D3D}"/>
              </a:ext>
            </a:extLst>
          </p:cNvPr>
          <p:cNvGrpSpPr/>
          <p:nvPr/>
        </p:nvGrpSpPr>
        <p:grpSpPr>
          <a:xfrm>
            <a:off x="4116919" y="5162817"/>
            <a:ext cx="450323" cy="480219"/>
            <a:chOff x="9080365" y="4226008"/>
            <a:chExt cx="450323" cy="480219"/>
          </a:xfrm>
        </p:grpSpPr>
        <p:sp>
          <p:nvSpPr>
            <p:cNvPr id="79" name="Text Placeholder 33">
              <a:extLst>
                <a:ext uri="{FF2B5EF4-FFF2-40B4-BE49-F238E27FC236}">
                  <a16:creationId xmlns:a16="http://schemas.microsoft.com/office/drawing/2014/main" id="{B8020B79-8416-9295-EF5C-7D170A018074}"/>
                </a:ext>
              </a:extLst>
            </p:cNvPr>
            <p:cNvSpPr txBox="1">
              <a:spLocks/>
            </p:cNvSpPr>
            <p:nvPr/>
          </p:nvSpPr>
          <p:spPr>
            <a:xfrm flipH="1">
              <a:off x="9080365" y="4226008"/>
              <a:ext cx="450323" cy="26200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AU" sz="1600" b="1" dirty="0">
                  <a:solidFill>
                    <a:srgbClr val="1565C0"/>
                  </a:solidFill>
                  <a:latin typeface="Roboto" panose="02000000000000000000" pitchFamily="2" charset="0"/>
                  <a:ea typeface="Roboto" panose="02000000000000000000" pitchFamily="2" charset="0"/>
                  <a:cs typeface="Roboto Black" panose="02000000000000000000" pitchFamily="2" charset="0"/>
                </a:rPr>
                <a:t>85%</a:t>
              </a:r>
            </a:p>
          </p:txBody>
        </p:sp>
        <p:sp>
          <p:nvSpPr>
            <p:cNvPr id="80" name="Text Placeholder 32">
              <a:extLst>
                <a:ext uri="{FF2B5EF4-FFF2-40B4-BE49-F238E27FC236}">
                  <a16:creationId xmlns:a16="http://schemas.microsoft.com/office/drawing/2014/main" id="{DAF3328D-E21C-703D-388A-68200AF2BE78}"/>
                </a:ext>
              </a:extLst>
            </p:cNvPr>
            <p:cNvSpPr txBox="1">
              <a:spLocks/>
            </p:cNvSpPr>
            <p:nvPr/>
          </p:nvSpPr>
          <p:spPr>
            <a:xfrm flipH="1">
              <a:off x="9080365" y="4499671"/>
              <a:ext cx="450323" cy="2065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000" b="1" dirty="0">
                  <a:solidFill>
                    <a:srgbClr val="656D78"/>
                  </a:solidFill>
                  <a:latin typeface="Roboto" panose="02000000000000000000" pitchFamily="2" charset="0"/>
                  <a:ea typeface="Roboto" panose="02000000000000000000" pitchFamily="2" charset="0"/>
                  <a:cs typeface="Open Sans" panose="020B0606030504020204" pitchFamily="34" charset="0"/>
                </a:rPr>
                <a:t>Utility B</a:t>
              </a:r>
            </a:p>
          </p:txBody>
        </p:sp>
      </p:grpSp>
      <p:grpSp>
        <p:nvGrpSpPr>
          <p:cNvPr id="81" name="Group 80">
            <a:extLst>
              <a:ext uri="{FF2B5EF4-FFF2-40B4-BE49-F238E27FC236}">
                <a16:creationId xmlns:a16="http://schemas.microsoft.com/office/drawing/2014/main" id="{088AA107-798A-DD7E-FF4F-E8FC5F7B5CA6}"/>
              </a:ext>
            </a:extLst>
          </p:cNvPr>
          <p:cNvGrpSpPr/>
          <p:nvPr/>
        </p:nvGrpSpPr>
        <p:grpSpPr>
          <a:xfrm>
            <a:off x="6092873" y="5166855"/>
            <a:ext cx="450323" cy="480219"/>
            <a:chOff x="10925223" y="4226008"/>
            <a:chExt cx="450323" cy="480219"/>
          </a:xfrm>
        </p:grpSpPr>
        <p:sp>
          <p:nvSpPr>
            <p:cNvPr id="82" name="Text Placeholder 33">
              <a:extLst>
                <a:ext uri="{FF2B5EF4-FFF2-40B4-BE49-F238E27FC236}">
                  <a16:creationId xmlns:a16="http://schemas.microsoft.com/office/drawing/2014/main" id="{11C68747-D7BB-0D4E-C247-2951CD600697}"/>
                </a:ext>
              </a:extLst>
            </p:cNvPr>
            <p:cNvSpPr txBox="1">
              <a:spLocks/>
            </p:cNvSpPr>
            <p:nvPr/>
          </p:nvSpPr>
          <p:spPr>
            <a:xfrm flipH="1">
              <a:off x="10925223" y="4226008"/>
              <a:ext cx="450323" cy="26200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AU" sz="1600" b="1" dirty="0">
                  <a:solidFill>
                    <a:srgbClr val="1565C0"/>
                  </a:solidFill>
                  <a:latin typeface="Roboto" panose="02000000000000000000" pitchFamily="2" charset="0"/>
                  <a:ea typeface="Roboto" panose="02000000000000000000" pitchFamily="2" charset="0"/>
                  <a:cs typeface="Roboto Black" panose="02000000000000000000" pitchFamily="2" charset="0"/>
                </a:rPr>
                <a:t>35%</a:t>
              </a:r>
            </a:p>
          </p:txBody>
        </p:sp>
        <p:sp>
          <p:nvSpPr>
            <p:cNvPr id="83" name="Text Placeholder 32">
              <a:extLst>
                <a:ext uri="{FF2B5EF4-FFF2-40B4-BE49-F238E27FC236}">
                  <a16:creationId xmlns:a16="http://schemas.microsoft.com/office/drawing/2014/main" id="{D70115C5-7748-33A3-8398-D76BB786FF23}"/>
                </a:ext>
              </a:extLst>
            </p:cNvPr>
            <p:cNvSpPr txBox="1">
              <a:spLocks/>
            </p:cNvSpPr>
            <p:nvPr/>
          </p:nvSpPr>
          <p:spPr>
            <a:xfrm flipH="1">
              <a:off x="10925223" y="4499671"/>
              <a:ext cx="450323" cy="2065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000" b="1" dirty="0">
                  <a:solidFill>
                    <a:srgbClr val="656D78"/>
                  </a:solidFill>
                  <a:latin typeface="Roboto" panose="02000000000000000000" pitchFamily="2" charset="0"/>
                  <a:ea typeface="Roboto" panose="02000000000000000000" pitchFamily="2" charset="0"/>
                  <a:cs typeface="Open Sans" panose="020B0606030504020204" pitchFamily="34" charset="0"/>
                </a:rPr>
                <a:t>Utility C</a:t>
              </a:r>
            </a:p>
          </p:txBody>
        </p:sp>
      </p:grpSp>
      <p:sp>
        <p:nvSpPr>
          <p:cNvPr id="2" name="Text Placeholder 2">
            <a:extLst>
              <a:ext uri="{FF2B5EF4-FFF2-40B4-BE49-F238E27FC236}">
                <a16:creationId xmlns:a16="http://schemas.microsoft.com/office/drawing/2014/main" id="{D695DA48-3806-39F2-8D25-FA2A1811B14E}"/>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gradFill>
                  <a:gsLst>
                    <a:gs pos="0">
                      <a:srgbClr val="1565C0">
                        <a:lumMod val="67000"/>
                      </a:srgbClr>
                    </a:gs>
                    <a:gs pos="48000">
                      <a:srgbClr val="1E88E5"/>
                    </a:gs>
                    <a:gs pos="100000">
                      <a:srgbClr val="0D47A1"/>
                    </a:gs>
                  </a:gsLst>
                  <a:path path="circle">
                    <a:fillToRect l="100000" t="100000"/>
                  </a:path>
                </a:gradFill>
              </a:rPr>
              <a:t>Key Performance Indicators</a:t>
            </a:r>
          </a:p>
        </p:txBody>
      </p:sp>
      <p:pic>
        <p:nvPicPr>
          <p:cNvPr id="4" name="Picture 3">
            <a:extLst>
              <a:ext uri="{FF2B5EF4-FFF2-40B4-BE49-F238E27FC236}">
                <a16:creationId xmlns:a16="http://schemas.microsoft.com/office/drawing/2014/main" id="{EDDE009E-9D0E-D8F7-A687-2DB029020CA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962"/>
          <a:stretch/>
        </p:blipFill>
        <p:spPr>
          <a:xfrm>
            <a:off x="7079234" y="1928369"/>
            <a:ext cx="4691143" cy="4103098"/>
          </a:xfrm>
          <a:prstGeom prst="rect">
            <a:avLst/>
          </a:prstGeom>
        </p:spPr>
      </p:pic>
    </p:spTree>
    <p:extLst>
      <p:ext uri="{BB962C8B-B14F-4D97-AF65-F5344CB8AC3E}">
        <p14:creationId xmlns:p14="http://schemas.microsoft.com/office/powerpoint/2010/main" val="19980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down)">
                                      <p:cBhvr>
                                        <p:cTn id="8" dur="500"/>
                                        <p:tgtEl>
                                          <p:spTgt spid="2"/>
                                        </p:tgtEl>
                                      </p:cBhvr>
                                    </p:animEffect>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dissolve">
                                      <p:cBhvr>
                                        <p:cTn id="16" dur="500"/>
                                        <p:tgtEl>
                                          <p:spTgt spid="53"/>
                                        </p:tgtEl>
                                      </p:cBhvr>
                                    </p:animEffect>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dissolve">
                                      <p:cBhvr>
                                        <p:cTn id="20" dur="500"/>
                                        <p:tgtEl>
                                          <p:spTgt spid="5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heel(1)">
                                      <p:cBhvr>
                                        <p:cTn id="23" dur="500"/>
                                        <p:tgtEl>
                                          <p:spTgt spid="55"/>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heel(1)">
                                      <p:cBhvr>
                                        <p:cTn id="26" dur="500"/>
                                        <p:tgtEl>
                                          <p:spTgt spid="56"/>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heel(1)">
                                      <p:cBhvr>
                                        <p:cTn id="29" dur="500"/>
                                        <p:tgtEl>
                                          <p:spTgt spid="57"/>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heel(1)">
                                      <p:cBhvr>
                                        <p:cTn id="32" dur="500"/>
                                        <p:tgtEl>
                                          <p:spTgt spid="58"/>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heel(1)">
                                      <p:cBhvr>
                                        <p:cTn id="35" dur="500"/>
                                        <p:tgtEl>
                                          <p:spTgt spid="59"/>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wheel(1)">
                                      <p:cBhvr>
                                        <p:cTn id="38" dur="500"/>
                                        <p:tgtEl>
                                          <p:spTgt spid="60"/>
                                        </p:tgtEl>
                                      </p:cBhvr>
                                    </p:animEffect>
                                  </p:childTnLst>
                                </p:cTn>
                              </p:par>
                              <p:par>
                                <p:cTn id="39" presetID="10" presetClass="entr" presetSubtype="0"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500"/>
                                        <p:tgtEl>
                                          <p:spTgt spid="61"/>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wheel(1)">
                                      <p:cBhvr>
                                        <p:cTn id="44" dur="500"/>
                                        <p:tgtEl>
                                          <p:spTgt spid="71"/>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heel(1)">
                                      <p:cBhvr>
                                        <p:cTn id="47" dur="500"/>
                                        <p:tgtEl>
                                          <p:spTgt spid="72"/>
                                        </p:tgtEl>
                                      </p:cBhvr>
                                    </p:animEffect>
                                  </p:childTnLst>
                                </p:cTn>
                              </p:par>
                              <p:par>
                                <p:cTn id="48" presetID="21" presetClass="entr" presetSubtype="1" fill="hold" grpId="0" nodeType="with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wheel(1)">
                                      <p:cBhvr>
                                        <p:cTn id="50" dur="500"/>
                                        <p:tgtEl>
                                          <p:spTgt spid="73"/>
                                        </p:tgtEl>
                                      </p:cBhvr>
                                    </p:animEffect>
                                  </p:childTnLst>
                                </p:cTn>
                              </p:par>
                              <p:par>
                                <p:cTn id="51" presetID="21" presetClass="entr" presetSubtype="1"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wheel(1)">
                                      <p:cBhvr>
                                        <p:cTn id="53" dur="500"/>
                                        <p:tgtEl>
                                          <p:spTgt spid="74"/>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wheel(1)">
                                      <p:cBhvr>
                                        <p:cTn id="56" dur="500"/>
                                        <p:tgtEl>
                                          <p:spTgt spid="75"/>
                                        </p:tgtEl>
                                      </p:cBhvr>
                                    </p:animEffect>
                                  </p:childTnLst>
                                </p:cTn>
                              </p:par>
                              <p:par>
                                <p:cTn id="57" presetID="21" presetClass="entr" presetSubtype="1" fill="hold" grpId="0" nodeType="withEffect">
                                  <p:stCondLst>
                                    <p:cond delay="0"/>
                                  </p:stCondLst>
                                  <p:childTnLst>
                                    <p:set>
                                      <p:cBhvr>
                                        <p:cTn id="58" dur="1" fill="hold">
                                          <p:stCondLst>
                                            <p:cond delay="0"/>
                                          </p:stCondLst>
                                        </p:cTn>
                                        <p:tgtEl>
                                          <p:spTgt spid="76"/>
                                        </p:tgtEl>
                                        <p:attrNameLst>
                                          <p:attrName>style.visibility</p:attrName>
                                        </p:attrNameLst>
                                      </p:cBhvr>
                                      <p:to>
                                        <p:strVal val="visible"/>
                                      </p:to>
                                    </p:set>
                                    <p:animEffect transition="in" filter="wheel(1)">
                                      <p:cBhvr>
                                        <p:cTn id="59" dur="500"/>
                                        <p:tgtEl>
                                          <p:spTgt spid="76"/>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wheel(1)">
                                      <p:cBhvr>
                                        <p:cTn id="62" dur="500"/>
                                        <p:tgtEl>
                                          <p:spTgt spid="77"/>
                                        </p:tgtEl>
                                      </p:cBhvr>
                                    </p:animEffect>
                                  </p:childTnLst>
                                </p:cTn>
                              </p:par>
                              <p:par>
                                <p:cTn id="63" presetID="10" presetClass="entr" presetSubtype="0" fill="hold"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500"/>
                                        <p:tgtEl>
                                          <p:spTgt spid="78"/>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64"/>
                                        </p:tgtEl>
                                        <p:attrNameLst>
                                          <p:attrName>style.visibility</p:attrName>
                                        </p:attrNameLst>
                                      </p:cBhvr>
                                      <p:to>
                                        <p:strVal val="visible"/>
                                      </p:to>
                                    </p:set>
                                    <p:animEffect transition="in" filter="wheel(1)">
                                      <p:cBhvr>
                                        <p:cTn id="68" dur="500"/>
                                        <p:tgtEl>
                                          <p:spTgt spid="64"/>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Effect transition="in" filter="wheel(1)">
                                      <p:cBhvr>
                                        <p:cTn id="71" dur="500"/>
                                        <p:tgtEl>
                                          <p:spTgt spid="65"/>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heel(1)">
                                      <p:cBhvr>
                                        <p:cTn id="74" dur="500"/>
                                        <p:tgtEl>
                                          <p:spTgt spid="66"/>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wheel(1)">
                                      <p:cBhvr>
                                        <p:cTn id="77" dur="500"/>
                                        <p:tgtEl>
                                          <p:spTgt spid="67"/>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wheel(1)">
                                      <p:cBhvr>
                                        <p:cTn id="80" dur="500"/>
                                        <p:tgtEl>
                                          <p:spTgt spid="68"/>
                                        </p:tgtEl>
                                      </p:cBhvr>
                                    </p:animEffect>
                                  </p:childTnLst>
                                </p:cTn>
                              </p:par>
                              <p:par>
                                <p:cTn id="81" presetID="21" presetClass="entr" presetSubtype="1" fill="hold" grpId="0" nodeType="with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wheel(1)">
                                      <p:cBhvr>
                                        <p:cTn id="83" dur="500"/>
                                        <p:tgtEl>
                                          <p:spTgt spid="69"/>
                                        </p:tgtEl>
                                      </p:cBhvr>
                                    </p:animEffect>
                                  </p:childTnLst>
                                </p:cTn>
                              </p:par>
                              <p:par>
                                <p:cTn id="84" presetID="21" presetClass="entr" presetSubtype="1" fill="hold" grpId="0" nodeType="withEffect">
                                  <p:stCondLst>
                                    <p:cond delay="0"/>
                                  </p:stCondLst>
                                  <p:childTnLst>
                                    <p:set>
                                      <p:cBhvr>
                                        <p:cTn id="85" dur="1" fill="hold">
                                          <p:stCondLst>
                                            <p:cond delay="0"/>
                                          </p:stCondLst>
                                        </p:cTn>
                                        <p:tgtEl>
                                          <p:spTgt spid="70"/>
                                        </p:tgtEl>
                                        <p:attrNameLst>
                                          <p:attrName>style.visibility</p:attrName>
                                        </p:attrNameLst>
                                      </p:cBhvr>
                                      <p:to>
                                        <p:strVal val="visible"/>
                                      </p:to>
                                    </p:set>
                                    <p:animEffect transition="in" filter="wheel(1)">
                                      <p:cBhvr>
                                        <p:cTn id="86" dur="500"/>
                                        <p:tgtEl>
                                          <p:spTgt spid="70"/>
                                        </p:tgtEl>
                                      </p:cBhvr>
                                    </p:animEffect>
                                  </p:childTnLst>
                                </p:cTn>
                              </p:par>
                              <p:par>
                                <p:cTn id="87" presetID="10" presetClass="entr" presetSubtype="0" fill="hold" nodeType="withEffect">
                                  <p:stCondLst>
                                    <p:cond delay="0"/>
                                  </p:stCondLst>
                                  <p:childTnLst>
                                    <p:set>
                                      <p:cBhvr>
                                        <p:cTn id="88" dur="1" fill="hold">
                                          <p:stCondLst>
                                            <p:cond delay="0"/>
                                          </p:stCondLst>
                                        </p:cTn>
                                        <p:tgtEl>
                                          <p:spTgt spid="81"/>
                                        </p:tgtEl>
                                        <p:attrNameLst>
                                          <p:attrName>style.visibility</p:attrName>
                                        </p:attrNameLst>
                                      </p:cBhvr>
                                      <p:to>
                                        <p:strVal val="visible"/>
                                      </p:to>
                                    </p:set>
                                    <p:animEffect transition="in" filter="fade">
                                      <p:cBhvr>
                                        <p:cTn id="8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animBg="1"/>
      <p:bldP spid="56" grpId="0" animBg="1"/>
      <p:bldP spid="57" grpId="0" animBg="1"/>
      <p:bldP spid="58" grpId="0" animBg="1"/>
      <p:bldP spid="59" grpId="0" animBg="1"/>
      <p:bldP spid="60"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7A602B2-2A2C-64FC-48C9-93C2BB05510C}"/>
              </a:ext>
            </a:extLst>
          </p:cNvPr>
          <p:cNvSpPr>
            <a:spLocks noGrp="1"/>
          </p:cNvSpPr>
          <p:nvPr>
            <p:ph type="sldNum" sz="quarter" idx="12"/>
          </p:nvPr>
        </p:nvSpPr>
        <p:spPr/>
        <p:txBody>
          <a:bodyPr/>
          <a:lstStyle/>
          <a:p>
            <a:fld id="{C669A7A6-C1EA-47A1-978E-D843007FFD51}" type="slidenum">
              <a:rPr lang="en-US" smtClean="0"/>
              <a:t>22</a:t>
            </a:fld>
            <a:endParaRPr lang="en-US"/>
          </a:p>
        </p:txBody>
      </p:sp>
      <p:sp>
        <p:nvSpPr>
          <p:cNvPr id="90" name="Text Placeholder 2">
            <a:extLst>
              <a:ext uri="{FF2B5EF4-FFF2-40B4-BE49-F238E27FC236}">
                <a16:creationId xmlns:a16="http://schemas.microsoft.com/office/drawing/2014/main" id="{2873E548-4F99-E10A-A139-E33C2AD19E4A}"/>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gradFill>
                  <a:gsLst>
                    <a:gs pos="0">
                      <a:srgbClr val="1565C0">
                        <a:lumMod val="67000"/>
                      </a:srgbClr>
                    </a:gs>
                    <a:gs pos="48000">
                      <a:srgbClr val="1E88E5"/>
                    </a:gs>
                    <a:gs pos="100000">
                      <a:srgbClr val="0D47A1"/>
                    </a:gs>
                  </a:gsLst>
                  <a:path path="circle">
                    <a:fillToRect l="100000" t="100000"/>
                  </a:path>
                </a:gradFill>
              </a:rPr>
              <a:t>Performance Monitoring</a:t>
            </a:r>
          </a:p>
        </p:txBody>
      </p:sp>
      <p:grpSp>
        <p:nvGrpSpPr>
          <p:cNvPr id="127" name="Group 147">
            <a:extLst>
              <a:ext uri="{FF2B5EF4-FFF2-40B4-BE49-F238E27FC236}">
                <a16:creationId xmlns:a16="http://schemas.microsoft.com/office/drawing/2014/main" id="{A6B90BE5-138F-5CCE-6CC1-5B2538E073B3}"/>
              </a:ext>
            </a:extLst>
          </p:cNvPr>
          <p:cNvGrpSpPr>
            <a:grpSpLocks noChangeAspect="1"/>
          </p:cNvGrpSpPr>
          <p:nvPr/>
        </p:nvGrpSpPr>
        <p:grpSpPr>
          <a:xfrm>
            <a:off x="825020" y="2027297"/>
            <a:ext cx="2865385" cy="689916"/>
            <a:chOff x="0" y="0"/>
            <a:chExt cx="6223876" cy="1498559"/>
          </a:xfrm>
        </p:grpSpPr>
        <p:sp>
          <p:nvSpPr>
            <p:cNvPr id="128" name="Text Placeholder 32">
              <a:extLst>
                <a:ext uri="{FF2B5EF4-FFF2-40B4-BE49-F238E27FC236}">
                  <a16:creationId xmlns:a16="http://schemas.microsoft.com/office/drawing/2014/main" id="{9C5C081F-96D8-D068-2A51-2394E6299349}"/>
                </a:ext>
              </a:extLst>
            </p:cNvPr>
            <p:cNvSpPr/>
            <p:nvPr/>
          </p:nvSpPr>
          <p:spPr>
            <a:xfrm>
              <a:off x="0" y="1049955"/>
              <a:ext cx="4906794" cy="44860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r" defTabSz="1371600">
                <a:lnSpc>
                  <a:spcPct val="150000"/>
                </a:lnSpc>
                <a:spcBef>
                  <a:spcPts val="1400"/>
                </a:spcBef>
                <a:defRPr sz="2000">
                  <a:latin typeface="Source Sans Pro Light"/>
                  <a:ea typeface="Source Sans Pro Light"/>
                  <a:cs typeface="Source Sans Pro Light"/>
                  <a:sym typeface="Source Sans Pro Light"/>
                </a:defRPr>
              </a:lvl1pPr>
            </a:lstStyle>
            <a:p>
              <a:pPr marL="0" marR="0" lvl="0" indent="0" algn="r" defTabSz="1371600" eaLnBrk="1" fontAlgn="auto" latinLnBrk="0" hangingPunct="0">
                <a:lnSpc>
                  <a:spcPct val="150000"/>
                </a:lnSpc>
                <a:spcBef>
                  <a:spcPts val="1400"/>
                </a:spcBef>
                <a:spcAft>
                  <a:spcPts val="0"/>
                </a:spcAft>
                <a:buClrTx/>
                <a:buSzTx/>
                <a:buFontTx/>
                <a:buNone/>
                <a:tabLst/>
                <a:defRPr/>
              </a:pPr>
              <a:r>
                <a:rPr kumimoji="0" lang="en-US" sz="1000" b="0" i="0" u="none" strike="noStrike" kern="0" cap="none" spc="0" normalizeH="0" baseline="0" noProof="0" dirty="0">
                  <a:ln>
                    <a:noFill/>
                  </a:ln>
                  <a:solidFill>
                    <a:srgbClr val="656D78"/>
                  </a:solidFill>
                  <a:effectLst/>
                  <a:uLnTx/>
                  <a:uFillTx/>
                  <a:latin typeface="Source Sans Pro Light"/>
                  <a:ea typeface="Source Sans Pro Light"/>
                  <a:sym typeface="Source Sans Pro Light"/>
                </a:rPr>
                <a:t>Baseline for business planning </a:t>
              </a:r>
            </a:p>
          </p:txBody>
        </p:sp>
        <p:sp>
          <p:nvSpPr>
            <p:cNvPr id="129" name="Text Placeholder 33">
              <a:extLst>
                <a:ext uri="{FF2B5EF4-FFF2-40B4-BE49-F238E27FC236}">
                  <a16:creationId xmlns:a16="http://schemas.microsoft.com/office/drawing/2014/main" id="{F6AD57DF-EA0E-9E0C-65CA-D9D4F6FC5989}"/>
                </a:ext>
              </a:extLst>
            </p:cNvPr>
            <p:cNvSpPr/>
            <p:nvPr/>
          </p:nvSpPr>
          <p:spPr>
            <a:xfrm>
              <a:off x="291933" y="659031"/>
              <a:ext cx="4595379" cy="39846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pPr marL="0" marR="0" lvl="0" indent="0" algn="r" defTabSz="1371600" eaLnBrk="1" fontAlgn="auto" latinLnBrk="0" hangingPunct="0">
                <a:lnSpc>
                  <a:spcPct val="130000"/>
                </a:lnSpc>
                <a:spcBef>
                  <a:spcPts val="1400"/>
                </a:spcBef>
                <a:spcAft>
                  <a:spcPts val="0"/>
                </a:spcAft>
                <a:buClrTx/>
                <a:buSzTx/>
                <a:buFontTx/>
                <a:buNone/>
                <a:tabLst/>
                <a:defRPr/>
              </a:pPr>
              <a:r>
                <a:rPr kumimoji="0" lang="en-US" sz="1000" b="0" i="0" u="none" strike="noStrike" kern="0" cap="none" spc="0" normalizeH="0" baseline="0" noProof="0" dirty="0">
                  <a:ln>
                    <a:noFill/>
                  </a:ln>
                  <a:solidFill>
                    <a:srgbClr val="42A5F5"/>
                  </a:solidFill>
                  <a:effectLst/>
                  <a:uLnTx/>
                  <a:uFillTx/>
                  <a:latin typeface="Source Sans Pro Light"/>
                  <a:ea typeface="Source Sans Pro Light"/>
                  <a:sym typeface="Source Sans Pro Light"/>
                </a:rPr>
                <a:t>Measurement of</a:t>
              </a:r>
              <a:r>
                <a:rPr lang="en-US" sz="1000" kern="0" dirty="0">
                  <a:solidFill>
                    <a:srgbClr val="42A5F5"/>
                  </a:solidFill>
                </a:rPr>
                <a:t> </a:t>
              </a:r>
              <a:r>
                <a:rPr kumimoji="0" lang="en-US" sz="1000" b="0" i="0" u="none" strike="noStrike" kern="0" cap="none" spc="0" normalizeH="0" baseline="0" noProof="0" dirty="0">
                  <a:ln>
                    <a:noFill/>
                  </a:ln>
                  <a:solidFill>
                    <a:srgbClr val="42A5F5"/>
                  </a:solidFill>
                  <a:effectLst/>
                  <a:uLnTx/>
                  <a:uFillTx/>
                  <a:latin typeface="Source Sans Pro Light"/>
                  <a:ea typeface="Source Sans Pro Light"/>
                  <a:sym typeface="Source Sans Pro Light"/>
                </a:rPr>
                <a:t>performance </a:t>
              </a:r>
            </a:p>
          </p:txBody>
        </p:sp>
        <p:sp>
          <p:nvSpPr>
            <p:cNvPr id="130" name="Text Placeholder 33">
              <a:extLst>
                <a:ext uri="{FF2B5EF4-FFF2-40B4-BE49-F238E27FC236}">
                  <a16:creationId xmlns:a16="http://schemas.microsoft.com/office/drawing/2014/main" id="{C6A9B46B-F66D-E0FB-32DE-B2C27CF8957F}"/>
                </a:ext>
              </a:extLst>
            </p:cNvPr>
            <p:cNvSpPr/>
            <p:nvPr/>
          </p:nvSpPr>
          <p:spPr>
            <a:xfrm>
              <a:off x="298956" y="0"/>
              <a:ext cx="4595379" cy="55696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L="0" marR="0" lvl="0" indent="0" algn="r" defTabSz="1371600" eaLnBrk="1" fontAlgn="auto" latinLnBrk="0" hangingPunct="0">
                <a:lnSpc>
                  <a:spcPct val="130000"/>
                </a:lnSpc>
                <a:spcBef>
                  <a:spcPts val="0"/>
                </a:spcBef>
                <a:spcAft>
                  <a:spcPts val="0"/>
                </a:spcAft>
                <a:buClrTx/>
                <a:buSzTx/>
                <a:buFontTx/>
                <a:buNone/>
                <a:tabLst/>
                <a:defRPr sz="2800" b="1">
                  <a:latin typeface="Source Sans Pro"/>
                  <a:ea typeface="Source Sans Pro"/>
                  <a:cs typeface="Source Sans Pro"/>
                  <a:sym typeface="Source Sans Pro"/>
                </a:defRPr>
              </a:pPr>
              <a:r>
                <a:rPr kumimoji="0" lang="en-US" sz="1400" b="1" i="0" u="none" strike="noStrike" kern="0" cap="none" spc="0" normalizeH="0" baseline="0" noProof="0" dirty="0">
                  <a:ln>
                    <a:noFill/>
                  </a:ln>
                  <a:solidFill>
                    <a:srgbClr val="656D78"/>
                  </a:solidFill>
                  <a:effectLst/>
                  <a:uLnTx/>
                  <a:uFillTx/>
                  <a:latin typeface="Source Sans Pro"/>
                  <a:ea typeface="Source Sans Pro"/>
                  <a:cs typeface="Source Sans Pro"/>
                  <a:sym typeface="Source Sans Pro"/>
                </a:rPr>
                <a:t>Water Establishments</a:t>
              </a:r>
              <a:endParaRPr kumimoji="0" sz="1400" b="1" i="0" u="none" strike="noStrike" kern="0" cap="none" spc="0" normalizeH="0" baseline="0" noProof="0" dirty="0">
                <a:ln>
                  <a:noFill/>
                </a:ln>
                <a:solidFill>
                  <a:srgbClr val="656D78"/>
                </a:solidFill>
                <a:effectLst/>
                <a:uLnTx/>
                <a:uFillTx/>
                <a:latin typeface="Roboto Black"/>
                <a:ea typeface="Roboto Black"/>
                <a:cs typeface="Roboto Black"/>
                <a:sym typeface="Roboto Black"/>
              </a:endParaRPr>
            </a:p>
          </p:txBody>
        </p:sp>
        <p:grpSp>
          <p:nvGrpSpPr>
            <p:cNvPr id="131" name="Group 151">
              <a:extLst>
                <a:ext uri="{FF2B5EF4-FFF2-40B4-BE49-F238E27FC236}">
                  <a16:creationId xmlns:a16="http://schemas.microsoft.com/office/drawing/2014/main" id="{6B5151A5-A176-25F7-A6EE-4CADAAC25A7D}"/>
                </a:ext>
              </a:extLst>
            </p:cNvPr>
            <p:cNvGrpSpPr/>
            <p:nvPr/>
          </p:nvGrpSpPr>
          <p:grpSpPr>
            <a:xfrm>
              <a:off x="5280887" y="349204"/>
              <a:ext cx="942989" cy="942985"/>
              <a:chOff x="0" y="0"/>
              <a:chExt cx="942987" cy="942984"/>
            </a:xfrm>
          </p:grpSpPr>
          <p:sp>
            <p:nvSpPr>
              <p:cNvPr id="132" name="Oval 152">
                <a:extLst>
                  <a:ext uri="{FF2B5EF4-FFF2-40B4-BE49-F238E27FC236}">
                    <a16:creationId xmlns:a16="http://schemas.microsoft.com/office/drawing/2014/main" id="{3A20EF6D-0BAC-1BED-9F50-254797406DA4}"/>
                  </a:ext>
                </a:extLst>
              </p:cNvPr>
              <p:cNvSpPr/>
              <p:nvPr/>
            </p:nvSpPr>
            <p:spPr>
              <a:xfrm>
                <a:off x="0" y="-1"/>
                <a:ext cx="942988" cy="942986"/>
              </a:xfrm>
              <a:prstGeom prst="ellipse">
                <a:avLst/>
              </a:prstGeom>
              <a:gradFill flip="none" rotWithShape="1">
                <a:gsLst>
                  <a:gs pos="0">
                    <a:srgbClr val="5FAFF8"/>
                  </a:gs>
                  <a:gs pos="50000">
                    <a:srgbClr val="39A6FE"/>
                  </a:gs>
                  <a:gs pos="100000">
                    <a:srgbClr val="2F93E4"/>
                  </a:gs>
                </a:gsLst>
                <a:lin ang="5400000" scaled="0"/>
              </a:gradFill>
              <a:ln w="25400" cap="flat">
                <a:noFill/>
                <a:miter lim="400000"/>
              </a:ln>
              <a:effectLst>
                <a:outerShdw blurRad="127000" dist="38100" dir="5400000" rotWithShape="0">
                  <a:srgbClr val="000000">
                    <a:alpha val="63000"/>
                  </a:srgbClr>
                </a:outerShdw>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sz="4800">
                    <a:solidFill>
                      <a:srgbClr val="FFFFFF"/>
                    </a:solidFill>
                    <a:latin typeface="+mn-lt"/>
                    <a:ea typeface="+mn-ea"/>
                    <a:cs typeface="+mn-cs"/>
                    <a:sym typeface="Helvetica"/>
                  </a:defRPr>
                </a:pPr>
                <a:endParaRPr kumimoji="0" sz="4800" b="0" i="0" u="none" strike="noStrike" kern="0" cap="none" spc="0" normalizeH="0" baseline="0" noProof="0">
                  <a:ln>
                    <a:noFill/>
                  </a:ln>
                  <a:solidFill>
                    <a:srgbClr val="FFFFFF"/>
                  </a:solidFill>
                  <a:effectLst/>
                  <a:uLnTx/>
                  <a:uFillTx/>
                  <a:latin typeface="Helvetica"/>
                  <a:cs typeface="Helvetica"/>
                  <a:sym typeface="Helvetica"/>
                </a:endParaRPr>
              </a:p>
            </p:txBody>
          </p:sp>
          <p:sp>
            <p:nvSpPr>
              <p:cNvPr id="133" name="Shape 2540">
                <a:extLst>
                  <a:ext uri="{FF2B5EF4-FFF2-40B4-BE49-F238E27FC236}">
                    <a16:creationId xmlns:a16="http://schemas.microsoft.com/office/drawing/2014/main" id="{84A7410D-5E50-D868-9F10-7A357F827C0C}"/>
                  </a:ext>
                </a:extLst>
              </p:cNvPr>
              <p:cNvSpPr/>
              <p:nvPr/>
            </p:nvSpPr>
            <p:spPr>
              <a:xfrm>
                <a:off x="283099" y="283098"/>
                <a:ext cx="376788" cy="376786"/>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grpSp>
      </p:grpSp>
      <p:grpSp>
        <p:nvGrpSpPr>
          <p:cNvPr id="134" name="Group 154">
            <a:extLst>
              <a:ext uri="{FF2B5EF4-FFF2-40B4-BE49-F238E27FC236}">
                <a16:creationId xmlns:a16="http://schemas.microsoft.com/office/drawing/2014/main" id="{5CBC4A59-1EDA-85B3-E581-C558B6602E69}"/>
              </a:ext>
            </a:extLst>
          </p:cNvPr>
          <p:cNvGrpSpPr>
            <a:grpSpLocks noChangeAspect="1"/>
          </p:cNvGrpSpPr>
          <p:nvPr/>
        </p:nvGrpSpPr>
        <p:grpSpPr>
          <a:xfrm>
            <a:off x="962150" y="3458385"/>
            <a:ext cx="2728255" cy="653817"/>
            <a:chOff x="0" y="0"/>
            <a:chExt cx="5926018" cy="1420149"/>
          </a:xfrm>
        </p:grpSpPr>
        <p:sp>
          <p:nvSpPr>
            <p:cNvPr id="135" name="Text Placeholder 32">
              <a:extLst>
                <a:ext uri="{FF2B5EF4-FFF2-40B4-BE49-F238E27FC236}">
                  <a16:creationId xmlns:a16="http://schemas.microsoft.com/office/drawing/2014/main" id="{5D387879-452D-4489-F014-AC91D6F9E36B}"/>
                </a:ext>
              </a:extLst>
            </p:cNvPr>
            <p:cNvSpPr/>
            <p:nvPr/>
          </p:nvSpPr>
          <p:spPr>
            <a:xfrm>
              <a:off x="19271" y="971545"/>
              <a:ext cx="4576852" cy="44860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r" defTabSz="1371600">
                <a:lnSpc>
                  <a:spcPct val="150000"/>
                </a:lnSpc>
                <a:spcBef>
                  <a:spcPts val="1400"/>
                </a:spcBef>
                <a:defRPr sz="2000">
                  <a:latin typeface="Source Sans Pro Light"/>
                  <a:ea typeface="Source Sans Pro Light"/>
                  <a:cs typeface="Source Sans Pro Light"/>
                  <a:sym typeface="Source Sans Pro Light"/>
                </a:defRPr>
              </a:lvl1pPr>
            </a:lstStyle>
            <a:p>
              <a:pPr marL="0" marR="0" lvl="0" indent="0" algn="r" defTabSz="1371600" eaLnBrk="1" fontAlgn="auto" latinLnBrk="0" hangingPunct="0">
                <a:lnSpc>
                  <a:spcPct val="150000"/>
                </a:lnSpc>
                <a:spcBef>
                  <a:spcPts val="1400"/>
                </a:spcBef>
                <a:spcAft>
                  <a:spcPts val="0"/>
                </a:spcAft>
                <a:buClrTx/>
                <a:buSzTx/>
                <a:buFontTx/>
                <a:buNone/>
                <a:tabLst/>
                <a:defRPr/>
              </a:pPr>
              <a:r>
                <a:rPr kumimoji="0" lang="en-US" sz="1000" b="0" i="0" u="none" strike="noStrike" kern="0" cap="none" spc="0" normalizeH="0" baseline="0" noProof="0" dirty="0">
                  <a:ln>
                    <a:noFill/>
                  </a:ln>
                  <a:solidFill>
                    <a:srgbClr val="656D78"/>
                  </a:solidFill>
                  <a:effectLst/>
                  <a:uLnTx/>
                  <a:uFillTx/>
                  <a:latin typeface="Source Sans Pro Light"/>
                  <a:ea typeface="Source Sans Pro Light"/>
                  <a:sym typeface="Source Sans Pro Light"/>
                </a:rPr>
                <a:t>Assessment for Tariff setting</a:t>
              </a:r>
            </a:p>
          </p:txBody>
        </p:sp>
        <p:sp>
          <p:nvSpPr>
            <p:cNvPr id="136" name="Text Placeholder 33">
              <a:extLst>
                <a:ext uri="{FF2B5EF4-FFF2-40B4-BE49-F238E27FC236}">
                  <a16:creationId xmlns:a16="http://schemas.microsoft.com/office/drawing/2014/main" id="{ACD4B8F0-0C9A-5715-0808-416314C15A07}"/>
                </a:ext>
              </a:extLst>
            </p:cNvPr>
            <p:cNvSpPr/>
            <p:nvPr/>
          </p:nvSpPr>
          <p:spPr>
            <a:xfrm>
              <a:off x="0" y="545759"/>
              <a:ext cx="4595380" cy="39846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pPr marL="0" marR="0" lvl="0" indent="0" algn="r" defTabSz="1371600" eaLnBrk="1" fontAlgn="auto" latinLnBrk="0" hangingPunct="0">
                <a:lnSpc>
                  <a:spcPct val="130000"/>
                </a:lnSpc>
                <a:spcBef>
                  <a:spcPts val="1400"/>
                </a:spcBef>
                <a:spcAft>
                  <a:spcPts val="0"/>
                </a:spcAft>
                <a:buClrTx/>
                <a:buSzTx/>
                <a:buFontTx/>
                <a:buNone/>
                <a:tabLst/>
                <a:defRPr/>
              </a:pPr>
              <a:r>
                <a:rPr kumimoji="0" lang="en-US" sz="1000" b="0" i="0" u="none" strike="noStrike" kern="0" cap="none" spc="0" normalizeH="0" baseline="0" noProof="0" dirty="0">
                  <a:ln>
                    <a:noFill/>
                  </a:ln>
                  <a:solidFill>
                    <a:srgbClr val="42A5F5"/>
                  </a:solidFill>
                  <a:effectLst/>
                  <a:uLnTx/>
                  <a:uFillTx/>
                  <a:latin typeface="Source Sans Pro Light"/>
                  <a:ea typeface="Source Sans Pro Light"/>
                  <a:sym typeface="Source Sans Pro Light"/>
                </a:rPr>
                <a:t>Comparative analysis of WEs</a:t>
              </a:r>
              <a:endParaRPr kumimoji="0" sz="1000" b="0" i="0" u="none" strike="noStrike" kern="0" cap="none" spc="0" normalizeH="0" baseline="0" noProof="0" dirty="0">
                <a:ln>
                  <a:noFill/>
                </a:ln>
                <a:solidFill>
                  <a:srgbClr val="42A5F5"/>
                </a:solidFill>
                <a:effectLst/>
                <a:uLnTx/>
                <a:uFillTx/>
                <a:latin typeface="Source Sans Pro Light"/>
                <a:ea typeface="Source Sans Pro Light"/>
                <a:sym typeface="Source Sans Pro Light"/>
              </a:endParaRPr>
            </a:p>
          </p:txBody>
        </p:sp>
        <p:sp>
          <p:nvSpPr>
            <p:cNvPr id="137" name="Text Placeholder 33">
              <a:extLst>
                <a:ext uri="{FF2B5EF4-FFF2-40B4-BE49-F238E27FC236}">
                  <a16:creationId xmlns:a16="http://schemas.microsoft.com/office/drawing/2014/main" id="{A0641B6E-317C-E3CE-8F8A-9803F0DD19EF}"/>
                </a:ext>
              </a:extLst>
            </p:cNvPr>
            <p:cNvSpPr/>
            <p:nvPr/>
          </p:nvSpPr>
          <p:spPr>
            <a:xfrm>
              <a:off x="0" y="0"/>
              <a:ext cx="4595379" cy="55779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r" defTabSz="1371600">
                <a:lnSpc>
                  <a:spcPct val="130000"/>
                </a:lnSpc>
                <a:defRPr sz="2800" b="1">
                  <a:latin typeface="Source Sans Pro"/>
                  <a:ea typeface="Source Sans Pro"/>
                  <a:cs typeface="Source Sans Pro"/>
                  <a:sym typeface="Source Sans Pro"/>
                </a:defRPr>
              </a:lvl1pPr>
            </a:lstStyle>
            <a:p>
              <a:pPr marL="0" marR="0" lvl="0" indent="0" algn="r" defTabSz="1371600" eaLnBrk="1" fontAlgn="auto" latinLnBrk="0" hangingPunct="0">
                <a:lnSpc>
                  <a:spcPct val="13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656D78"/>
                  </a:solidFill>
                  <a:effectLst/>
                  <a:uLnTx/>
                  <a:uFillTx/>
                  <a:latin typeface="Source Sans Pro"/>
                  <a:ea typeface="Source Sans Pro"/>
                  <a:sym typeface="Source Sans Pro"/>
                </a:rPr>
                <a:t>Ministry of Energy &amp; Water</a:t>
              </a:r>
              <a:endParaRPr kumimoji="0" sz="1400" b="1" i="0" u="none" strike="noStrike" kern="0" cap="none" spc="0" normalizeH="0" baseline="0" noProof="0" dirty="0">
                <a:ln>
                  <a:noFill/>
                </a:ln>
                <a:solidFill>
                  <a:srgbClr val="656D78"/>
                </a:solidFill>
                <a:effectLst/>
                <a:uLnTx/>
                <a:uFillTx/>
                <a:latin typeface="Source Sans Pro"/>
                <a:ea typeface="Source Sans Pro"/>
                <a:sym typeface="Source Sans Pro"/>
              </a:endParaRPr>
            </a:p>
          </p:txBody>
        </p:sp>
        <p:grpSp>
          <p:nvGrpSpPr>
            <p:cNvPr id="138" name="Group 158">
              <a:extLst>
                <a:ext uri="{FF2B5EF4-FFF2-40B4-BE49-F238E27FC236}">
                  <a16:creationId xmlns:a16="http://schemas.microsoft.com/office/drawing/2014/main" id="{16734F69-48C3-BE54-DBE7-5322A26CAA30}"/>
                </a:ext>
              </a:extLst>
            </p:cNvPr>
            <p:cNvGrpSpPr/>
            <p:nvPr/>
          </p:nvGrpSpPr>
          <p:grpSpPr>
            <a:xfrm>
              <a:off x="4983029" y="286979"/>
              <a:ext cx="942989" cy="942982"/>
              <a:chOff x="0" y="0"/>
              <a:chExt cx="942987" cy="942980"/>
            </a:xfrm>
          </p:grpSpPr>
          <p:sp>
            <p:nvSpPr>
              <p:cNvPr id="139" name="Oval 159">
                <a:extLst>
                  <a:ext uri="{FF2B5EF4-FFF2-40B4-BE49-F238E27FC236}">
                    <a16:creationId xmlns:a16="http://schemas.microsoft.com/office/drawing/2014/main" id="{F12A830B-EE3E-557F-BFAD-6B0A3F2B5485}"/>
                  </a:ext>
                </a:extLst>
              </p:cNvPr>
              <p:cNvSpPr/>
              <p:nvPr/>
            </p:nvSpPr>
            <p:spPr>
              <a:xfrm>
                <a:off x="0" y="-1"/>
                <a:ext cx="942988" cy="942982"/>
              </a:xfrm>
              <a:prstGeom prst="ellipse">
                <a:avLst/>
              </a:prstGeom>
              <a:gradFill flip="none" rotWithShape="1">
                <a:gsLst>
                  <a:gs pos="0">
                    <a:srgbClr val="4C95EA"/>
                  </a:gs>
                  <a:gs pos="50000">
                    <a:srgbClr val="1489EF"/>
                  </a:gs>
                  <a:gs pos="100000">
                    <a:srgbClr val="077ADE"/>
                  </a:gs>
                </a:gsLst>
                <a:lin ang="5400000" scaled="0"/>
              </a:gradFill>
              <a:ln w="25400" cap="flat">
                <a:noFill/>
                <a:miter lim="400000"/>
              </a:ln>
              <a:effectLst>
                <a:outerShdw blurRad="127000" dist="38100" dir="5400000" rotWithShape="0">
                  <a:srgbClr val="000000">
                    <a:alpha val="63000"/>
                  </a:srgbClr>
                </a:outerShdw>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sz="4800">
                    <a:solidFill>
                      <a:srgbClr val="FFFFFF"/>
                    </a:solidFill>
                    <a:latin typeface="+mn-lt"/>
                    <a:ea typeface="+mn-ea"/>
                    <a:cs typeface="+mn-cs"/>
                    <a:sym typeface="Helvetica"/>
                  </a:defRPr>
                </a:pPr>
                <a:endParaRPr kumimoji="0" sz="4800" b="0" i="0" u="none" strike="noStrike" kern="0" cap="none" spc="0" normalizeH="0" baseline="0" noProof="0">
                  <a:ln>
                    <a:noFill/>
                  </a:ln>
                  <a:solidFill>
                    <a:srgbClr val="FFFFFF"/>
                  </a:solidFill>
                  <a:effectLst/>
                  <a:uLnTx/>
                  <a:uFillTx/>
                  <a:latin typeface="Helvetica"/>
                  <a:cs typeface="Helvetica"/>
                  <a:sym typeface="Helvetica"/>
                </a:endParaRPr>
              </a:p>
            </p:txBody>
          </p:sp>
          <p:sp>
            <p:nvSpPr>
              <p:cNvPr id="140" name="Shape 2540">
                <a:extLst>
                  <a:ext uri="{FF2B5EF4-FFF2-40B4-BE49-F238E27FC236}">
                    <a16:creationId xmlns:a16="http://schemas.microsoft.com/office/drawing/2014/main" id="{5431DA88-A226-7519-B610-8FB4FC7F3971}"/>
                  </a:ext>
                </a:extLst>
              </p:cNvPr>
              <p:cNvSpPr/>
              <p:nvPr/>
            </p:nvSpPr>
            <p:spPr>
              <a:xfrm>
                <a:off x="279054" y="283097"/>
                <a:ext cx="376787" cy="376787"/>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grpSp>
      </p:grpSp>
      <p:grpSp>
        <p:nvGrpSpPr>
          <p:cNvPr id="141" name="Group 161">
            <a:extLst>
              <a:ext uri="{FF2B5EF4-FFF2-40B4-BE49-F238E27FC236}">
                <a16:creationId xmlns:a16="http://schemas.microsoft.com/office/drawing/2014/main" id="{DF5B7FF1-64FD-AACB-C2A3-66544B7F5AF5}"/>
              </a:ext>
            </a:extLst>
          </p:cNvPr>
          <p:cNvGrpSpPr>
            <a:grpSpLocks noChangeAspect="1"/>
          </p:cNvGrpSpPr>
          <p:nvPr/>
        </p:nvGrpSpPr>
        <p:grpSpPr>
          <a:xfrm>
            <a:off x="962150" y="4853373"/>
            <a:ext cx="2728255" cy="661964"/>
            <a:chOff x="0" y="0"/>
            <a:chExt cx="5926018" cy="1437846"/>
          </a:xfrm>
        </p:grpSpPr>
        <p:sp>
          <p:nvSpPr>
            <p:cNvPr id="142" name="Text Placeholder 32">
              <a:extLst>
                <a:ext uri="{FF2B5EF4-FFF2-40B4-BE49-F238E27FC236}">
                  <a16:creationId xmlns:a16="http://schemas.microsoft.com/office/drawing/2014/main" id="{A7BF536A-8362-6DC5-65CC-CFE6D02366E1}"/>
                </a:ext>
              </a:extLst>
            </p:cNvPr>
            <p:cNvSpPr/>
            <p:nvPr/>
          </p:nvSpPr>
          <p:spPr>
            <a:xfrm>
              <a:off x="18897" y="989242"/>
              <a:ext cx="4576852" cy="44860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r" defTabSz="1371600">
                <a:lnSpc>
                  <a:spcPct val="150000"/>
                </a:lnSpc>
                <a:spcBef>
                  <a:spcPts val="1400"/>
                </a:spcBef>
                <a:defRPr sz="2000">
                  <a:latin typeface="Source Sans Pro Light"/>
                  <a:ea typeface="Source Sans Pro Light"/>
                  <a:cs typeface="Source Sans Pro Light"/>
                  <a:sym typeface="Source Sans Pro Light"/>
                </a:defRPr>
              </a:lvl1pPr>
            </a:lstStyle>
            <a:p>
              <a:r>
                <a:rPr lang="en-US" sz="1000" dirty="0">
                  <a:solidFill>
                    <a:srgbClr val="0A0A46"/>
                  </a:solidFill>
                </a:rPr>
                <a:t>Baseline for strategic planning </a:t>
              </a:r>
            </a:p>
          </p:txBody>
        </p:sp>
        <p:sp>
          <p:nvSpPr>
            <p:cNvPr id="143" name="Text Placeholder 33">
              <a:extLst>
                <a:ext uri="{FF2B5EF4-FFF2-40B4-BE49-F238E27FC236}">
                  <a16:creationId xmlns:a16="http://schemas.microsoft.com/office/drawing/2014/main" id="{7E49A312-4D64-8336-154A-39DD42AA7DD3}"/>
                </a:ext>
              </a:extLst>
            </p:cNvPr>
            <p:cNvSpPr/>
            <p:nvPr/>
          </p:nvSpPr>
          <p:spPr>
            <a:xfrm>
              <a:off x="18526" y="590394"/>
              <a:ext cx="4595380" cy="39846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pPr marL="0" marR="0" lvl="0" indent="0" algn="r" defTabSz="1371600" eaLnBrk="1" fontAlgn="auto" latinLnBrk="0" hangingPunct="0">
                <a:lnSpc>
                  <a:spcPct val="130000"/>
                </a:lnSpc>
                <a:spcBef>
                  <a:spcPts val="1400"/>
                </a:spcBef>
                <a:spcAft>
                  <a:spcPts val="0"/>
                </a:spcAft>
                <a:buClrTx/>
                <a:buSzTx/>
                <a:buFontTx/>
                <a:buNone/>
                <a:tabLst/>
                <a:defRPr/>
              </a:pPr>
              <a:r>
                <a:rPr kumimoji="0" lang="en-US" sz="1000" b="0" i="0" u="none" strike="noStrike" kern="0" cap="none" spc="0" normalizeH="0" baseline="0" noProof="0" dirty="0">
                  <a:ln>
                    <a:noFill/>
                  </a:ln>
                  <a:solidFill>
                    <a:srgbClr val="42A5F5"/>
                  </a:solidFill>
                  <a:effectLst/>
                  <a:uLnTx/>
                  <a:uFillTx/>
                  <a:latin typeface="Source Sans Pro Light"/>
                  <a:ea typeface="Source Sans Pro Light"/>
                  <a:sym typeface="Source Sans Pro Light"/>
                </a:rPr>
                <a:t>Evaluation of the water sector</a:t>
              </a:r>
            </a:p>
          </p:txBody>
        </p:sp>
        <p:sp>
          <p:nvSpPr>
            <p:cNvPr id="144" name="Text Placeholder 33">
              <a:extLst>
                <a:ext uri="{FF2B5EF4-FFF2-40B4-BE49-F238E27FC236}">
                  <a16:creationId xmlns:a16="http://schemas.microsoft.com/office/drawing/2014/main" id="{6B2A53A5-F373-4A2B-3592-01E8E3D0D10C}"/>
                </a:ext>
              </a:extLst>
            </p:cNvPr>
            <p:cNvSpPr/>
            <p:nvPr/>
          </p:nvSpPr>
          <p:spPr>
            <a:xfrm>
              <a:off x="0" y="0"/>
              <a:ext cx="4595379" cy="55779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r" defTabSz="1371600">
                <a:lnSpc>
                  <a:spcPct val="130000"/>
                </a:lnSpc>
                <a:defRPr sz="2800" b="1">
                  <a:latin typeface="Source Sans Pro"/>
                  <a:ea typeface="Source Sans Pro"/>
                  <a:cs typeface="Source Sans Pro"/>
                  <a:sym typeface="Source Sans Pro"/>
                </a:defRPr>
              </a:lvl1pPr>
            </a:lstStyle>
            <a:p>
              <a:pPr marL="0" marR="0" lvl="0" indent="0" algn="r" defTabSz="1371600" eaLnBrk="1" fontAlgn="auto" latinLnBrk="0" hangingPunct="0">
                <a:lnSpc>
                  <a:spcPct val="13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656D78"/>
                  </a:solidFill>
                  <a:effectLst/>
                  <a:uLnTx/>
                  <a:uFillTx/>
                  <a:latin typeface="Source Sans Pro"/>
                  <a:ea typeface="Source Sans Pro"/>
                  <a:sym typeface="Source Sans Pro"/>
                </a:rPr>
                <a:t>National Water Authority</a:t>
              </a:r>
              <a:endParaRPr kumimoji="0" sz="1400" b="1" i="0" u="none" strike="noStrike" kern="0" cap="none" spc="0" normalizeH="0" baseline="0" noProof="0" dirty="0">
                <a:ln>
                  <a:noFill/>
                </a:ln>
                <a:solidFill>
                  <a:srgbClr val="656D78"/>
                </a:solidFill>
                <a:effectLst/>
                <a:uLnTx/>
                <a:uFillTx/>
                <a:latin typeface="Source Sans Pro"/>
                <a:ea typeface="Source Sans Pro"/>
                <a:sym typeface="Source Sans Pro"/>
              </a:endParaRPr>
            </a:p>
          </p:txBody>
        </p:sp>
        <p:grpSp>
          <p:nvGrpSpPr>
            <p:cNvPr id="145" name="Group 165">
              <a:extLst>
                <a:ext uri="{FF2B5EF4-FFF2-40B4-BE49-F238E27FC236}">
                  <a16:creationId xmlns:a16="http://schemas.microsoft.com/office/drawing/2014/main" id="{9271780B-4238-9237-A66A-187B1015CBCC}"/>
                </a:ext>
              </a:extLst>
            </p:cNvPr>
            <p:cNvGrpSpPr/>
            <p:nvPr/>
          </p:nvGrpSpPr>
          <p:grpSpPr>
            <a:xfrm>
              <a:off x="4983029" y="307295"/>
              <a:ext cx="942989" cy="942982"/>
              <a:chOff x="0" y="0"/>
              <a:chExt cx="942987" cy="942980"/>
            </a:xfrm>
          </p:grpSpPr>
          <p:sp>
            <p:nvSpPr>
              <p:cNvPr id="146" name="Oval 166">
                <a:extLst>
                  <a:ext uri="{FF2B5EF4-FFF2-40B4-BE49-F238E27FC236}">
                    <a16:creationId xmlns:a16="http://schemas.microsoft.com/office/drawing/2014/main" id="{FDBFB633-68AC-BC06-DCD2-E596B68450EC}"/>
                  </a:ext>
                </a:extLst>
              </p:cNvPr>
              <p:cNvSpPr/>
              <p:nvPr/>
            </p:nvSpPr>
            <p:spPr>
              <a:xfrm>
                <a:off x="0" y="-1"/>
                <a:ext cx="942988" cy="942982"/>
              </a:xfrm>
              <a:prstGeom prst="ellipse">
                <a:avLst/>
              </a:prstGeom>
              <a:gradFill flip="none" rotWithShape="1">
                <a:gsLst>
                  <a:gs pos="0">
                    <a:srgbClr val="4977CA"/>
                  </a:gs>
                  <a:gs pos="50000">
                    <a:srgbClr val="0C64C9"/>
                  </a:gs>
                  <a:gs pos="100000">
                    <a:srgbClr val="0358B9"/>
                  </a:gs>
                </a:gsLst>
                <a:lin ang="5400000" scaled="0"/>
              </a:gradFill>
              <a:ln w="25400" cap="flat">
                <a:noFill/>
                <a:miter lim="400000"/>
              </a:ln>
              <a:effectLst>
                <a:outerShdw blurRad="127000" dist="38100" dir="5400000" rotWithShape="0">
                  <a:srgbClr val="000000">
                    <a:alpha val="63000"/>
                  </a:srgbClr>
                </a:outerShdw>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sz="4800">
                    <a:solidFill>
                      <a:srgbClr val="FFFFFF"/>
                    </a:solidFill>
                    <a:latin typeface="+mn-lt"/>
                    <a:ea typeface="+mn-ea"/>
                    <a:cs typeface="+mn-cs"/>
                    <a:sym typeface="Helvetica"/>
                  </a:defRPr>
                </a:pPr>
                <a:endParaRPr kumimoji="0" sz="4800" b="0" i="0" u="none" strike="noStrike" kern="0" cap="none" spc="0" normalizeH="0" baseline="0" noProof="0">
                  <a:ln>
                    <a:noFill/>
                  </a:ln>
                  <a:solidFill>
                    <a:srgbClr val="FFFFFF"/>
                  </a:solidFill>
                  <a:effectLst/>
                  <a:uLnTx/>
                  <a:uFillTx/>
                  <a:latin typeface="Helvetica"/>
                  <a:cs typeface="Helvetica"/>
                  <a:sym typeface="Helvetica"/>
                </a:endParaRPr>
              </a:p>
            </p:txBody>
          </p:sp>
          <p:sp>
            <p:nvSpPr>
              <p:cNvPr id="147" name="Shape 2540">
                <a:extLst>
                  <a:ext uri="{FF2B5EF4-FFF2-40B4-BE49-F238E27FC236}">
                    <a16:creationId xmlns:a16="http://schemas.microsoft.com/office/drawing/2014/main" id="{BAF52E63-465F-8ED0-725E-ED70EDFC1625}"/>
                  </a:ext>
                </a:extLst>
              </p:cNvPr>
              <p:cNvSpPr/>
              <p:nvPr/>
            </p:nvSpPr>
            <p:spPr>
              <a:xfrm>
                <a:off x="276221" y="283097"/>
                <a:ext cx="376788" cy="376787"/>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grpSp>
      </p:grpSp>
      <p:grpSp>
        <p:nvGrpSpPr>
          <p:cNvPr id="148" name="Group 168">
            <a:extLst>
              <a:ext uri="{FF2B5EF4-FFF2-40B4-BE49-F238E27FC236}">
                <a16:creationId xmlns:a16="http://schemas.microsoft.com/office/drawing/2014/main" id="{6E449917-8F0A-46E3-FB4F-7DE24BE75BAD}"/>
              </a:ext>
            </a:extLst>
          </p:cNvPr>
          <p:cNvGrpSpPr>
            <a:grpSpLocks noChangeAspect="1"/>
          </p:cNvGrpSpPr>
          <p:nvPr/>
        </p:nvGrpSpPr>
        <p:grpSpPr>
          <a:xfrm>
            <a:off x="8077136" y="2027297"/>
            <a:ext cx="2699314" cy="672744"/>
            <a:chOff x="0" y="0"/>
            <a:chExt cx="5863157" cy="1461263"/>
          </a:xfrm>
        </p:grpSpPr>
        <p:sp>
          <p:nvSpPr>
            <p:cNvPr id="149" name="Text Placeholder 32">
              <a:extLst>
                <a:ext uri="{FF2B5EF4-FFF2-40B4-BE49-F238E27FC236}">
                  <a16:creationId xmlns:a16="http://schemas.microsoft.com/office/drawing/2014/main" id="{B82897DB-05AA-3D33-8C05-EBA63C0D9331}"/>
                </a:ext>
              </a:extLst>
            </p:cNvPr>
            <p:cNvSpPr/>
            <p:nvPr/>
          </p:nvSpPr>
          <p:spPr>
            <a:xfrm>
              <a:off x="1286304" y="1012658"/>
              <a:ext cx="4576853" cy="44860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1371600">
                <a:lnSpc>
                  <a:spcPct val="150000"/>
                </a:lnSpc>
                <a:spcBef>
                  <a:spcPts val="1400"/>
                </a:spcBef>
                <a:defRPr sz="2000">
                  <a:latin typeface="Source Sans Pro Light"/>
                  <a:ea typeface="Source Sans Pro Light"/>
                  <a:cs typeface="Source Sans Pro Light"/>
                  <a:sym typeface="Source Sans Pro Light"/>
                </a:defRPr>
              </a:lvl1pPr>
            </a:lstStyle>
            <a:p>
              <a:pPr marL="0" marR="0" lvl="0" indent="0" defTabSz="1371600" eaLnBrk="1" fontAlgn="auto" latinLnBrk="0" hangingPunct="0">
                <a:lnSpc>
                  <a:spcPct val="150000"/>
                </a:lnSpc>
                <a:spcBef>
                  <a:spcPts val="1400"/>
                </a:spcBef>
                <a:spcAft>
                  <a:spcPts val="0"/>
                </a:spcAft>
                <a:buClrTx/>
                <a:buSzTx/>
                <a:buFontTx/>
                <a:buNone/>
                <a:tabLst/>
                <a:defRPr/>
              </a:pPr>
              <a:r>
                <a:rPr kumimoji="0" lang="en-US" sz="1000" b="0" i="0" u="none" strike="noStrike" kern="0" cap="none" spc="0" normalizeH="0" baseline="0" noProof="0" dirty="0">
                  <a:ln>
                    <a:noFill/>
                  </a:ln>
                  <a:solidFill>
                    <a:srgbClr val="656D78"/>
                  </a:solidFill>
                  <a:effectLst/>
                  <a:uLnTx/>
                  <a:uFillTx/>
                  <a:latin typeface="Source Sans Pro Light"/>
                  <a:ea typeface="Source Sans Pro Light"/>
                  <a:sym typeface="Source Sans Pro Light"/>
                </a:rPr>
                <a:t>Evaluation of initiatives</a:t>
              </a:r>
            </a:p>
          </p:txBody>
        </p:sp>
        <p:sp>
          <p:nvSpPr>
            <p:cNvPr id="150" name="Text Placeholder 33">
              <a:extLst>
                <a:ext uri="{FF2B5EF4-FFF2-40B4-BE49-F238E27FC236}">
                  <a16:creationId xmlns:a16="http://schemas.microsoft.com/office/drawing/2014/main" id="{92AE4F0A-1106-83F6-199F-BFBA44C5B324}"/>
                </a:ext>
              </a:extLst>
            </p:cNvPr>
            <p:cNvSpPr/>
            <p:nvPr/>
          </p:nvSpPr>
          <p:spPr>
            <a:xfrm>
              <a:off x="1267033" y="563300"/>
              <a:ext cx="4595381" cy="39846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pPr marL="0" marR="0" lvl="0" indent="0" defTabSz="1371600" eaLnBrk="1" fontAlgn="auto" latinLnBrk="0" hangingPunct="0">
                <a:lnSpc>
                  <a:spcPct val="130000"/>
                </a:lnSpc>
                <a:spcBef>
                  <a:spcPts val="1400"/>
                </a:spcBef>
                <a:spcAft>
                  <a:spcPts val="0"/>
                </a:spcAft>
                <a:buClrTx/>
                <a:buSzTx/>
                <a:buFontTx/>
                <a:buNone/>
                <a:tabLst/>
                <a:defRPr/>
              </a:pPr>
              <a:r>
                <a:rPr kumimoji="0" lang="en-US" sz="1000" b="0" i="0" u="none" strike="noStrike" kern="0" cap="none" spc="0" normalizeH="0" baseline="0" noProof="0" dirty="0">
                  <a:ln>
                    <a:noFill/>
                  </a:ln>
                  <a:solidFill>
                    <a:srgbClr val="42A5F5"/>
                  </a:solidFill>
                  <a:effectLst/>
                  <a:uLnTx/>
                  <a:uFillTx/>
                  <a:latin typeface="Source Sans Pro Light"/>
                  <a:ea typeface="Source Sans Pro Light"/>
                  <a:sym typeface="Source Sans Pro Light"/>
                </a:rPr>
                <a:t>Performance-linked funding</a:t>
              </a:r>
            </a:p>
          </p:txBody>
        </p:sp>
        <p:sp>
          <p:nvSpPr>
            <p:cNvPr id="151" name="Text Placeholder 33">
              <a:extLst>
                <a:ext uri="{FF2B5EF4-FFF2-40B4-BE49-F238E27FC236}">
                  <a16:creationId xmlns:a16="http://schemas.microsoft.com/office/drawing/2014/main" id="{A1FDCD46-B039-8D2D-4622-F5F36CFEDE43}"/>
                </a:ext>
              </a:extLst>
            </p:cNvPr>
            <p:cNvSpPr/>
            <p:nvPr/>
          </p:nvSpPr>
          <p:spPr>
            <a:xfrm>
              <a:off x="1267033" y="0"/>
              <a:ext cx="4595381" cy="557798"/>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1371600">
                <a:lnSpc>
                  <a:spcPct val="130000"/>
                </a:lnSpc>
                <a:defRPr sz="2800" b="1">
                  <a:latin typeface="Source Sans Pro"/>
                  <a:ea typeface="Source Sans Pro"/>
                  <a:cs typeface="Source Sans Pro"/>
                  <a:sym typeface="Source Sans Pro"/>
                </a:defRPr>
              </a:lvl1pPr>
            </a:lstStyle>
            <a:p>
              <a:pPr marL="0" marR="0" lvl="0" indent="0" defTabSz="1371600" eaLnBrk="1" fontAlgn="auto" latinLnBrk="0" hangingPunct="0">
                <a:lnSpc>
                  <a:spcPct val="13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656D78"/>
                  </a:solidFill>
                  <a:effectLst/>
                  <a:uLnTx/>
                  <a:uFillTx/>
                  <a:latin typeface="Source Sans Pro"/>
                  <a:ea typeface="Source Sans Pro"/>
                  <a:sym typeface="Source Sans Pro"/>
                </a:rPr>
                <a:t>International Donors</a:t>
              </a:r>
              <a:endParaRPr kumimoji="0" sz="1400" b="1" i="0" u="none" strike="noStrike" kern="0" cap="none" spc="0" normalizeH="0" baseline="0" noProof="0" dirty="0">
                <a:ln>
                  <a:noFill/>
                </a:ln>
                <a:solidFill>
                  <a:srgbClr val="656D78"/>
                </a:solidFill>
                <a:effectLst/>
                <a:uLnTx/>
                <a:uFillTx/>
                <a:latin typeface="Source Sans Pro"/>
                <a:ea typeface="Source Sans Pro"/>
                <a:sym typeface="Source Sans Pro"/>
              </a:endParaRPr>
            </a:p>
          </p:txBody>
        </p:sp>
        <p:grpSp>
          <p:nvGrpSpPr>
            <p:cNvPr id="152" name="Group 172">
              <a:extLst>
                <a:ext uri="{FF2B5EF4-FFF2-40B4-BE49-F238E27FC236}">
                  <a16:creationId xmlns:a16="http://schemas.microsoft.com/office/drawing/2014/main" id="{14B41C18-48CA-782D-DBA1-4C1DFD55CB62}"/>
                </a:ext>
              </a:extLst>
            </p:cNvPr>
            <p:cNvGrpSpPr/>
            <p:nvPr/>
          </p:nvGrpSpPr>
          <p:grpSpPr>
            <a:xfrm>
              <a:off x="0" y="364174"/>
              <a:ext cx="942988" cy="942985"/>
              <a:chOff x="0" y="0"/>
              <a:chExt cx="942987" cy="942984"/>
            </a:xfrm>
          </p:grpSpPr>
          <p:sp>
            <p:nvSpPr>
              <p:cNvPr id="153" name="Oval 173">
                <a:extLst>
                  <a:ext uri="{FF2B5EF4-FFF2-40B4-BE49-F238E27FC236}">
                    <a16:creationId xmlns:a16="http://schemas.microsoft.com/office/drawing/2014/main" id="{085DE878-F4EC-9AD6-DDE4-A31F12A9D9D5}"/>
                  </a:ext>
                </a:extLst>
              </p:cNvPr>
              <p:cNvSpPr/>
              <p:nvPr/>
            </p:nvSpPr>
            <p:spPr>
              <a:xfrm>
                <a:off x="0" y="-1"/>
                <a:ext cx="942988" cy="942986"/>
              </a:xfrm>
              <a:prstGeom prst="ellipse">
                <a:avLst/>
              </a:prstGeom>
              <a:gradFill flip="none" rotWithShape="1">
                <a:gsLst>
                  <a:gs pos="0">
                    <a:srgbClr val="4DA1F7"/>
                  </a:gs>
                  <a:gs pos="50000">
                    <a:srgbClr val="1797FE"/>
                  </a:gs>
                  <a:gs pos="100000">
                    <a:srgbClr val="1086E4"/>
                  </a:gs>
                </a:gsLst>
                <a:lin ang="5400000" scaled="0"/>
              </a:gradFill>
              <a:ln w="25400" cap="flat">
                <a:noFill/>
                <a:miter lim="400000"/>
              </a:ln>
              <a:effectLst>
                <a:outerShdw blurRad="127000" dist="38100" dir="5400000" rotWithShape="0">
                  <a:srgbClr val="000000">
                    <a:alpha val="63000"/>
                  </a:srgbClr>
                </a:outerShdw>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sz="4800">
                    <a:solidFill>
                      <a:srgbClr val="FFFFFF"/>
                    </a:solidFill>
                    <a:latin typeface="+mn-lt"/>
                    <a:ea typeface="+mn-ea"/>
                    <a:cs typeface="+mn-cs"/>
                    <a:sym typeface="Helvetica"/>
                  </a:defRPr>
                </a:pPr>
                <a:endParaRPr kumimoji="0" sz="4800" b="0" i="0" u="none" strike="noStrike" kern="0" cap="none" spc="0" normalizeH="0" baseline="0" noProof="0" dirty="0">
                  <a:ln>
                    <a:noFill/>
                  </a:ln>
                  <a:solidFill>
                    <a:srgbClr val="FFFFFF"/>
                  </a:solidFill>
                  <a:effectLst/>
                  <a:uLnTx/>
                  <a:uFillTx/>
                  <a:latin typeface="Helvetica"/>
                  <a:cs typeface="Helvetica"/>
                  <a:sym typeface="Helvetica"/>
                </a:endParaRPr>
              </a:p>
            </p:txBody>
          </p:sp>
          <p:sp>
            <p:nvSpPr>
              <p:cNvPr id="154" name="Shape 2540">
                <a:extLst>
                  <a:ext uri="{FF2B5EF4-FFF2-40B4-BE49-F238E27FC236}">
                    <a16:creationId xmlns:a16="http://schemas.microsoft.com/office/drawing/2014/main" id="{6440ED5C-995E-3A7F-157D-EA30211E0DEC}"/>
                  </a:ext>
                </a:extLst>
              </p:cNvPr>
              <p:cNvSpPr/>
              <p:nvPr/>
            </p:nvSpPr>
            <p:spPr>
              <a:xfrm>
                <a:off x="283099" y="283098"/>
                <a:ext cx="376788" cy="376786"/>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grpSp>
      </p:grpSp>
      <p:grpSp>
        <p:nvGrpSpPr>
          <p:cNvPr id="155" name="Group 175">
            <a:extLst>
              <a:ext uri="{FF2B5EF4-FFF2-40B4-BE49-F238E27FC236}">
                <a16:creationId xmlns:a16="http://schemas.microsoft.com/office/drawing/2014/main" id="{F1C52700-8261-303B-9E58-86DFDA966349}"/>
              </a:ext>
            </a:extLst>
          </p:cNvPr>
          <p:cNvGrpSpPr>
            <a:grpSpLocks noChangeAspect="1"/>
          </p:cNvGrpSpPr>
          <p:nvPr/>
        </p:nvGrpSpPr>
        <p:grpSpPr>
          <a:xfrm>
            <a:off x="8077136" y="3444723"/>
            <a:ext cx="2699314" cy="663968"/>
            <a:chOff x="0" y="0"/>
            <a:chExt cx="5863157" cy="1442198"/>
          </a:xfrm>
        </p:grpSpPr>
        <p:sp>
          <p:nvSpPr>
            <p:cNvPr id="156" name="Text Placeholder 32">
              <a:extLst>
                <a:ext uri="{FF2B5EF4-FFF2-40B4-BE49-F238E27FC236}">
                  <a16:creationId xmlns:a16="http://schemas.microsoft.com/office/drawing/2014/main" id="{856AF8EC-96E4-288C-826C-FCA883728DE7}"/>
                </a:ext>
              </a:extLst>
            </p:cNvPr>
            <p:cNvSpPr/>
            <p:nvPr/>
          </p:nvSpPr>
          <p:spPr>
            <a:xfrm>
              <a:off x="1286304" y="993594"/>
              <a:ext cx="4576853" cy="44860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1371600">
                <a:lnSpc>
                  <a:spcPct val="150000"/>
                </a:lnSpc>
                <a:spcBef>
                  <a:spcPts val="1400"/>
                </a:spcBef>
                <a:defRPr sz="2000">
                  <a:latin typeface="Source Sans Pro Light"/>
                  <a:ea typeface="Source Sans Pro Light"/>
                  <a:cs typeface="Source Sans Pro Light"/>
                  <a:sym typeface="Source Sans Pro Light"/>
                </a:defRPr>
              </a:lvl1pPr>
            </a:lstStyle>
            <a:p>
              <a:pPr marL="0" marR="0" lvl="0" indent="0" defTabSz="1371600" eaLnBrk="1" fontAlgn="auto" latinLnBrk="0" hangingPunct="0">
                <a:lnSpc>
                  <a:spcPct val="150000"/>
                </a:lnSpc>
                <a:spcBef>
                  <a:spcPts val="1400"/>
                </a:spcBef>
                <a:spcAft>
                  <a:spcPts val="0"/>
                </a:spcAft>
                <a:buClrTx/>
                <a:buSzTx/>
                <a:buFontTx/>
                <a:buNone/>
                <a:tabLst/>
                <a:defRPr/>
              </a:pPr>
              <a:r>
                <a:rPr kumimoji="0" lang="en-US" sz="1000" b="0" i="0" u="none" strike="noStrike" kern="0" cap="none" spc="0" normalizeH="0" baseline="0" noProof="0" dirty="0">
                  <a:ln>
                    <a:noFill/>
                  </a:ln>
                  <a:solidFill>
                    <a:srgbClr val="656D78"/>
                  </a:solidFill>
                  <a:effectLst/>
                  <a:uLnTx/>
                  <a:uFillTx/>
                  <a:latin typeface="Source Sans Pro Light"/>
                  <a:ea typeface="Source Sans Pro Light"/>
                  <a:sym typeface="Source Sans Pro Light"/>
                </a:rPr>
                <a:t>Setting targets for agreements</a:t>
              </a:r>
            </a:p>
          </p:txBody>
        </p:sp>
        <p:sp>
          <p:nvSpPr>
            <p:cNvPr id="157" name="Text Placeholder 33">
              <a:extLst>
                <a:ext uri="{FF2B5EF4-FFF2-40B4-BE49-F238E27FC236}">
                  <a16:creationId xmlns:a16="http://schemas.microsoft.com/office/drawing/2014/main" id="{6D559550-FA21-A012-F344-A790354FC818}"/>
                </a:ext>
              </a:extLst>
            </p:cNvPr>
            <p:cNvSpPr/>
            <p:nvPr/>
          </p:nvSpPr>
          <p:spPr>
            <a:xfrm>
              <a:off x="1267033" y="625488"/>
              <a:ext cx="4595381" cy="39846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pPr marL="0" marR="0" lvl="0" indent="0" defTabSz="1371600" eaLnBrk="1" fontAlgn="auto" latinLnBrk="0" hangingPunct="0">
                <a:lnSpc>
                  <a:spcPct val="130000"/>
                </a:lnSpc>
                <a:spcBef>
                  <a:spcPts val="1400"/>
                </a:spcBef>
                <a:spcAft>
                  <a:spcPts val="0"/>
                </a:spcAft>
                <a:buClrTx/>
                <a:buSzTx/>
                <a:buFontTx/>
                <a:buNone/>
                <a:tabLst/>
                <a:defRPr/>
              </a:pPr>
              <a:r>
                <a:rPr kumimoji="0" lang="en-US" sz="1000" b="0" i="0" u="none" strike="noStrike" kern="0" cap="none" spc="0" normalizeH="0" baseline="0" noProof="0" dirty="0">
                  <a:ln>
                    <a:noFill/>
                  </a:ln>
                  <a:solidFill>
                    <a:srgbClr val="42A5F5"/>
                  </a:solidFill>
                  <a:effectLst/>
                  <a:uLnTx/>
                  <a:uFillTx/>
                  <a:latin typeface="Source Sans Pro Light"/>
                  <a:ea typeface="Source Sans Pro Light"/>
                  <a:sym typeface="Source Sans Pro Light"/>
                </a:rPr>
                <a:t>Performance-based contracting</a:t>
              </a:r>
            </a:p>
          </p:txBody>
        </p:sp>
        <p:sp>
          <p:nvSpPr>
            <p:cNvPr id="158" name="Text Placeholder 33">
              <a:extLst>
                <a:ext uri="{FF2B5EF4-FFF2-40B4-BE49-F238E27FC236}">
                  <a16:creationId xmlns:a16="http://schemas.microsoft.com/office/drawing/2014/main" id="{B97E80C1-8744-B662-353E-019B52164FA2}"/>
                </a:ext>
              </a:extLst>
            </p:cNvPr>
            <p:cNvSpPr/>
            <p:nvPr/>
          </p:nvSpPr>
          <p:spPr>
            <a:xfrm>
              <a:off x="1267033" y="0"/>
              <a:ext cx="4595378" cy="55779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1371600">
                <a:lnSpc>
                  <a:spcPct val="130000"/>
                </a:lnSpc>
                <a:defRPr sz="2800" b="1">
                  <a:latin typeface="Source Sans Pro"/>
                  <a:ea typeface="Source Sans Pro"/>
                  <a:cs typeface="Source Sans Pro"/>
                  <a:sym typeface="Source Sans Pro"/>
                </a:defRPr>
              </a:lvl1pPr>
            </a:lstStyle>
            <a:p>
              <a:pPr marL="0" marR="0" lvl="0" indent="0" defTabSz="1371600" eaLnBrk="1" fontAlgn="auto" latinLnBrk="0" hangingPunct="0">
                <a:lnSpc>
                  <a:spcPct val="13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656D78"/>
                  </a:solidFill>
                  <a:effectLst/>
                  <a:uLnTx/>
                  <a:uFillTx/>
                  <a:latin typeface="Source Sans Pro"/>
                  <a:ea typeface="Source Sans Pro"/>
                  <a:sym typeface="Source Sans Pro"/>
                </a:rPr>
                <a:t>Service Providers </a:t>
              </a:r>
              <a:endParaRPr kumimoji="0" sz="1400" b="1" i="0" u="none" strike="noStrike" kern="0" cap="none" spc="0" normalizeH="0" baseline="0" noProof="0" dirty="0">
                <a:ln>
                  <a:noFill/>
                </a:ln>
                <a:solidFill>
                  <a:srgbClr val="656D78"/>
                </a:solidFill>
                <a:effectLst/>
                <a:uLnTx/>
                <a:uFillTx/>
                <a:latin typeface="Source Sans Pro"/>
                <a:ea typeface="Source Sans Pro"/>
                <a:sym typeface="Source Sans Pro"/>
              </a:endParaRPr>
            </a:p>
          </p:txBody>
        </p:sp>
        <p:grpSp>
          <p:nvGrpSpPr>
            <p:cNvPr id="159" name="Group 179">
              <a:extLst>
                <a:ext uri="{FF2B5EF4-FFF2-40B4-BE49-F238E27FC236}">
                  <a16:creationId xmlns:a16="http://schemas.microsoft.com/office/drawing/2014/main" id="{C497361C-4DED-021B-C5EE-D1039517322F}"/>
                </a:ext>
              </a:extLst>
            </p:cNvPr>
            <p:cNvGrpSpPr/>
            <p:nvPr/>
          </p:nvGrpSpPr>
          <p:grpSpPr>
            <a:xfrm>
              <a:off x="0" y="290862"/>
              <a:ext cx="942988" cy="942985"/>
              <a:chOff x="0" y="0"/>
              <a:chExt cx="942987" cy="942984"/>
            </a:xfrm>
          </p:grpSpPr>
          <p:sp>
            <p:nvSpPr>
              <p:cNvPr id="160" name="Oval 180">
                <a:extLst>
                  <a:ext uri="{FF2B5EF4-FFF2-40B4-BE49-F238E27FC236}">
                    <a16:creationId xmlns:a16="http://schemas.microsoft.com/office/drawing/2014/main" id="{AC3FA6DE-D310-D932-6A5E-7982A61BDF91}"/>
                  </a:ext>
                </a:extLst>
              </p:cNvPr>
              <p:cNvSpPr/>
              <p:nvPr/>
            </p:nvSpPr>
            <p:spPr>
              <a:xfrm>
                <a:off x="0" y="-1"/>
                <a:ext cx="942988" cy="942986"/>
              </a:xfrm>
              <a:prstGeom prst="ellipse">
                <a:avLst/>
              </a:prstGeom>
              <a:gradFill flip="none" rotWithShape="1">
                <a:gsLst>
                  <a:gs pos="0">
                    <a:srgbClr val="4985DC"/>
                  </a:gs>
                  <a:gs pos="50000">
                    <a:srgbClr val="1076DB"/>
                  </a:gs>
                  <a:gs pos="100000">
                    <a:srgbClr val="0668CA"/>
                  </a:gs>
                </a:gsLst>
                <a:lin ang="5400000" scaled="0"/>
              </a:gradFill>
              <a:ln w="25400" cap="flat">
                <a:noFill/>
                <a:miter lim="400000"/>
              </a:ln>
              <a:effectLst>
                <a:outerShdw blurRad="127000" dist="38100" dir="5400000" rotWithShape="0">
                  <a:srgbClr val="000000">
                    <a:alpha val="63000"/>
                  </a:srgbClr>
                </a:outerShdw>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sz="4800">
                    <a:solidFill>
                      <a:srgbClr val="FFFFFF"/>
                    </a:solidFill>
                    <a:latin typeface="+mn-lt"/>
                    <a:ea typeface="+mn-ea"/>
                    <a:cs typeface="+mn-cs"/>
                    <a:sym typeface="Helvetica"/>
                  </a:defRPr>
                </a:pPr>
                <a:endParaRPr kumimoji="0" sz="4800" b="0" i="0" u="none" strike="noStrike" kern="0" cap="none" spc="0" normalizeH="0" baseline="0" noProof="0">
                  <a:ln>
                    <a:noFill/>
                  </a:ln>
                  <a:solidFill>
                    <a:srgbClr val="FFFFFF"/>
                  </a:solidFill>
                  <a:effectLst/>
                  <a:uLnTx/>
                  <a:uFillTx/>
                  <a:latin typeface="Helvetica"/>
                  <a:cs typeface="Helvetica"/>
                  <a:sym typeface="Helvetica"/>
                </a:endParaRPr>
              </a:p>
            </p:txBody>
          </p:sp>
          <p:sp>
            <p:nvSpPr>
              <p:cNvPr id="161" name="Shape 2540">
                <a:extLst>
                  <a:ext uri="{FF2B5EF4-FFF2-40B4-BE49-F238E27FC236}">
                    <a16:creationId xmlns:a16="http://schemas.microsoft.com/office/drawing/2014/main" id="{55F19859-BFF9-86B7-285D-006BB40E3277}"/>
                  </a:ext>
                </a:extLst>
              </p:cNvPr>
              <p:cNvSpPr/>
              <p:nvPr/>
            </p:nvSpPr>
            <p:spPr>
              <a:xfrm>
                <a:off x="279054" y="283098"/>
                <a:ext cx="376787" cy="376786"/>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grpSp>
      </p:grpSp>
      <p:grpSp>
        <p:nvGrpSpPr>
          <p:cNvPr id="162" name="Group 182">
            <a:extLst>
              <a:ext uri="{FF2B5EF4-FFF2-40B4-BE49-F238E27FC236}">
                <a16:creationId xmlns:a16="http://schemas.microsoft.com/office/drawing/2014/main" id="{9B460818-AFB4-7C55-0F01-349C54A2D1AE}"/>
              </a:ext>
            </a:extLst>
          </p:cNvPr>
          <p:cNvGrpSpPr>
            <a:grpSpLocks noChangeAspect="1"/>
          </p:cNvGrpSpPr>
          <p:nvPr/>
        </p:nvGrpSpPr>
        <p:grpSpPr>
          <a:xfrm>
            <a:off x="8077136" y="4853373"/>
            <a:ext cx="2703274" cy="804147"/>
            <a:chOff x="0" y="0"/>
            <a:chExt cx="5871757" cy="1746682"/>
          </a:xfrm>
        </p:grpSpPr>
        <p:sp>
          <p:nvSpPr>
            <p:cNvPr id="163" name="Text Placeholder 32">
              <a:extLst>
                <a:ext uri="{FF2B5EF4-FFF2-40B4-BE49-F238E27FC236}">
                  <a16:creationId xmlns:a16="http://schemas.microsoft.com/office/drawing/2014/main" id="{DABF953D-08AE-70BA-144C-B24E75988432}"/>
                </a:ext>
              </a:extLst>
            </p:cNvPr>
            <p:cNvSpPr/>
            <p:nvPr/>
          </p:nvSpPr>
          <p:spPr>
            <a:xfrm>
              <a:off x="1294905" y="962389"/>
              <a:ext cx="4576852" cy="44860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1371600">
                <a:lnSpc>
                  <a:spcPct val="150000"/>
                </a:lnSpc>
                <a:spcBef>
                  <a:spcPts val="1400"/>
                </a:spcBef>
                <a:defRPr sz="2000">
                  <a:latin typeface="Source Sans Pro Light"/>
                  <a:ea typeface="Source Sans Pro Light"/>
                  <a:cs typeface="Source Sans Pro Light"/>
                  <a:sym typeface="Source Sans Pro Light"/>
                </a:defRPr>
              </a:lvl1pPr>
            </a:lstStyle>
            <a:p>
              <a:r>
                <a:rPr lang="en-US" sz="1000" dirty="0">
                  <a:solidFill>
                    <a:srgbClr val="0A0A46"/>
                  </a:solidFill>
                </a:rPr>
                <a:t>Comparative analysis and research</a:t>
              </a:r>
            </a:p>
          </p:txBody>
        </p:sp>
        <p:sp>
          <p:nvSpPr>
            <p:cNvPr id="164" name="Text Placeholder 33">
              <a:extLst>
                <a:ext uri="{FF2B5EF4-FFF2-40B4-BE49-F238E27FC236}">
                  <a16:creationId xmlns:a16="http://schemas.microsoft.com/office/drawing/2014/main" id="{FF5EA791-1C50-C062-B78D-3691218DF0AB}"/>
                </a:ext>
              </a:extLst>
            </p:cNvPr>
            <p:cNvSpPr/>
            <p:nvPr/>
          </p:nvSpPr>
          <p:spPr>
            <a:xfrm>
              <a:off x="1275634" y="563541"/>
              <a:ext cx="4595380" cy="118314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1371600">
                <a:lnSpc>
                  <a:spcPct val="130000"/>
                </a:lnSpc>
                <a:spcBef>
                  <a:spcPts val="1400"/>
                </a:spcBef>
                <a:defRPr sz="1800">
                  <a:solidFill>
                    <a:schemeClr val="accent1"/>
                  </a:solidFill>
                  <a:latin typeface="Source Sans Pro Light"/>
                  <a:ea typeface="Source Sans Pro Light"/>
                  <a:cs typeface="Source Sans Pro Light"/>
                  <a:sym typeface="Source Sans Pro Light"/>
                </a:defRPr>
              </a:lvl1pPr>
            </a:lstStyle>
            <a:p>
              <a:pPr marL="0" marR="0" lvl="0" indent="0" defTabSz="1371600" eaLnBrk="1" fontAlgn="auto" latinLnBrk="0" hangingPunct="0">
                <a:lnSpc>
                  <a:spcPct val="130000"/>
                </a:lnSpc>
                <a:spcBef>
                  <a:spcPts val="1400"/>
                </a:spcBef>
                <a:spcAft>
                  <a:spcPts val="0"/>
                </a:spcAft>
                <a:buClrTx/>
                <a:buSzTx/>
                <a:buFontTx/>
                <a:buNone/>
                <a:tabLst/>
                <a:defRPr/>
              </a:pPr>
              <a:r>
                <a:rPr kumimoji="0" lang="en-US" sz="1000" b="0" i="0" u="none" strike="noStrike" kern="0" cap="none" spc="0" normalizeH="0" baseline="0" noProof="0" dirty="0">
                  <a:ln>
                    <a:noFill/>
                  </a:ln>
                  <a:solidFill>
                    <a:srgbClr val="42A5F5"/>
                  </a:solidFill>
                  <a:effectLst/>
                  <a:uLnTx/>
                  <a:uFillTx/>
                  <a:latin typeface="Source Sans Pro Light"/>
                  <a:ea typeface="Source Sans Pro Light"/>
                  <a:sym typeface="Source Sans Pro Light"/>
                </a:rPr>
                <a:t>Studies and TOR for projects</a:t>
              </a:r>
            </a:p>
            <a:p>
              <a:pPr marL="0" marR="0" lvl="0" indent="0" defTabSz="1371600" eaLnBrk="1" fontAlgn="auto" latinLnBrk="0" hangingPunct="0">
                <a:lnSpc>
                  <a:spcPct val="130000"/>
                </a:lnSpc>
                <a:spcBef>
                  <a:spcPts val="1400"/>
                </a:spcBef>
                <a:spcAft>
                  <a:spcPts val="0"/>
                </a:spcAft>
                <a:buClrTx/>
                <a:buSzTx/>
                <a:buFontTx/>
                <a:buNone/>
                <a:tabLst/>
                <a:defRPr/>
              </a:pPr>
              <a:r>
                <a:rPr kumimoji="0" sz="900" b="0" i="0" u="none" strike="noStrike" kern="0" cap="none" spc="0" normalizeH="0" baseline="0" noProof="0" dirty="0">
                  <a:ln>
                    <a:noFill/>
                  </a:ln>
                  <a:solidFill>
                    <a:srgbClr val="42A5F5"/>
                  </a:solidFill>
                  <a:effectLst/>
                  <a:uLnTx/>
                  <a:uFillTx/>
                  <a:latin typeface="Source Sans Pro Light"/>
                  <a:ea typeface="Source Sans Pro Light"/>
                  <a:sym typeface="Source Sans Pro Light"/>
                </a:rPr>
                <a:t>.</a:t>
              </a:r>
            </a:p>
          </p:txBody>
        </p:sp>
        <p:sp>
          <p:nvSpPr>
            <p:cNvPr id="165" name="Text Placeholder 33">
              <a:extLst>
                <a:ext uri="{FF2B5EF4-FFF2-40B4-BE49-F238E27FC236}">
                  <a16:creationId xmlns:a16="http://schemas.microsoft.com/office/drawing/2014/main" id="{3AD82968-D6EE-A4BA-DDD8-2919952DB6C2}"/>
                </a:ext>
              </a:extLst>
            </p:cNvPr>
            <p:cNvSpPr/>
            <p:nvPr/>
          </p:nvSpPr>
          <p:spPr>
            <a:xfrm>
              <a:off x="1275634" y="0"/>
              <a:ext cx="4595379" cy="55779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1371600">
                <a:lnSpc>
                  <a:spcPct val="130000"/>
                </a:lnSpc>
                <a:defRPr sz="2800" b="1">
                  <a:latin typeface="Source Sans Pro"/>
                  <a:ea typeface="Source Sans Pro"/>
                  <a:cs typeface="Source Sans Pro"/>
                  <a:sym typeface="Source Sans Pro"/>
                </a:defRPr>
              </a:lvl1pPr>
            </a:lstStyle>
            <a:p>
              <a:pPr marL="0" marR="0" lvl="0" indent="0" defTabSz="1371600" eaLnBrk="1" fontAlgn="auto" latinLnBrk="0" hangingPunct="0">
                <a:lnSpc>
                  <a:spcPct val="130000"/>
                </a:lnSpc>
                <a:spcBef>
                  <a:spcPts val="0"/>
                </a:spcBef>
                <a:spcAft>
                  <a:spcPts val="0"/>
                </a:spcAft>
                <a:buClrTx/>
                <a:buSzTx/>
                <a:buFontTx/>
                <a:buNone/>
                <a:tabLst/>
                <a:defRPr/>
              </a:pPr>
              <a:r>
                <a:rPr lang="en-US" sz="1400" kern="0" dirty="0">
                  <a:solidFill>
                    <a:srgbClr val="656D78"/>
                  </a:solidFill>
                </a:rPr>
                <a:t>Researchers &amp; Consultants</a:t>
              </a:r>
              <a:endParaRPr kumimoji="0" sz="1400" b="1" i="0" u="none" strike="noStrike" kern="0" cap="none" spc="0" normalizeH="0" baseline="0" noProof="0" dirty="0">
                <a:ln>
                  <a:noFill/>
                </a:ln>
                <a:solidFill>
                  <a:srgbClr val="656D78"/>
                </a:solidFill>
                <a:effectLst/>
                <a:uLnTx/>
                <a:uFillTx/>
                <a:latin typeface="Source Sans Pro"/>
                <a:ea typeface="Source Sans Pro"/>
                <a:sym typeface="Source Sans Pro"/>
              </a:endParaRPr>
            </a:p>
          </p:txBody>
        </p:sp>
        <p:grpSp>
          <p:nvGrpSpPr>
            <p:cNvPr id="166" name="Group 186">
              <a:extLst>
                <a:ext uri="{FF2B5EF4-FFF2-40B4-BE49-F238E27FC236}">
                  <a16:creationId xmlns:a16="http://schemas.microsoft.com/office/drawing/2014/main" id="{F4952A4A-DA7A-1D1D-A1F9-15A771FB2C03}"/>
                </a:ext>
              </a:extLst>
            </p:cNvPr>
            <p:cNvGrpSpPr/>
            <p:nvPr/>
          </p:nvGrpSpPr>
          <p:grpSpPr>
            <a:xfrm>
              <a:off x="0" y="280442"/>
              <a:ext cx="942988" cy="942985"/>
              <a:chOff x="0" y="0"/>
              <a:chExt cx="942987" cy="942984"/>
            </a:xfrm>
          </p:grpSpPr>
          <p:sp>
            <p:nvSpPr>
              <p:cNvPr id="167" name="Oval 187">
                <a:extLst>
                  <a:ext uri="{FF2B5EF4-FFF2-40B4-BE49-F238E27FC236}">
                    <a16:creationId xmlns:a16="http://schemas.microsoft.com/office/drawing/2014/main" id="{A4558D32-44E7-854C-B266-59A9EDCEFB5B}"/>
                  </a:ext>
                </a:extLst>
              </p:cNvPr>
              <p:cNvSpPr/>
              <p:nvPr/>
            </p:nvSpPr>
            <p:spPr>
              <a:xfrm>
                <a:off x="0" y="-1"/>
                <a:ext cx="942988" cy="942986"/>
              </a:xfrm>
              <a:prstGeom prst="ellipse">
                <a:avLst/>
              </a:prstGeom>
              <a:gradFill flip="none" rotWithShape="1">
                <a:gsLst>
                  <a:gs pos="0">
                    <a:srgbClr val="4761AD"/>
                  </a:gs>
                  <a:gs pos="50000">
                    <a:srgbClr val="0645A8"/>
                  </a:gs>
                  <a:gs pos="100000">
                    <a:srgbClr val="003C9A"/>
                  </a:gs>
                </a:gsLst>
                <a:lin ang="5400000" scaled="0"/>
              </a:gradFill>
              <a:ln w="25400" cap="flat">
                <a:noFill/>
                <a:miter lim="400000"/>
              </a:ln>
              <a:effectLst>
                <a:outerShdw blurRad="127000" dist="38100" dir="5400000" rotWithShape="0">
                  <a:srgbClr val="000000">
                    <a:alpha val="63000"/>
                  </a:srgbClr>
                </a:outerShdw>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sz="4800">
                    <a:solidFill>
                      <a:srgbClr val="FFFFFF"/>
                    </a:solidFill>
                    <a:latin typeface="+mn-lt"/>
                    <a:ea typeface="+mn-ea"/>
                    <a:cs typeface="+mn-cs"/>
                    <a:sym typeface="Helvetica"/>
                  </a:defRPr>
                </a:pPr>
                <a:endParaRPr kumimoji="0" sz="4800" b="0" i="0" u="none" strike="noStrike" kern="0" cap="none" spc="0" normalizeH="0" baseline="0" noProof="0">
                  <a:ln>
                    <a:noFill/>
                  </a:ln>
                  <a:solidFill>
                    <a:srgbClr val="FFFFFF"/>
                  </a:solidFill>
                  <a:effectLst/>
                  <a:uLnTx/>
                  <a:uFillTx/>
                  <a:latin typeface="Helvetica"/>
                  <a:cs typeface="Helvetica"/>
                  <a:sym typeface="Helvetica"/>
                </a:endParaRPr>
              </a:p>
            </p:txBody>
          </p:sp>
          <p:sp>
            <p:nvSpPr>
              <p:cNvPr id="168" name="Shape 2540">
                <a:extLst>
                  <a:ext uri="{FF2B5EF4-FFF2-40B4-BE49-F238E27FC236}">
                    <a16:creationId xmlns:a16="http://schemas.microsoft.com/office/drawing/2014/main" id="{ADF95D5F-9B0C-A778-5B9F-431E954DB88F}"/>
                  </a:ext>
                </a:extLst>
              </p:cNvPr>
              <p:cNvSpPr/>
              <p:nvPr/>
            </p:nvSpPr>
            <p:spPr>
              <a:xfrm>
                <a:off x="276221" y="283098"/>
                <a:ext cx="376788" cy="376786"/>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cap="flat">
                <a:noFill/>
                <a:miter lim="400000"/>
              </a:ln>
              <a:effectLst/>
            </p:spPr>
            <p:txBody>
              <a:bodyPr wrap="square" lIns="91439" tIns="91439" rIns="91439" bIns="91439" numCol="1" anchor="ctr">
                <a:noAutofit/>
              </a:bodyPr>
              <a:lstStyle/>
              <a:p>
                <a:pPr marL="0" marR="0" lvl="0" indent="0" defTabSz="457064"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a:ea typeface="Source Sans Pro Light"/>
                  <a:cs typeface="Source Sans Pro Light"/>
                  <a:sym typeface="Source Sans Pro Light"/>
                </a:endParaRPr>
              </a:p>
            </p:txBody>
          </p:sp>
        </p:grpSp>
      </p:grpSp>
      <p:grpSp>
        <p:nvGrpSpPr>
          <p:cNvPr id="14" name="Group 13">
            <a:extLst>
              <a:ext uri="{FF2B5EF4-FFF2-40B4-BE49-F238E27FC236}">
                <a16:creationId xmlns:a16="http://schemas.microsoft.com/office/drawing/2014/main" id="{B1E9C567-C372-1475-F63C-FD6DEEA66934}"/>
              </a:ext>
            </a:extLst>
          </p:cNvPr>
          <p:cNvGrpSpPr/>
          <p:nvPr/>
        </p:nvGrpSpPr>
        <p:grpSpPr>
          <a:xfrm>
            <a:off x="3891406" y="2137160"/>
            <a:ext cx="3981033" cy="3615241"/>
            <a:chOff x="3891406" y="2137160"/>
            <a:chExt cx="3981033" cy="3615241"/>
          </a:xfrm>
        </p:grpSpPr>
        <p:pic>
          <p:nvPicPr>
            <p:cNvPr id="10" name="Picture 9">
              <a:extLst>
                <a:ext uri="{FF2B5EF4-FFF2-40B4-BE49-F238E27FC236}">
                  <a16:creationId xmlns:a16="http://schemas.microsoft.com/office/drawing/2014/main" id="{783590CB-DF04-3E90-2A43-D0740C51AF58}"/>
                </a:ext>
              </a:extLst>
            </p:cNvPr>
            <p:cNvPicPr>
              <a:picLocks noChangeAspect="1"/>
            </p:cNvPicPr>
            <p:nvPr/>
          </p:nvPicPr>
          <p:blipFill>
            <a:blip r:embed="rId2"/>
            <a:stretch>
              <a:fillRect/>
            </a:stretch>
          </p:blipFill>
          <p:spPr>
            <a:xfrm>
              <a:off x="3891406" y="2137160"/>
              <a:ext cx="3981033" cy="3615241"/>
            </a:xfrm>
            <a:prstGeom prst="rect">
              <a:avLst/>
            </a:prstGeom>
          </p:spPr>
        </p:pic>
        <p:sp>
          <p:nvSpPr>
            <p:cNvPr id="12" name="Text Placeholder 33">
              <a:extLst>
                <a:ext uri="{FF2B5EF4-FFF2-40B4-BE49-F238E27FC236}">
                  <a16:creationId xmlns:a16="http://schemas.microsoft.com/office/drawing/2014/main" id="{9494E18C-E0B0-AAA3-BBC4-51AF68594CB6}"/>
                </a:ext>
              </a:extLst>
            </p:cNvPr>
            <p:cNvSpPr txBox="1"/>
            <p:nvPr/>
          </p:nvSpPr>
          <p:spPr>
            <a:xfrm>
              <a:off x="5405022" y="4005425"/>
              <a:ext cx="953799" cy="256802"/>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lgn="ctr" defTabSz="1371600">
                <a:lnSpc>
                  <a:spcPct val="130000"/>
                </a:lnSpc>
                <a:spcBef>
                  <a:spcPts val="1400"/>
                </a:spcBef>
                <a:defRPr sz="1600">
                  <a:solidFill>
                    <a:schemeClr val="accent1"/>
                  </a:solidFill>
                  <a:latin typeface="Source Sans Pro Light"/>
                  <a:ea typeface="Source Sans Pro Light"/>
                  <a:cs typeface="Source Sans Pro Light"/>
                  <a:sym typeface="Source Sans Pro Light"/>
                </a:defRPr>
              </a:lvl1pPr>
            </a:lstStyle>
            <a:p>
              <a:pPr marL="0" marR="0" lvl="0" indent="0" algn="ctr" defTabSz="1371600" eaLnBrk="1" fontAlgn="auto" latinLnBrk="0" hangingPunct="0">
                <a:lnSpc>
                  <a:spcPct val="130000"/>
                </a:lnSpc>
                <a:spcBef>
                  <a:spcPts val="1400"/>
                </a:spcBef>
                <a:spcAft>
                  <a:spcPts val="0"/>
                </a:spcAft>
                <a:buClrTx/>
                <a:buSzTx/>
                <a:buFontTx/>
                <a:buNone/>
                <a:tabLst/>
                <a:defRPr/>
              </a:pPr>
              <a:r>
                <a:rPr kumimoji="0" lang="en-US" sz="1400" b="1" i="0" u="none" strike="noStrike" kern="0" cap="none" spc="0" normalizeH="0" baseline="0" noProof="0" dirty="0">
                  <a:ln>
                    <a:noFill/>
                  </a:ln>
                  <a:solidFill>
                    <a:srgbClr val="656D78"/>
                  </a:solidFill>
                  <a:effectLst/>
                  <a:uLnTx/>
                  <a:uFillTx/>
                  <a:latin typeface="Source Sans Pro" panose="020B0503030403020204" pitchFamily="34" charset="0"/>
                  <a:ea typeface="Source Sans Pro" panose="020B0503030403020204" pitchFamily="34" charset="0"/>
                  <a:sym typeface="Source Sans Pro Light"/>
                </a:rPr>
                <a:t>KPI Users</a:t>
              </a:r>
              <a:endParaRPr kumimoji="0" sz="3600" b="1" i="0" u="none" strike="noStrike" kern="0" cap="none" spc="0" normalizeH="0" baseline="0" noProof="0" dirty="0">
                <a:ln>
                  <a:noFill/>
                </a:ln>
                <a:solidFill>
                  <a:srgbClr val="656D78"/>
                </a:solidFill>
                <a:effectLst/>
                <a:uLnTx/>
                <a:uFillTx/>
                <a:latin typeface="Source Sans Pro" panose="020B0503030403020204" pitchFamily="34" charset="0"/>
                <a:ea typeface="Source Sans Pro" panose="020B0503030403020204" pitchFamily="34" charset="0"/>
                <a:sym typeface="Source Sans Pro Light"/>
              </a:endParaRPr>
            </a:p>
          </p:txBody>
        </p:sp>
      </p:grpSp>
    </p:spTree>
    <p:extLst>
      <p:ext uri="{BB962C8B-B14F-4D97-AF65-F5344CB8AC3E}">
        <p14:creationId xmlns:p14="http://schemas.microsoft.com/office/powerpoint/2010/main" val="409270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p:tgtEl>
                                          <p:spTgt spid="90"/>
                                        </p:tgtEl>
                                        <p:attrNameLst>
                                          <p:attrName>ppt_y</p:attrName>
                                        </p:attrNameLst>
                                      </p:cBhvr>
                                      <p:tavLst>
                                        <p:tav tm="0">
                                          <p:val>
                                            <p:strVal val="#ppt_y-#ppt_h*1.125000"/>
                                          </p:val>
                                        </p:tav>
                                        <p:tav tm="100000">
                                          <p:val>
                                            <p:strVal val="#ppt_y"/>
                                          </p:val>
                                        </p:tav>
                                      </p:tavLst>
                                    </p:anim>
                                    <p:animEffect transition="in" filter="wipe(down)">
                                      <p:cBhvr>
                                        <p:cTn id="8" dur="500"/>
                                        <p:tgtEl>
                                          <p:spTgt spid="90"/>
                                        </p:tgtEl>
                                      </p:cBhvr>
                                    </p:animEffect>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grpId="0" nodeType="afterEffect">
                                  <p:stCondLst>
                                    <p:cond delay="0"/>
                                  </p:stCondLst>
                                  <p:iterate>
                                    <p:tmAbs val="0"/>
                                  </p:iterate>
                                  <p:childTnLst>
                                    <p:set>
                                      <p:cBhvr>
                                        <p:cTn id="16" fill="hold"/>
                                        <p:tgtEl>
                                          <p:spTgt spid="127"/>
                                        </p:tgtEl>
                                        <p:attrNameLst>
                                          <p:attrName>style.visibility</p:attrName>
                                        </p:attrNameLst>
                                      </p:cBhvr>
                                      <p:to>
                                        <p:strVal val="visible"/>
                                      </p:to>
                                    </p:set>
                                    <p:anim calcmode="lin" valueType="num">
                                      <p:cBhvr>
                                        <p:cTn id="17" dur="500" fill="hold"/>
                                        <p:tgtEl>
                                          <p:spTgt spid="127"/>
                                        </p:tgtEl>
                                        <p:attrNameLst>
                                          <p:attrName>ppt_x</p:attrName>
                                        </p:attrNameLst>
                                      </p:cBhvr>
                                      <p:tavLst>
                                        <p:tav tm="0">
                                          <p:val>
                                            <p:strVal val="#ppt_x"/>
                                          </p:val>
                                        </p:tav>
                                        <p:tav tm="100000">
                                          <p:val>
                                            <p:strVal val="#ppt_x"/>
                                          </p:val>
                                        </p:tav>
                                      </p:tavLst>
                                    </p:anim>
                                    <p:anim calcmode="lin" valueType="num">
                                      <p:cBhvr>
                                        <p:cTn id="18" dur="500" fill="hold"/>
                                        <p:tgtEl>
                                          <p:spTgt spid="12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iterate>
                                    <p:tmAbs val="0"/>
                                  </p:iterate>
                                  <p:childTnLst>
                                    <p:set>
                                      <p:cBhvr>
                                        <p:cTn id="21" fill="hold"/>
                                        <p:tgtEl>
                                          <p:spTgt spid="148"/>
                                        </p:tgtEl>
                                        <p:attrNameLst>
                                          <p:attrName>style.visibility</p:attrName>
                                        </p:attrNameLst>
                                      </p:cBhvr>
                                      <p:to>
                                        <p:strVal val="visible"/>
                                      </p:to>
                                    </p:set>
                                    <p:anim calcmode="lin" valueType="num">
                                      <p:cBhvr>
                                        <p:cTn id="22" dur="500" fill="hold"/>
                                        <p:tgtEl>
                                          <p:spTgt spid="148"/>
                                        </p:tgtEl>
                                        <p:attrNameLst>
                                          <p:attrName>ppt_x</p:attrName>
                                        </p:attrNameLst>
                                      </p:cBhvr>
                                      <p:tavLst>
                                        <p:tav tm="0">
                                          <p:val>
                                            <p:strVal val="#ppt_x"/>
                                          </p:val>
                                        </p:tav>
                                        <p:tav tm="100000">
                                          <p:val>
                                            <p:strVal val="#ppt_x"/>
                                          </p:val>
                                        </p:tav>
                                      </p:tavLst>
                                    </p:anim>
                                    <p:anim calcmode="lin" valueType="num">
                                      <p:cBhvr>
                                        <p:cTn id="23" dur="500" fill="hold"/>
                                        <p:tgtEl>
                                          <p:spTgt spid="14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iterate>
                                    <p:tmAbs val="0"/>
                                  </p:iterate>
                                  <p:childTnLst>
                                    <p:set>
                                      <p:cBhvr>
                                        <p:cTn id="26" fill="hold"/>
                                        <p:tgtEl>
                                          <p:spTgt spid="134"/>
                                        </p:tgtEl>
                                        <p:attrNameLst>
                                          <p:attrName>style.visibility</p:attrName>
                                        </p:attrNameLst>
                                      </p:cBhvr>
                                      <p:to>
                                        <p:strVal val="visible"/>
                                      </p:to>
                                    </p:set>
                                    <p:anim calcmode="lin" valueType="num">
                                      <p:cBhvr>
                                        <p:cTn id="27" dur="500" fill="hold"/>
                                        <p:tgtEl>
                                          <p:spTgt spid="134"/>
                                        </p:tgtEl>
                                        <p:attrNameLst>
                                          <p:attrName>ppt_x</p:attrName>
                                        </p:attrNameLst>
                                      </p:cBhvr>
                                      <p:tavLst>
                                        <p:tav tm="0">
                                          <p:val>
                                            <p:strVal val="#ppt_x"/>
                                          </p:val>
                                        </p:tav>
                                        <p:tav tm="100000">
                                          <p:val>
                                            <p:strVal val="#ppt_x"/>
                                          </p:val>
                                        </p:tav>
                                      </p:tavLst>
                                    </p:anim>
                                    <p:anim calcmode="lin" valueType="num">
                                      <p:cBhvr>
                                        <p:cTn id="28" dur="500" fill="hold"/>
                                        <p:tgtEl>
                                          <p:spTgt spid="13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iterate>
                                    <p:tmAbs val="0"/>
                                  </p:iterate>
                                  <p:childTnLst>
                                    <p:set>
                                      <p:cBhvr>
                                        <p:cTn id="31" fill="hold"/>
                                        <p:tgtEl>
                                          <p:spTgt spid="155"/>
                                        </p:tgtEl>
                                        <p:attrNameLst>
                                          <p:attrName>style.visibility</p:attrName>
                                        </p:attrNameLst>
                                      </p:cBhvr>
                                      <p:to>
                                        <p:strVal val="visible"/>
                                      </p:to>
                                    </p:set>
                                    <p:anim calcmode="lin" valueType="num">
                                      <p:cBhvr>
                                        <p:cTn id="32" dur="500" fill="hold"/>
                                        <p:tgtEl>
                                          <p:spTgt spid="155"/>
                                        </p:tgtEl>
                                        <p:attrNameLst>
                                          <p:attrName>ppt_x</p:attrName>
                                        </p:attrNameLst>
                                      </p:cBhvr>
                                      <p:tavLst>
                                        <p:tav tm="0">
                                          <p:val>
                                            <p:strVal val="#ppt_x"/>
                                          </p:val>
                                        </p:tav>
                                        <p:tav tm="100000">
                                          <p:val>
                                            <p:strVal val="#ppt_x"/>
                                          </p:val>
                                        </p:tav>
                                      </p:tavLst>
                                    </p:anim>
                                    <p:anim calcmode="lin" valueType="num">
                                      <p:cBhvr>
                                        <p:cTn id="33" dur="500" fill="hold"/>
                                        <p:tgtEl>
                                          <p:spTgt spid="15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iterate>
                                    <p:tmAbs val="0"/>
                                  </p:iterate>
                                  <p:childTnLst>
                                    <p:set>
                                      <p:cBhvr>
                                        <p:cTn id="36" fill="hold"/>
                                        <p:tgtEl>
                                          <p:spTgt spid="141"/>
                                        </p:tgtEl>
                                        <p:attrNameLst>
                                          <p:attrName>style.visibility</p:attrName>
                                        </p:attrNameLst>
                                      </p:cBhvr>
                                      <p:to>
                                        <p:strVal val="visible"/>
                                      </p:to>
                                    </p:set>
                                    <p:anim calcmode="lin" valueType="num">
                                      <p:cBhvr>
                                        <p:cTn id="37" dur="500" fill="hold"/>
                                        <p:tgtEl>
                                          <p:spTgt spid="141"/>
                                        </p:tgtEl>
                                        <p:attrNameLst>
                                          <p:attrName>ppt_x</p:attrName>
                                        </p:attrNameLst>
                                      </p:cBhvr>
                                      <p:tavLst>
                                        <p:tav tm="0">
                                          <p:val>
                                            <p:strVal val="#ppt_x"/>
                                          </p:val>
                                        </p:tav>
                                        <p:tav tm="100000">
                                          <p:val>
                                            <p:strVal val="#ppt_x"/>
                                          </p:val>
                                        </p:tav>
                                      </p:tavLst>
                                    </p:anim>
                                    <p:anim calcmode="lin" valueType="num">
                                      <p:cBhvr>
                                        <p:cTn id="38" dur="500" fill="hold"/>
                                        <p:tgtEl>
                                          <p:spTgt spid="14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iterate>
                                    <p:tmAbs val="0"/>
                                  </p:iterate>
                                  <p:childTnLst>
                                    <p:set>
                                      <p:cBhvr>
                                        <p:cTn id="41" fill="hold"/>
                                        <p:tgtEl>
                                          <p:spTgt spid="162"/>
                                        </p:tgtEl>
                                        <p:attrNameLst>
                                          <p:attrName>style.visibility</p:attrName>
                                        </p:attrNameLst>
                                      </p:cBhvr>
                                      <p:to>
                                        <p:strVal val="visible"/>
                                      </p:to>
                                    </p:set>
                                    <p:anim calcmode="lin" valueType="num">
                                      <p:cBhvr>
                                        <p:cTn id="42" dur="500" fill="hold"/>
                                        <p:tgtEl>
                                          <p:spTgt spid="162"/>
                                        </p:tgtEl>
                                        <p:attrNameLst>
                                          <p:attrName>ppt_x</p:attrName>
                                        </p:attrNameLst>
                                      </p:cBhvr>
                                      <p:tavLst>
                                        <p:tav tm="0">
                                          <p:val>
                                            <p:strVal val="#ppt_x"/>
                                          </p:val>
                                        </p:tav>
                                        <p:tav tm="100000">
                                          <p:val>
                                            <p:strVal val="#ppt_x"/>
                                          </p:val>
                                        </p:tav>
                                      </p:tavLst>
                                    </p:anim>
                                    <p:anim calcmode="lin" valueType="num">
                                      <p:cBhvr>
                                        <p:cTn id="43" dur="500" fill="hold"/>
                                        <p:tgtEl>
                                          <p:spTgt spid="1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127" grpId="0" animBg="1" advAuto="0"/>
      <p:bldP spid="134" grpId="0" animBg="1" advAuto="0"/>
      <p:bldP spid="141" grpId="0" animBg="1" advAuto="0"/>
      <p:bldP spid="148" grpId="0" animBg="1" advAuto="0"/>
      <p:bldP spid="155" grpId="0" animBg="1" advAuto="0"/>
      <p:bldP spid="162" grpId="0"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2010F22-C4B0-960F-8DA4-8BA060DDAAFB}"/>
              </a:ext>
            </a:extLst>
          </p:cNvPr>
          <p:cNvSpPr>
            <a:spLocks noGrp="1"/>
          </p:cNvSpPr>
          <p:nvPr>
            <p:ph type="sldNum" sz="quarter" idx="12"/>
          </p:nvPr>
        </p:nvSpPr>
        <p:spPr/>
        <p:txBody>
          <a:bodyPr/>
          <a:lstStyle/>
          <a:p>
            <a:fld id="{C669A7A6-C1EA-47A1-978E-D843007FFD51}" type="slidenum">
              <a:rPr lang="en-US" smtClean="0"/>
              <a:t>23</a:t>
            </a:fld>
            <a:endParaRPr lang="en-US"/>
          </a:p>
        </p:txBody>
      </p:sp>
      <p:sp>
        <p:nvSpPr>
          <p:cNvPr id="107" name="Freeform 293">
            <a:extLst>
              <a:ext uri="{FF2B5EF4-FFF2-40B4-BE49-F238E27FC236}">
                <a16:creationId xmlns:a16="http://schemas.microsoft.com/office/drawing/2014/main" id="{789619DD-A4DC-1164-BCEE-110BFFAACE1D}"/>
              </a:ext>
            </a:extLst>
          </p:cNvPr>
          <p:cNvSpPr>
            <a:spLocks/>
          </p:cNvSpPr>
          <p:nvPr/>
        </p:nvSpPr>
        <p:spPr bwMode="auto">
          <a:xfrm>
            <a:off x="8432349" y="1746951"/>
            <a:ext cx="2184401" cy="1771086"/>
          </a:xfrm>
          <a:custGeom>
            <a:avLst/>
            <a:gdLst>
              <a:gd name="T0" fmla="*/ 936 w 1023"/>
              <a:gd name="T1" fmla="*/ 546 h 830"/>
              <a:gd name="T2" fmla="*/ 936 w 1023"/>
              <a:gd name="T3" fmla="*/ 460 h 830"/>
              <a:gd name="T4" fmla="*/ 796 w 1023"/>
              <a:gd name="T5" fmla="*/ 134 h 830"/>
              <a:gd name="T6" fmla="*/ 468 w 1023"/>
              <a:gd name="T7" fmla="*/ 0 h 830"/>
              <a:gd name="T8" fmla="*/ 0 w 1023"/>
              <a:gd name="T9" fmla="*/ 468 h 830"/>
              <a:gd name="T10" fmla="*/ 0 w 1023"/>
              <a:gd name="T11" fmla="*/ 730 h 830"/>
              <a:gd name="T12" fmla="*/ 73 w 1023"/>
              <a:gd name="T13" fmla="*/ 603 h 830"/>
              <a:gd name="T14" fmla="*/ 153 w 1023"/>
              <a:gd name="T15" fmla="*/ 741 h 830"/>
              <a:gd name="T16" fmla="*/ 153 w 1023"/>
              <a:gd name="T17" fmla="*/ 468 h 830"/>
              <a:gd name="T18" fmla="*/ 468 w 1023"/>
              <a:gd name="T19" fmla="*/ 154 h 830"/>
              <a:gd name="T20" fmla="*/ 688 w 1023"/>
              <a:gd name="T21" fmla="*/ 244 h 830"/>
              <a:gd name="T22" fmla="*/ 782 w 1023"/>
              <a:gd name="T23" fmla="*/ 462 h 830"/>
              <a:gd name="T24" fmla="*/ 782 w 1023"/>
              <a:gd name="T25" fmla="*/ 546 h 830"/>
              <a:gd name="T26" fmla="*/ 695 w 1023"/>
              <a:gd name="T27" fmla="*/ 546 h 830"/>
              <a:gd name="T28" fmla="*/ 859 w 1023"/>
              <a:gd name="T29" fmla="*/ 830 h 830"/>
              <a:gd name="T30" fmla="*/ 1023 w 1023"/>
              <a:gd name="T31" fmla="*/ 546 h 830"/>
              <a:gd name="T32" fmla="*/ 936 w 1023"/>
              <a:gd name="T33" fmla="*/ 546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3" h="830">
                <a:moveTo>
                  <a:pt x="936" y="546"/>
                </a:moveTo>
                <a:cubicBezTo>
                  <a:pt x="936" y="460"/>
                  <a:pt x="936" y="460"/>
                  <a:pt x="936" y="460"/>
                </a:cubicBezTo>
                <a:cubicBezTo>
                  <a:pt x="934" y="336"/>
                  <a:pt x="884" y="221"/>
                  <a:pt x="796" y="134"/>
                </a:cubicBezTo>
                <a:cubicBezTo>
                  <a:pt x="708" y="48"/>
                  <a:pt x="591" y="0"/>
                  <a:pt x="468" y="0"/>
                </a:cubicBezTo>
                <a:cubicBezTo>
                  <a:pt x="210" y="0"/>
                  <a:pt x="0" y="210"/>
                  <a:pt x="0" y="468"/>
                </a:cubicBezTo>
                <a:cubicBezTo>
                  <a:pt x="0" y="730"/>
                  <a:pt x="0" y="730"/>
                  <a:pt x="0" y="730"/>
                </a:cubicBezTo>
                <a:cubicBezTo>
                  <a:pt x="73" y="603"/>
                  <a:pt x="73" y="603"/>
                  <a:pt x="73" y="603"/>
                </a:cubicBezTo>
                <a:cubicBezTo>
                  <a:pt x="153" y="741"/>
                  <a:pt x="153" y="741"/>
                  <a:pt x="153" y="741"/>
                </a:cubicBezTo>
                <a:cubicBezTo>
                  <a:pt x="153" y="468"/>
                  <a:pt x="153" y="468"/>
                  <a:pt x="153" y="468"/>
                </a:cubicBezTo>
                <a:cubicBezTo>
                  <a:pt x="153" y="295"/>
                  <a:pt x="294" y="154"/>
                  <a:pt x="468" y="154"/>
                </a:cubicBezTo>
                <a:cubicBezTo>
                  <a:pt x="551" y="154"/>
                  <a:pt x="629" y="186"/>
                  <a:pt x="688" y="244"/>
                </a:cubicBezTo>
                <a:cubicBezTo>
                  <a:pt x="747" y="302"/>
                  <a:pt x="780" y="379"/>
                  <a:pt x="782" y="462"/>
                </a:cubicBezTo>
                <a:cubicBezTo>
                  <a:pt x="782" y="546"/>
                  <a:pt x="782" y="546"/>
                  <a:pt x="782" y="546"/>
                </a:cubicBezTo>
                <a:cubicBezTo>
                  <a:pt x="695" y="546"/>
                  <a:pt x="695" y="546"/>
                  <a:pt x="695" y="546"/>
                </a:cubicBezTo>
                <a:cubicBezTo>
                  <a:pt x="859" y="830"/>
                  <a:pt x="859" y="830"/>
                  <a:pt x="859" y="830"/>
                </a:cubicBezTo>
                <a:cubicBezTo>
                  <a:pt x="1023" y="546"/>
                  <a:pt x="1023" y="546"/>
                  <a:pt x="1023" y="546"/>
                </a:cubicBezTo>
                <a:lnTo>
                  <a:pt x="936" y="546"/>
                </a:lnTo>
                <a:close/>
              </a:path>
            </a:pathLst>
          </a:custGeom>
          <a:gradFill rotWithShape="1">
            <a:gsLst>
              <a:gs pos="0">
                <a:srgbClr val="1565C0">
                  <a:satMod val="103000"/>
                  <a:lumMod val="102000"/>
                  <a:tint val="94000"/>
                </a:srgbClr>
              </a:gs>
              <a:gs pos="50000">
                <a:srgbClr val="1565C0">
                  <a:satMod val="110000"/>
                  <a:lumMod val="100000"/>
                  <a:shade val="100000"/>
                </a:srgbClr>
              </a:gs>
              <a:gs pos="100000">
                <a:srgbClr val="1565C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08" name="Freeform 294">
            <a:extLst>
              <a:ext uri="{FF2B5EF4-FFF2-40B4-BE49-F238E27FC236}">
                <a16:creationId xmlns:a16="http://schemas.microsoft.com/office/drawing/2014/main" id="{9D420E15-40AD-AF89-7827-DB3BDF5BBA74}"/>
              </a:ext>
            </a:extLst>
          </p:cNvPr>
          <p:cNvSpPr>
            <a:spLocks/>
          </p:cNvSpPr>
          <p:nvPr/>
        </p:nvSpPr>
        <p:spPr bwMode="auto">
          <a:xfrm>
            <a:off x="6754774" y="3114072"/>
            <a:ext cx="2186272" cy="1771086"/>
          </a:xfrm>
          <a:custGeom>
            <a:avLst/>
            <a:gdLst>
              <a:gd name="T0" fmla="*/ 859 w 1024"/>
              <a:gd name="T1" fmla="*/ 0 h 830"/>
              <a:gd name="T2" fmla="*/ 695 w 1024"/>
              <a:gd name="T3" fmla="*/ 285 h 830"/>
              <a:gd name="T4" fmla="*/ 783 w 1024"/>
              <a:gd name="T5" fmla="*/ 285 h 830"/>
              <a:gd name="T6" fmla="*/ 783 w 1024"/>
              <a:gd name="T7" fmla="*/ 368 h 830"/>
              <a:gd name="T8" fmla="*/ 689 w 1024"/>
              <a:gd name="T9" fmla="*/ 586 h 830"/>
              <a:gd name="T10" fmla="*/ 468 w 1024"/>
              <a:gd name="T11" fmla="*/ 676 h 830"/>
              <a:gd name="T12" fmla="*/ 154 w 1024"/>
              <a:gd name="T13" fmla="*/ 362 h 830"/>
              <a:gd name="T14" fmla="*/ 154 w 1024"/>
              <a:gd name="T15" fmla="*/ 92 h 830"/>
              <a:gd name="T16" fmla="*/ 75 w 1024"/>
              <a:gd name="T17" fmla="*/ 227 h 830"/>
              <a:gd name="T18" fmla="*/ 0 w 1024"/>
              <a:gd name="T19" fmla="*/ 97 h 830"/>
              <a:gd name="T20" fmla="*/ 0 w 1024"/>
              <a:gd name="T21" fmla="*/ 362 h 830"/>
              <a:gd name="T22" fmla="*/ 468 w 1024"/>
              <a:gd name="T23" fmla="*/ 830 h 830"/>
              <a:gd name="T24" fmla="*/ 796 w 1024"/>
              <a:gd name="T25" fmla="*/ 696 h 830"/>
              <a:gd name="T26" fmla="*/ 936 w 1024"/>
              <a:gd name="T27" fmla="*/ 370 h 830"/>
              <a:gd name="T28" fmla="*/ 936 w 1024"/>
              <a:gd name="T29" fmla="*/ 285 h 830"/>
              <a:gd name="T30" fmla="*/ 1024 w 1024"/>
              <a:gd name="T31" fmla="*/ 285 h 830"/>
              <a:gd name="T32" fmla="*/ 859 w 1024"/>
              <a:gd name="T33" fmla="*/ 0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4" h="830">
                <a:moveTo>
                  <a:pt x="859" y="0"/>
                </a:moveTo>
                <a:cubicBezTo>
                  <a:pt x="695" y="285"/>
                  <a:pt x="695" y="285"/>
                  <a:pt x="695" y="285"/>
                </a:cubicBezTo>
                <a:cubicBezTo>
                  <a:pt x="783" y="285"/>
                  <a:pt x="783" y="285"/>
                  <a:pt x="783" y="285"/>
                </a:cubicBezTo>
                <a:cubicBezTo>
                  <a:pt x="783" y="368"/>
                  <a:pt x="783" y="368"/>
                  <a:pt x="783" y="368"/>
                </a:cubicBezTo>
                <a:cubicBezTo>
                  <a:pt x="781" y="451"/>
                  <a:pt x="748" y="528"/>
                  <a:pt x="689" y="586"/>
                </a:cubicBezTo>
                <a:cubicBezTo>
                  <a:pt x="629" y="644"/>
                  <a:pt x="551" y="676"/>
                  <a:pt x="468" y="676"/>
                </a:cubicBezTo>
                <a:cubicBezTo>
                  <a:pt x="295" y="676"/>
                  <a:pt x="154" y="535"/>
                  <a:pt x="154" y="362"/>
                </a:cubicBezTo>
                <a:cubicBezTo>
                  <a:pt x="154" y="92"/>
                  <a:pt x="154" y="92"/>
                  <a:pt x="154" y="92"/>
                </a:cubicBezTo>
                <a:cubicBezTo>
                  <a:pt x="75" y="227"/>
                  <a:pt x="75" y="227"/>
                  <a:pt x="75" y="227"/>
                </a:cubicBezTo>
                <a:cubicBezTo>
                  <a:pt x="0" y="97"/>
                  <a:pt x="0" y="97"/>
                  <a:pt x="0" y="97"/>
                </a:cubicBezTo>
                <a:cubicBezTo>
                  <a:pt x="0" y="362"/>
                  <a:pt x="0" y="362"/>
                  <a:pt x="0" y="362"/>
                </a:cubicBezTo>
                <a:cubicBezTo>
                  <a:pt x="0" y="620"/>
                  <a:pt x="210" y="830"/>
                  <a:pt x="468" y="830"/>
                </a:cubicBezTo>
                <a:cubicBezTo>
                  <a:pt x="592" y="830"/>
                  <a:pt x="708" y="782"/>
                  <a:pt x="796" y="696"/>
                </a:cubicBezTo>
                <a:cubicBezTo>
                  <a:pt x="884" y="609"/>
                  <a:pt x="934" y="494"/>
                  <a:pt x="936" y="370"/>
                </a:cubicBezTo>
                <a:cubicBezTo>
                  <a:pt x="936" y="285"/>
                  <a:pt x="936" y="285"/>
                  <a:pt x="936" y="285"/>
                </a:cubicBezTo>
                <a:cubicBezTo>
                  <a:pt x="1024" y="285"/>
                  <a:pt x="1024" y="285"/>
                  <a:pt x="1024" y="285"/>
                </a:cubicBezTo>
                <a:lnTo>
                  <a:pt x="859" y="0"/>
                </a:lnTo>
                <a:close/>
              </a:path>
            </a:pathLst>
          </a:custGeom>
          <a:gradFill rotWithShape="1">
            <a:gsLst>
              <a:gs pos="0">
                <a:srgbClr val="1976D2">
                  <a:satMod val="103000"/>
                  <a:lumMod val="102000"/>
                  <a:tint val="94000"/>
                </a:srgbClr>
              </a:gs>
              <a:gs pos="50000">
                <a:srgbClr val="1976D2">
                  <a:satMod val="110000"/>
                  <a:lumMod val="100000"/>
                  <a:shade val="100000"/>
                </a:srgbClr>
              </a:gs>
              <a:gs pos="100000">
                <a:srgbClr val="1976D2">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09" name="Freeform 295">
            <a:extLst>
              <a:ext uri="{FF2B5EF4-FFF2-40B4-BE49-F238E27FC236}">
                <a16:creationId xmlns:a16="http://schemas.microsoft.com/office/drawing/2014/main" id="{BF0F7218-D8C2-EFA2-8E3E-C186E308C6B0}"/>
              </a:ext>
            </a:extLst>
          </p:cNvPr>
          <p:cNvSpPr>
            <a:spLocks/>
          </p:cNvSpPr>
          <p:nvPr/>
        </p:nvSpPr>
        <p:spPr bwMode="auto">
          <a:xfrm>
            <a:off x="5082810" y="1746951"/>
            <a:ext cx="2184401" cy="1771086"/>
          </a:xfrm>
          <a:custGeom>
            <a:avLst/>
            <a:gdLst>
              <a:gd name="T0" fmla="*/ 936 w 1024"/>
              <a:gd name="T1" fmla="*/ 546 h 830"/>
              <a:gd name="T2" fmla="*/ 936 w 1024"/>
              <a:gd name="T3" fmla="*/ 460 h 830"/>
              <a:gd name="T4" fmla="*/ 796 w 1024"/>
              <a:gd name="T5" fmla="*/ 134 h 830"/>
              <a:gd name="T6" fmla="*/ 468 w 1024"/>
              <a:gd name="T7" fmla="*/ 0 h 830"/>
              <a:gd name="T8" fmla="*/ 0 w 1024"/>
              <a:gd name="T9" fmla="*/ 468 h 830"/>
              <a:gd name="T10" fmla="*/ 0 w 1024"/>
              <a:gd name="T11" fmla="*/ 730 h 830"/>
              <a:gd name="T12" fmla="*/ 74 w 1024"/>
              <a:gd name="T13" fmla="*/ 603 h 830"/>
              <a:gd name="T14" fmla="*/ 154 w 1024"/>
              <a:gd name="T15" fmla="*/ 741 h 830"/>
              <a:gd name="T16" fmla="*/ 154 w 1024"/>
              <a:gd name="T17" fmla="*/ 468 h 830"/>
              <a:gd name="T18" fmla="*/ 468 w 1024"/>
              <a:gd name="T19" fmla="*/ 154 h 830"/>
              <a:gd name="T20" fmla="*/ 689 w 1024"/>
              <a:gd name="T21" fmla="*/ 244 h 830"/>
              <a:gd name="T22" fmla="*/ 783 w 1024"/>
              <a:gd name="T23" fmla="*/ 462 h 830"/>
              <a:gd name="T24" fmla="*/ 783 w 1024"/>
              <a:gd name="T25" fmla="*/ 546 h 830"/>
              <a:gd name="T26" fmla="*/ 695 w 1024"/>
              <a:gd name="T27" fmla="*/ 546 h 830"/>
              <a:gd name="T28" fmla="*/ 859 w 1024"/>
              <a:gd name="T29" fmla="*/ 830 h 830"/>
              <a:gd name="T30" fmla="*/ 1024 w 1024"/>
              <a:gd name="T31" fmla="*/ 546 h 830"/>
              <a:gd name="T32" fmla="*/ 936 w 1024"/>
              <a:gd name="T33" fmla="*/ 546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4" h="830">
                <a:moveTo>
                  <a:pt x="936" y="546"/>
                </a:moveTo>
                <a:cubicBezTo>
                  <a:pt x="936" y="460"/>
                  <a:pt x="936" y="460"/>
                  <a:pt x="936" y="460"/>
                </a:cubicBezTo>
                <a:cubicBezTo>
                  <a:pt x="934" y="336"/>
                  <a:pt x="884" y="221"/>
                  <a:pt x="796" y="134"/>
                </a:cubicBezTo>
                <a:cubicBezTo>
                  <a:pt x="708" y="48"/>
                  <a:pt x="592" y="0"/>
                  <a:pt x="468" y="0"/>
                </a:cubicBezTo>
                <a:cubicBezTo>
                  <a:pt x="210" y="0"/>
                  <a:pt x="0" y="210"/>
                  <a:pt x="0" y="468"/>
                </a:cubicBezTo>
                <a:cubicBezTo>
                  <a:pt x="0" y="730"/>
                  <a:pt x="0" y="730"/>
                  <a:pt x="0" y="730"/>
                </a:cubicBezTo>
                <a:cubicBezTo>
                  <a:pt x="74" y="603"/>
                  <a:pt x="74" y="603"/>
                  <a:pt x="74" y="603"/>
                </a:cubicBezTo>
                <a:cubicBezTo>
                  <a:pt x="154" y="741"/>
                  <a:pt x="154" y="741"/>
                  <a:pt x="154" y="741"/>
                </a:cubicBezTo>
                <a:cubicBezTo>
                  <a:pt x="154" y="468"/>
                  <a:pt x="154" y="468"/>
                  <a:pt x="154" y="468"/>
                </a:cubicBezTo>
                <a:cubicBezTo>
                  <a:pt x="154" y="295"/>
                  <a:pt x="295" y="154"/>
                  <a:pt x="468" y="154"/>
                </a:cubicBezTo>
                <a:cubicBezTo>
                  <a:pt x="551" y="154"/>
                  <a:pt x="629" y="186"/>
                  <a:pt x="689" y="244"/>
                </a:cubicBezTo>
                <a:cubicBezTo>
                  <a:pt x="747" y="302"/>
                  <a:pt x="781" y="379"/>
                  <a:pt x="783" y="462"/>
                </a:cubicBezTo>
                <a:cubicBezTo>
                  <a:pt x="783" y="546"/>
                  <a:pt x="783" y="546"/>
                  <a:pt x="783" y="546"/>
                </a:cubicBezTo>
                <a:cubicBezTo>
                  <a:pt x="695" y="546"/>
                  <a:pt x="695" y="546"/>
                  <a:pt x="695" y="546"/>
                </a:cubicBezTo>
                <a:cubicBezTo>
                  <a:pt x="859" y="830"/>
                  <a:pt x="859" y="830"/>
                  <a:pt x="859" y="830"/>
                </a:cubicBezTo>
                <a:cubicBezTo>
                  <a:pt x="1024" y="546"/>
                  <a:pt x="1024" y="546"/>
                  <a:pt x="1024" y="546"/>
                </a:cubicBezTo>
                <a:lnTo>
                  <a:pt x="936" y="546"/>
                </a:lnTo>
                <a:close/>
              </a:path>
            </a:pathLst>
          </a:custGeom>
          <a:gradFill rotWithShape="1">
            <a:gsLst>
              <a:gs pos="0">
                <a:srgbClr val="1E88E5">
                  <a:satMod val="103000"/>
                  <a:lumMod val="102000"/>
                  <a:tint val="94000"/>
                </a:srgbClr>
              </a:gs>
              <a:gs pos="50000">
                <a:srgbClr val="1E88E5">
                  <a:satMod val="110000"/>
                  <a:lumMod val="100000"/>
                  <a:shade val="100000"/>
                </a:srgbClr>
              </a:gs>
              <a:gs pos="100000">
                <a:srgbClr val="1E88E5">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10" name="Freeform 296">
            <a:extLst>
              <a:ext uri="{FF2B5EF4-FFF2-40B4-BE49-F238E27FC236}">
                <a16:creationId xmlns:a16="http://schemas.microsoft.com/office/drawing/2014/main" id="{D159C1C1-5838-54AA-8C3D-1D9B3AC63950}"/>
              </a:ext>
            </a:extLst>
          </p:cNvPr>
          <p:cNvSpPr>
            <a:spLocks/>
          </p:cNvSpPr>
          <p:nvPr/>
        </p:nvSpPr>
        <p:spPr bwMode="auto">
          <a:xfrm>
            <a:off x="3407105" y="3114072"/>
            <a:ext cx="2182531" cy="1771086"/>
          </a:xfrm>
          <a:custGeom>
            <a:avLst/>
            <a:gdLst>
              <a:gd name="T0" fmla="*/ 859 w 1023"/>
              <a:gd name="T1" fmla="*/ 0 h 830"/>
              <a:gd name="T2" fmla="*/ 694 w 1023"/>
              <a:gd name="T3" fmla="*/ 285 h 830"/>
              <a:gd name="T4" fmla="*/ 782 w 1023"/>
              <a:gd name="T5" fmla="*/ 285 h 830"/>
              <a:gd name="T6" fmla="*/ 782 w 1023"/>
              <a:gd name="T7" fmla="*/ 368 h 830"/>
              <a:gd name="T8" fmla="*/ 688 w 1023"/>
              <a:gd name="T9" fmla="*/ 586 h 830"/>
              <a:gd name="T10" fmla="*/ 468 w 1023"/>
              <a:gd name="T11" fmla="*/ 676 h 830"/>
              <a:gd name="T12" fmla="*/ 153 w 1023"/>
              <a:gd name="T13" fmla="*/ 362 h 830"/>
              <a:gd name="T14" fmla="*/ 153 w 1023"/>
              <a:gd name="T15" fmla="*/ 92 h 830"/>
              <a:gd name="T16" fmla="*/ 75 w 1023"/>
              <a:gd name="T17" fmla="*/ 227 h 830"/>
              <a:gd name="T18" fmla="*/ 0 w 1023"/>
              <a:gd name="T19" fmla="*/ 97 h 830"/>
              <a:gd name="T20" fmla="*/ 0 w 1023"/>
              <a:gd name="T21" fmla="*/ 362 h 830"/>
              <a:gd name="T22" fmla="*/ 468 w 1023"/>
              <a:gd name="T23" fmla="*/ 830 h 830"/>
              <a:gd name="T24" fmla="*/ 796 w 1023"/>
              <a:gd name="T25" fmla="*/ 696 h 830"/>
              <a:gd name="T26" fmla="*/ 936 w 1023"/>
              <a:gd name="T27" fmla="*/ 370 h 830"/>
              <a:gd name="T28" fmla="*/ 936 w 1023"/>
              <a:gd name="T29" fmla="*/ 285 h 830"/>
              <a:gd name="T30" fmla="*/ 1023 w 1023"/>
              <a:gd name="T31" fmla="*/ 285 h 830"/>
              <a:gd name="T32" fmla="*/ 859 w 1023"/>
              <a:gd name="T33" fmla="*/ 0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3" h="830">
                <a:moveTo>
                  <a:pt x="859" y="0"/>
                </a:moveTo>
                <a:cubicBezTo>
                  <a:pt x="694" y="285"/>
                  <a:pt x="694" y="285"/>
                  <a:pt x="694" y="285"/>
                </a:cubicBezTo>
                <a:cubicBezTo>
                  <a:pt x="782" y="285"/>
                  <a:pt x="782" y="285"/>
                  <a:pt x="782" y="285"/>
                </a:cubicBezTo>
                <a:cubicBezTo>
                  <a:pt x="782" y="368"/>
                  <a:pt x="782" y="368"/>
                  <a:pt x="782" y="368"/>
                </a:cubicBezTo>
                <a:cubicBezTo>
                  <a:pt x="780" y="451"/>
                  <a:pt x="747" y="528"/>
                  <a:pt x="688" y="586"/>
                </a:cubicBezTo>
                <a:cubicBezTo>
                  <a:pt x="629" y="644"/>
                  <a:pt x="551" y="676"/>
                  <a:pt x="468" y="676"/>
                </a:cubicBezTo>
                <a:cubicBezTo>
                  <a:pt x="294" y="676"/>
                  <a:pt x="153" y="535"/>
                  <a:pt x="153" y="362"/>
                </a:cubicBezTo>
                <a:cubicBezTo>
                  <a:pt x="153" y="92"/>
                  <a:pt x="153" y="92"/>
                  <a:pt x="153" y="92"/>
                </a:cubicBezTo>
                <a:cubicBezTo>
                  <a:pt x="75" y="227"/>
                  <a:pt x="75" y="227"/>
                  <a:pt x="75" y="227"/>
                </a:cubicBezTo>
                <a:cubicBezTo>
                  <a:pt x="0" y="97"/>
                  <a:pt x="0" y="97"/>
                  <a:pt x="0" y="97"/>
                </a:cubicBezTo>
                <a:cubicBezTo>
                  <a:pt x="0" y="362"/>
                  <a:pt x="0" y="362"/>
                  <a:pt x="0" y="362"/>
                </a:cubicBezTo>
                <a:cubicBezTo>
                  <a:pt x="0" y="620"/>
                  <a:pt x="210" y="830"/>
                  <a:pt x="468" y="830"/>
                </a:cubicBezTo>
                <a:cubicBezTo>
                  <a:pt x="591" y="830"/>
                  <a:pt x="708" y="782"/>
                  <a:pt x="796" y="696"/>
                </a:cubicBezTo>
                <a:cubicBezTo>
                  <a:pt x="884" y="609"/>
                  <a:pt x="933" y="494"/>
                  <a:pt x="936" y="370"/>
                </a:cubicBezTo>
                <a:cubicBezTo>
                  <a:pt x="936" y="285"/>
                  <a:pt x="936" y="285"/>
                  <a:pt x="936" y="285"/>
                </a:cubicBezTo>
                <a:cubicBezTo>
                  <a:pt x="1023" y="285"/>
                  <a:pt x="1023" y="285"/>
                  <a:pt x="1023" y="285"/>
                </a:cubicBezTo>
                <a:lnTo>
                  <a:pt x="859" y="0"/>
                </a:lnTo>
                <a:close/>
              </a:path>
            </a:pathLst>
          </a:custGeom>
          <a:gradFill rotWithShape="1">
            <a:gsLst>
              <a:gs pos="0">
                <a:srgbClr val="2196F3">
                  <a:satMod val="103000"/>
                  <a:lumMod val="102000"/>
                  <a:tint val="94000"/>
                </a:srgbClr>
              </a:gs>
              <a:gs pos="50000">
                <a:srgbClr val="2196F3">
                  <a:satMod val="110000"/>
                  <a:lumMod val="100000"/>
                  <a:shade val="100000"/>
                </a:srgbClr>
              </a:gs>
              <a:gs pos="100000">
                <a:srgbClr val="2196F3">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11" name="Freeform 297">
            <a:extLst>
              <a:ext uri="{FF2B5EF4-FFF2-40B4-BE49-F238E27FC236}">
                <a16:creationId xmlns:a16="http://schemas.microsoft.com/office/drawing/2014/main" id="{72080777-9AFB-3F1B-88E3-35D9166A9881}"/>
              </a:ext>
            </a:extLst>
          </p:cNvPr>
          <p:cNvSpPr>
            <a:spLocks/>
          </p:cNvSpPr>
          <p:nvPr/>
        </p:nvSpPr>
        <p:spPr bwMode="auto">
          <a:xfrm>
            <a:off x="1733271" y="1746951"/>
            <a:ext cx="2184401" cy="1791657"/>
          </a:xfrm>
          <a:custGeom>
            <a:avLst/>
            <a:gdLst>
              <a:gd name="T0" fmla="*/ 1023 w 1023"/>
              <a:gd name="T1" fmla="*/ 546 h 840"/>
              <a:gd name="T2" fmla="*/ 936 w 1023"/>
              <a:gd name="T3" fmla="*/ 546 h 840"/>
              <a:gd name="T4" fmla="*/ 936 w 1023"/>
              <a:gd name="T5" fmla="*/ 460 h 840"/>
              <a:gd name="T6" fmla="*/ 796 w 1023"/>
              <a:gd name="T7" fmla="*/ 134 h 840"/>
              <a:gd name="T8" fmla="*/ 468 w 1023"/>
              <a:gd name="T9" fmla="*/ 0 h 840"/>
              <a:gd name="T10" fmla="*/ 0 w 1023"/>
              <a:gd name="T11" fmla="*/ 468 h 840"/>
              <a:gd name="T12" fmla="*/ 0 w 1023"/>
              <a:gd name="T13" fmla="*/ 840 h 840"/>
              <a:gd name="T14" fmla="*/ 153 w 1023"/>
              <a:gd name="T15" fmla="*/ 840 h 840"/>
              <a:gd name="T16" fmla="*/ 153 w 1023"/>
              <a:gd name="T17" fmla="*/ 468 h 840"/>
              <a:gd name="T18" fmla="*/ 468 w 1023"/>
              <a:gd name="T19" fmla="*/ 154 h 840"/>
              <a:gd name="T20" fmla="*/ 688 w 1023"/>
              <a:gd name="T21" fmla="*/ 244 h 840"/>
              <a:gd name="T22" fmla="*/ 782 w 1023"/>
              <a:gd name="T23" fmla="*/ 462 h 840"/>
              <a:gd name="T24" fmla="*/ 782 w 1023"/>
              <a:gd name="T25" fmla="*/ 546 h 840"/>
              <a:gd name="T26" fmla="*/ 694 w 1023"/>
              <a:gd name="T27" fmla="*/ 546 h 840"/>
              <a:gd name="T28" fmla="*/ 859 w 1023"/>
              <a:gd name="T29" fmla="*/ 830 h 840"/>
              <a:gd name="T30" fmla="*/ 1023 w 1023"/>
              <a:gd name="T31" fmla="*/ 54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3" h="840">
                <a:moveTo>
                  <a:pt x="1023" y="546"/>
                </a:moveTo>
                <a:cubicBezTo>
                  <a:pt x="936" y="546"/>
                  <a:pt x="936" y="546"/>
                  <a:pt x="936" y="546"/>
                </a:cubicBezTo>
                <a:cubicBezTo>
                  <a:pt x="936" y="460"/>
                  <a:pt x="936" y="460"/>
                  <a:pt x="936" y="460"/>
                </a:cubicBezTo>
                <a:cubicBezTo>
                  <a:pt x="933" y="336"/>
                  <a:pt x="884" y="221"/>
                  <a:pt x="796" y="134"/>
                </a:cubicBezTo>
                <a:cubicBezTo>
                  <a:pt x="708" y="48"/>
                  <a:pt x="591" y="0"/>
                  <a:pt x="468" y="0"/>
                </a:cubicBezTo>
                <a:cubicBezTo>
                  <a:pt x="210" y="0"/>
                  <a:pt x="0" y="210"/>
                  <a:pt x="0" y="468"/>
                </a:cubicBezTo>
                <a:cubicBezTo>
                  <a:pt x="0" y="840"/>
                  <a:pt x="0" y="840"/>
                  <a:pt x="0" y="840"/>
                </a:cubicBezTo>
                <a:cubicBezTo>
                  <a:pt x="153" y="840"/>
                  <a:pt x="153" y="840"/>
                  <a:pt x="153" y="840"/>
                </a:cubicBezTo>
                <a:cubicBezTo>
                  <a:pt x="153" y="468"/>
                  <a:pt x="153" y="468"/>
                  <a:pt x="153" y="468"/>
                </a:cubicBezTo>
                <a:cubicBezTo>
                  <a:pt x="153" y="295"/>
                  <a:pt x="294" y="154"/>
                  <a:pt x="468" y="154"/>
                </a:cubicBezTo>
                <a:cubicBezTo>
                  <a:pt x="551" y="154"/>
                  <a:pt x="629" y="186"/>
                  <a:pt x="688" y="244"/>
                </a:cubicBezTo>
                <a:cubicBezTo>
                  <a:pt x="747" y="302"/>
                  <a:pt x="780" y="379"/>
                  <a:pt x="782" y="462"/>
                </a:cubicBezTo>
                <a:cubicBezTo>
                  <a:pt x="782" y="546"/>
                  <a:pt x="782" y="546"/>
                  <a:pt x="782" y="546"/>
                </a:cubicBezTo>
                <a:cubicBezTo>
                  <a:pt x="694" y="546"/>
                  <a:pt x="694" y="546"/>
                  <a:pt x="694" y="546"/>
                </a:cubicBezTo>
                <a:cubicBezTo>
                  <a:pt x="859" y="830"/>
                  <a:pt x="859" y="830"/>
                  <a:pt x="859" y="830"/>
                </a:cubicBezTo>
                <a:lnTo>
                  <a:pt x="1023" y="546"/>
                </a:lnTo>
                <a:close/>
              </a:path>
            </a:pathLst>
          </a:custGeom>
          <a:gradFill rotWithShape="1">
            <a:gsLst>
              <a:gs pos="0">
                <a:srgbClr val="42A5F5">
                  <a:satMod val="103000"/>
                  <a:lumMod val="102000"/>
                  <a:tint val="94000"/>
                </a:srgbClr>
              </a:gs>
              <a:gs pos="50000">
                <a:srgbClr val="42A5F5">
                  <a:satMod val="110000"/>
                  <a:lumMod val="100000"/>
                  <a:shade val="100000"/>
                </a:srgbClr>
              </a:gs>
              <a:gs pos="100000">
                <a:srgbClr val="42A5F5">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5352AF12-3F0F-DB32-60D7-ABBB8E9EB7B7}"/>
              </a:ext>
            </a:extLst>
          </p:cNvPr>
          <p:cNvSpPr/>
          <p:nvPr/>
        </p:nvSpPr>
        <p:spPr>
          <a:xfrm>
            <a:off x="3446061" y="5045777"/>
            <a:ext cx="5296061" cy="1217321"/>
          </a:xfrm>
          <a:prstGeom prst="rect">
            <a:avLst/>
          </a:prstGeom>
        </p:spPr>
        <p:txBody>
          <a:bodyPr wrap="square">
            <a:spAutoFit/>
          </a:bodyPr>
          <a:lstStyle/>
          <a:p>
            <a:pPr algn="ctr">
              <a:lnSpc>
                <a:spcPct val="150000"/>
              </a:lnSpc>
            </a:pPr>
            <a:r>
              <a:rPr lang="en-US" sz="1400" b="1" dirty="0">
                <a:solidFill>
                  <a:srgbClr val="42A5F5"/>
                </a:solidFill>
                <a:latin typeface="Roboto" panose="02000000000000000000" pitchFamily="2" charset="0"/>
                <a:ea typeface="Roboto" panose="02000000000000000000" pitchFamily="2" charset="0"/>
                <a:cs typeface="Roboto" panose="02000000000000000000" pitchFamily="2" charset="0"/>
              </a:rPr>
              <a:t>Objective-Based Performance Roadmap</a:t>
            </a:r>
          </a:p>
          <a:p>
            <a:pPr algn="ctr">
              <a:lnSpc>
                <a:spcPct val="150000"/>
              </a:lnSpc>
            </a:pPr>
            <a:r>
              <a:rPr lang="en-US" sz="1200" dirty="0">
                <a:solidFill>
                  <a:srgbClr val="656D78"/>
                </a:solidFill>
                <a:latin typeface="Source Sans Pro Light" panose="020B0403030403020204" pitchFamily="34" charset="0"/>
                <a:ea typeface="Roboto Light" panose="02000000000000000000" pitchFamily="2" charset="0"/>
                <a:cs typeface="Roboto Light" panose="02000000000000000000" pitchFamily="2" charset="0"/>
              </a:rPr>
              <a:t>Five steps roadmap where each step provides the information needed to move on to the next step and allows for setting new objectives successively higher at the finish of the performance cycle. </a:t>
            </a:r>
          </a:p>
        </p:txBody>
      </p:sp>
      <p:grpSp>
        <p:nvGrpSpPr>
          <p:cNvPr id="142" name="Group 141">
            <a:extLst>
              <a:ext uri="{FF2B5EF4-FFF2-40B4-BE49-F238E27FC236}">
                <a16:creationId xmlns:a16="http://schemas.microsoft.com/office/drawing/2014/main" id="{5FA28BE8-3881-B699-06FB-50D6C6CA2667}"/>
              </a:ext>
            </a:extLst>
          </p:cNvPr>
          <p:cNvGrpSpPr/>
          <p:nvPr/>
        </p:nvGrpSpPr>
        <p:grpSpPr>
          <a:xfrm>
            <a:off x="2130322" y="2270609"/>
            <a:ext cx="1255973" cy="2131494"/>
            <a:chOff x="2130322" y="2270609"/>
            <a:chExt cx="1255973" cy="2131494"/>
          </a:xfrm>
        </p:grpSpPr>
        <p:grpSp>
          <p:nvGrpSpPr>
            <p:cNvPr id="112" name="Group 111">
              <a:extLst>
                <a:ext uri="{FF2B5EF4-FFF2-40B4-BE49-F238E27FC236}">
                  <a16:creationId xmlns:a16="http://schemas.microsoft.com/office/drawing/2014/main" id="{4BC4180B-075A-0ED8-01BA-73A0A65F3420}"/>
                </a:ext>
              </a:extLst>
            </p:cNvPr>
            <p:cNvGrpSpPr/>
            <p:nvPr/>
          </p:nvGrpSpPr>
          <p:grpSpPr>
            <a:xfrm>
              <a:off x="2130322" y="2270609"/>
              <a:ext cx="1255973" cy="2131494"/>
              <a:chOff x="2130322" y="2270609"/>
              <a:chExt cx="1255973" cy="2131494"/>
            </a:xfrm>
          </p:grpSpPr>
          <p:sp>
            <p:nvSpPr>
              <p:cNvPr id="113" name="Rectangle 112">
                <a:extLst>
                  <a:ext uri="{FF2B5EF4-FFF2-40B4-BE49-F238E27FC236}">
                    <a16:creationId xmlns:a16="http://schemas.microsoft.com/office/drawing/2014/main" id="{7A14D0FD-0996-8646-EE03-FFF45A99E186}"/>
                  </a:ext>
                </a:extLst>
              </p:cNvPr>
              <p:cNvSpPr/>
              <p:nvPr/>
            </p:nvSpPr>
            <p:spPr>
              <a:xfrm>
                <a:off x="2130322" y="3246081"/>
                <a:ext cx="1255973" cy="1156022"/>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lang="en-US" sz="1400" b="1" dirty="0">
                    <a:solidFill>
                      <a:srgbClr val="42A5F5"/>
                    </a:solidFill>
                    <a:latin typeface="Roboto" panose="02000000000000000000" pitchFamily="2" charset="0"/>
                    <a:ea typeface="Roboto" panose="02000000000000000000" pitchFamily="2" charset="0"/>
                    <a:cs typeface="Roboto" panose="02000000000000000000" pitchFamily="2" charset="0"/>
                  </a:rPr>
                  <a:t>Objectives</a:t>
                </a:r>
                <a:r>
                  <a:rPr lang="en-US" sz="1400" b="1" dirty="0">
                    <a:solidFill>
                      <a:srgbClr val="42A5F5"/>
                    </a:solidFill>
                    <a:latin typeface="Source Sans Pro Light" panose="020B0403030403020204" pitchFamily="34" charset="0"/>
                  </a:rPr>
                  <a:t> </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656D78"/>
                    </a:solidFill>
                    <a:effectLst/>
                    <a:uLnTx/>
                    <a:uFillTx/>
                    <a:latin typeface="Source Sans Pro Light" panose="020B0403030403020204" pitchFamily="34" charset="0"/>
                  </a:rPr>
                  <a:t>Define  objective as</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656D78"/>
                    </a:solidFill>
                    <a:effectLst/>
                    <a:uLnTx/>
                    <a:uFillTx/>
                    <a:latin typeface="Source Sans Pro Light" panose="020B0403030403020204" pitchFamily="34" charset="0"/>
                  </a:rPr>
                  <a:t>“Sustainability and Financial viability of WEs”</a:t>
                </a:r>
              </a:p>
            </p:txBody>
          </p:sp>
          <p:sp>
            <p:nvSpPr>
              <p:cNvPr id="115" name="Oval 21">
                <a:extLst>
                  <a:ext uri="{FF2B5EF4-FFF2-40B4-BE49-F238E27FC236}">
                    <a16:creationId xmlns:a16="http://schemas.microsoft.com/office/drawing/2014/main" id="{081CA37E-6C8F-4DD3-91F4-23718013A976}"/>
                  </a:ext>
                </a:extLst>
              </p:cNvPr>
              <p:cNvSpPr>
                <a:spLocks noChangeArrowheads="1"/>
              </p:cNvSpPr>
              <p:nvPr/>
            </p:nvSpPr>
            <p:spPr bwMode="auto">
              <a:xfrm>
                <a:off x="2384103" y="2270609"/>
                <a:ext cx="723770" cy="723770"/>
              </a:xfrm>
              <a:prstGeom prst="ellipse">
                <a:avLst/>
              </a:prstGeom>
              <a:gradFill rotWithShape="1">
                <a:gsLst>
                  <a:gs pos="0">
                    <a:srgbClr val="42A5F5">
                      <a:satMod val="103000"/>
                      <a:lumMod val="102000"/>
                      <a:tint val="94000"/>
                    </a:srgbClr>
                  </a:gs>
                  <a:gs pos="50000">
                    <a:srgbClr val="42A5F5">
                      <a:satMod val="110000"/>
                      <a:lumMod val="100000"/>
                      <a:shade val="100000"/>
                    </a:srgbClr>
                  </a:gs>
                  <a:gs pos="100000">
                    <a:srgbClr val="42A5F5">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pic>
          <p:nvPicPr>
            <p:cNvPr id="141" name="Picture 140">
              <a:extLst>
                <a:ext uri="{FF2B5EF4-FFF2-40B4-BE49-F238E27FC236}">
                  <a16:creationId xmlns:a16="http://schemas.microsoft.com/office/drawing/2014/main" id="{6D62E193-1ED1-DFF4-18CB-C1EDE1B2F1E7}"/>
                </a:ext>
              </a:extLst>
            </p:cNvPr>
            <p:cNvPicPr>
              <a:picLocks noChangeAspect="1"/>
            </p:cNvPicPr>
            <p:nvPr/>
          </p:nvPicPr>
          <p:blipFill>
            <a:blip r:embed="rId2"/>
            <a:stretch>
              <a:fillRect/>
            </a:stretch>
          </p:blipFill>
          <p:spPr>
            <a:xfrm>
              <a:off x="2582580" y="2455629"/>
              <a:ext cx="326814" cy="326814"/>
            </a:xfrm>
            <a:prstGeom prst="rect">
              <a:avLst/>
            </a:prstGeom>
          </p:spPr>
        </p:pic>
      </p:grpSp>
      <p:grpSp>
        <p:nvGrpSpPr>
          <p:cNvPr id="144" name="Group 143">
            <a:extLst>
              <a:ext uri="{FF2B5EF4-FFF2-40B4-BE49-F238E27FC236}">
                <a16:creationId xmlns:a16="http://schemas.microsoft.com/office/drawing/2014/main" id="{66A26C33-8A17-5D94-4C12-F89047387EB4}"/>
              </a:ext>
            </a:extLst>
          </p:cNvPr>
          <p:cNvGrpSpPr/>
          <p:nvPr/>
        </p:nvGrpSpPr>
        <p:grpSpPr>
          <a:xfrm>
            <a:off x="3806026" y="2327621"/>
            <a:ext cx="1205991" cy="2032008"/>
            <a:chOff x="3806026" y="2327621"/>
            <a:chExt cx="1205991" cy="2032008"/>
          </a:xfrm>
        </p:grpSpPr>
        <p:grpSp>
          <p:nvGrpSpPr>
            <p:cNvPr id="120" name="Group 119">
              <a:extLst>
                <a:ext uri="{FF2B5EF4-FFF2-40B4-BE49-F238E27FC236}">
                  <a16:creationId xmlns:a16="http://schemas.microsoft.com/office/drawing/2014/main" id="{A9980FC0-DC4A-A27E-5D89-09A92BCA4185}"/>
                </a:ext>
              </a:extLst>
            </p:cNvPr>
            <p:cNvGrpSpPr/>
            <p:nvPr/>
          </p:nvGrpSpPr>
          <p:grpSpPr>
            <a:xfrm>
              <a:off x="3806026" y="2327621"/>
              <a:ext cx="1205991" cy="2032008"/>
              <a:chOff x="3806026" y="2327621"/>
              <a:chExt cx="1205991" cy="2032008"/>
            </a:xfrm>
          </p:grpSpPr>
          <p:sp>
            <p:nvSpPr>
              <p:cNvPr id="121" name="Rectangle 120">
                <a:extLst>
                  <a:ext uri="{FF2B5EF4-FFF2-40B4-BE49-F238E27FC236}">
                    <a16:creationId xmlns:a16="http://schemas.microsoft.com/office/drawing/2014/main" id="{CB08217F-F75F-7F80-5D29-4965BA7E3A5C}"/>
                  </a:ext>
                </a:extLst>
              </p:cNvPr>
              <p:cNvSpPr/>
              <p:nvPr/>
            </p:nvSpPr>
            <p:spPr>
              <a:xfrm>
                <a:off x="3806026" y="2327621"/>
                <a:ext cx="1205991" cy="1257717"/>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lang="en-US" sz="1400" b="1" dirty="0">
                    <a:solidFill>
                      <a:srgbClr val="42A5F5"/>
                    </a:solidFill>
                    <a:latin typeface="Roboto" panose="02000000000000000000" pitchFamily="2" charset="0"/>
                    <a:ea typeface="Roboto" panose="02000000000000000000" pitchFamily="2" charset="0"/>
                    <a:cs typeface="Roboto" panose="02000000000000000000" pitchFamily="2" charset="0"/>
                  </a:rPr>
                  <a:t>Problems</a:t>
                </a:r>
                <a:endParaRPr lang="en-US" sz="900" b="1" dirty="0">
                  <a:solidFill>
                    <a:srgbClr val="42A5F5"/>
                  </a:solidFill>
                  <a:latin typeface="Roboto" panose="02000000000000000000" pitchFamily="2" charset="0"/>
                  <a:ea typeface="Roboto" panose="02000000000000000000" pitchFamily="2" charset="0"/>
                  <a:cs typeface="Roboto" panose="02000000000000000000" pitchFamily="2"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lang="en-US" sz="900" kern="0" dirty="0">
                    <a:solidFill>
                      <a:srgbClr val="656D78"/>
                    </a:solidFill>
                    <a:latin typeface="Source Sans Pro Light" panose="020B0403030403020204" pitchFamily="34" charset="0"/>
                  </a:rPr>
                  <a:t>Check</a:t>
                </a:r>
                <a:r>
                  <a:rPr kumimoji="0" lang="en-US" sz="900" b="0" i="0" u="none" strike="noStrike" kern="0" cap="none" spc="0" normalizeH="0" baseline="0" noProof="0" dirty="0">
                    <a:ln>
                      <a:noFill/>
                    </a:ln>
                    <a:solidFill>
                      <a:srgbClr val="656D78"/>
                    </a:solidFill>
                    <a:effectLst/>
                    <a:uLnTx/>
                    <a:uFillTx/>
                    <a:latin typeface="Source Sans Pro Light" panose="020B0403030403020204" pitchFamily="34" charset="0"/>
                  </a:rPr>
                  <a:t> the problems of existing KPIs; </a:t>
                </a:r>
                <a:r>
                  <a:rPr lang="en-US" sz="900" kern="0" dirty="0">
                    <a:solidFill>
                      <a:srgbClr val="656D78"/>
                    </a:solidFill>
                    <a:latin typeface="Source Sans Pro Light" panose="020B0403030403020204" pitchFamily="34" charset="0"/>
                  </a:rPr>
                  <a:t>Propose </a:t>
                </a:r>
                <a:r>
                  <a:rPr kumimoji="0" lang="en-US" sz="900" b="0" i="0" u="none" strike="noStrike" kern="0" cap="none" spc="0" normalizeH="0" baseline="0" noProof="0" dirty="0">
                    <a:ln>
                      <a:noFill/>
                    </a:ln>
                    <a:solidFill>
                      <a:srgbClr val="656D78"/>
                    </a:solidFill>
                    <a:effectLst/>
                    <a:uLnTx/>
                    <a:uFillTx/>
                    <a:latin typeface="Source Sans Pro Light" panose="020B0403030403020204" pitchFamily="34" charset="0"/>
                  </a:rPr>
                  <a:t> starter set of KPIs based on international practice</a:t>
                </a:r>
              </a:p>
            </p:txBody>
          </p:sp>
          <p:sp>
            <p:nvSpPr>
              <p:cNvPr id="123" name="Oval 5">
                <a:extLst>
                  <a:ext uri="{FF2B5EF4-FFF2-40B4-BE49-F238E27FC236}">
                    <a16:creationId xmlns:a16="http://schemas.microsoft.com/office/drawing/2014/main" id="{7C62060C-D483-7408-1844-04D3045B55C7}"/>
                  </a:ext>
                </a:extLst>
              </p:cNvPr>
              <p:cNvSpPr>
                <a:spLocks noChangeArrowheads="1"/>
              </p:cNvSpPr>
              <p:nvPr/>
            </p:nvSpPr>
            <p:spPr bwMode="auto">
              <a:xfrm>
                <a:off x="4037365" y="3635859"/>
                <a:ext cx="721900" cy="723770"/>
              </a:xfrm>
              <a:prstGeom prst="ellipse">
                <a:avLst/>
              </a:prstGeom>
              <a:gradFill rotWithShape="1">
                <a:gsLst>
                  <a:gs pos="0">
                    <a:srgbClr val="2196F3">
                      <a:satMod val="103000"/>
                      <a:lumMod val="102000"/>
                      <a:tint val="94000"/>
                    </a:srgbClr>
                  </a:gs>
                  <a:gs pos="50000">
                    <a:srgbClr val="2196F3">
                      <a:satMod val="110000"/>
                      <a:lumMod val="100000"/>
                      <a:shade val="100000"/>
                    </a:srgbClr>
                  </a:gs>
                  <a:gs pos="100000">
                    <a:srgbClr val="2196F3">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grpSp>
        <p:pic>
          <p:nvPicPr>
            <p:cNvPr id="143" name="Picture 142">
              <a:extLst>
                <a:ext uri="{FF2B5EF4-FFF2-40B4-BE49-F238E27FC236}">
                  <a16:creationId xmlns:a16="http://schemas.microsoft.com/office/drawing/2014/main" id="{25CAB85B-09A9-8FBD-6109-1BFAABB2C232}"/>
                </a:ext>
              </a:extLst>
            </p:cNvPr>
            <p:cNvPicPr>
              <a:picLocks noChangeAspect="1"/>
            </p:cNvPicPr>
            <p:nvPr/>
          </p:nvPicPr>
          <p:blipFill>
            <a:blip r:embed="rId3"/>
            <a:stretch>
              <a:fillRect/>
            </a:stretch>
          </p:blipFill>
          <p:spPr>
            <a:xfrm>
              <a:off x="4215778" y="3803038"/>
              <a:ext cx="365073" cy="389411"/>
            </a:xfrm>
            <a:prstGeom prst="rect">
              <a:avLst/>
            </a:prstGeom>
          </p:spPr>
        </p:pic>
      </p:grpSp>
      <p:grpSp>
        <p:nvGrpSpPr>
          <p:cNvPr id="147" name="Group 146">
            <a:extLst>
              <a:ext uri="{FF2B5EF4-FFF2-40B4-BE49-F238E27FC236}">
                <a16:creationId xmlns:a16="http://schemas.microsoft.com/office/drawing/2014/main" id="{126336DC-66FA-765C-E855-B7C6C8E027D1}"/>
              </a:ext>
            </a:extLst>
          </p:cNvPr>
          <p:cNvGrpSpPr/>
          <p:nvPr/>
        </p:nvGrpSpPr>
        <p:grpSpPr>
          <a:xfrm>
            <a:off x="5480751" y="2270609"/>
            <a:ext cx="1227591" cy="2053139"/>
            <a:chOff x="5480751" y="2270609"/>
            <a:chExt cx="1227591" cy="2053139"/>
          </a:xfrm>
        </p:grpSpPr>
        <p:grpSp>
          <p:nvGrpSpPr>
            <p:cNvPr id="125" name="Group 124">
              <a:extLst>
                <a:ext uri="{FF2B5EF4-FFF2-40B4-BE49-F238E27FC236}">
                  <a16:creationId xmlns:a16="http://schemas.microsoft.com/office/drawing/2014/main" id="{5C0E5B00-EF53-88E9-F989-28F33F3E0D30}"/>
                </a:ext>
              </a:extLst>
            </p:cNvPr>
            <p:cNvGrpSpPr/>
            <p:nvPr/>
          </p:nvGrpSpPr>
          <p:grpSpPr>
            <a:xfrm>
              <a:off x="5480751" y="2270609"/>
              <a:ext cx="1227591" cy="2053139"/>
              <a:chOff x="5480751" y="2270609"/>
              <a:chExt cx="1227591" cy="2053139"/>
            </a:xfrm>
          </p:grpSpPr>
          <p:sp>
            <p:nvSpPr>
              <p:cNvPr id="126" name="Rectangle 125">
                <a:extLst>
                  <a:ext uri="{FF2B5EF4-FFF2-40B4-BE49-F238E27FC236}">
                    <a16:creationId xmlns:a16="http://schemas.microsoft.com/office/drawing/2014/main" id="{B9605D68-A2FB-ACC5-4393-6D98D3E66D6A}"/>
                  </a:ext>
                </a:extLst>
              </p:cNvPr>
              <p:cNvSpPr/>
              <p:nvPr/>
            </p:nvSpPr>
            <p:spPr>
              <a:xfrm>
                <a:off x="5480751" y="3246081"/>
                <a:ext cx="1227591" cy="1077667"/>
              </a:xfrm>
              <a:prstGeom prst="rect">
                <a:avLst/>
              </a:prstGeom>
            </p:spPr>
            <p:txBody>
              <a:bodyPr wrap="square">
                <a:spAutoFit/>
              </a:bodyPr>
              <a:lstStyle/>
              <a:p>
                <a:pPr algn="ctr">
                  <a:lnSpc>
                    <a:spcPct val="130000"/>
                  </a:lnSpc>
                </a:pPr>
                <a:r>
                  <a:rPr lang="en-US" sz="1400" b="1" dirty="0">
                    <a:solidFill>
                      <a:srgbClr val="42A5F5"/>
                    </a:solidFill>
                    <a:latin typeface="Roboto" panose="02000000000000000000" pitchFamily="2" charset="0"/>
                    <a:ea typeface="Roboto" panose="02000000000000000000" pitchFamily="2" charset="0"/>
                    <a:cs typeface="Roboto" panose="02000000000000000000" pitchFamily="2" charset="0"/>
                  </a:rPr>
                  <a:t>Diagnosis</a:t>
                </a:r>
                <a:endParaRPr lang="en-US" sz="1100" b="1" dirty="0">
                  <a:solidFill>
                    <a:srgbClr val="42A5F5"/>
                  </a:solidFill>
                  <a:latin typeface="Roboto" panose="02000000000000000000" pitchFamily="2" charset="0"/>
                  <a:ea typeface="Roboto" panose="02000000000000000000" pitchFamily="2" charset="0"/>
                  <a:cs typeface="Roboto" panose="02000000000000000000" pitchFamily="2"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656D78"/>
                    </a:solidFill>
                    <a:effectLst/>
                    <a:uLnTx/>
                    <a:uFillTx/>
                    <a:latin typeface="Source Sans Pro Light" panose="020B0403030403020204" pitchFamily="34" charset="0"/>
                  </a:rPr>
                  <a:t>Diagnose problems to root causes; Analyze each KPI according to a nine-box matrix</a:t>
                </a:r>
              </a:p>
            </p:txBody>
          </p:sp>
          <p:sp>
            <p:nvSpPr>
              <p:cNvPr id="128" name="Oval 6">
                <a:extLst>
                  <a:ext uri="{FF2B5EF4-FFF2-40B4-BE49-F238E27FC236}">
                    <a16:creationId xmlns:a16="http://schemas.microsoft.com/office/drawing/2014/main" id="{313D15D0-AAF9-1326-AAC1-D974A8E7C0E2}"/>
                  </a:ext>
                </a:extLst>
              </p:cNvPr>
              <p:cNvSpPr>
                <a:spLocks noChangeArrowheads="1"/>
              </p:cNvSpPr>
              <p:nvPr/>
            </p:nvSpPr>
            <p:spPr bwMode="auto">
              <a:xfrm>
                <a:off x="5720550" y="2270609"/>
                <a:ext cx="723770" cy="723770"/>
              </a:xfrm>
              <a:prstGeom prst="ellipse">
                <a:avLst/>
              </a:prstGeom>
              <a:gradFill rotWithShape="1">
                <a:gsLst>
                  <a:gs pos="0">
                    <a:srgbClr val="1E88E5">
                      <a:satMod val="103000"/>
                      <a:lumMod val="102000"/>
                      <a:tint val="94000"/>
                    </a:srgbClr>
                  </a:gs>
                  <a:gs pos="50000">
                    <a:srgbClr val="1E88E5">
                      <a:satMod val="110000"/>
                      <a:lumMod val="100000"/>
                      <a:shade val="100000"/>
                    </a:srgbClr>
                  </a:gs>
                  <a:gs pos="100000">
                    <a:srgbClr val="1E88E5">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pic>
          <p:nvPicPr>
            <p:cNvPr id="145" name="Picture 144">
              <a:extLst>
                <a:ext uri="{FF2B5EF4-FFF2-40B4-BE49-F238E27FC236}">
                  <a16:creationId xmlns:a16="http://schemas.microsoft.com/office/drawing/2014/main" id="{E7ACE219-7232-778F-73AE-150508837E31}"/>
                </a:ext>
              </a:extLst>
            </p:cNvPr>
            <p:cNvPicPr>
              <a:picLocks noChangeAspect="1"/>
            </p:cNvPicPr>
            <p:nvPr/>
          </p:nvPicPr>
          <p:blipFill>
            <a:blip r:embed="rId4"/>
            <a:stretch>
              <a:fillRect/>
            </a:stretch>
          </p:blipFill>
          <p:spPr>
            <a:xfrm>
              <a:off x="5936966" y="2467946"/>
              <a:ext cx="318067" cy="342073"/>
            </a:xfrm>
            <a:prstGeom prst="rect">
              <a:avLst/>
            </a:prstGeom>
          </p:spPr>
        </p:pic>
      </p:grpSp>
      <p:grpSp>
        <p:nvGrpSpPr>
          <p:cNvPr id="149" name="Group 148">
            <a:extLst>
              <a:ext uri="{FF2B5EF4-FFF2-40B4-BE49-F238E27FC236}">
                <a16:creationId xmlns:a16="http://schemas.microsoft.com/office/drawing/2014/main" id="{E5FBCEE0-5248-E9AE-599E-1549C8BD3034}"/>
              </a:ext>
            </a:extLst>
          </p:cNvPr>
          <p:cNvGrpSpPr/>
          <p:nvPr/>
        </p:nvGrpSpPr>
        <p:grpSpPr>
          <a:xfrm>
            <a:off x="8938882" y="2270609"/>
            <a:ext cx="1065067" cy="2233188"/>
            <a:chOff x="8938882" y="2270609"/>
            <a:chExt cx="1065067" cy="2233188"/>
          </a:xfrm>
        </p:grpSpPr>
        <p:grpSp>
          <p:nvGrpSpPr>
            <p:cNvPr id="131" name="Group 130">
              <a:extLst>
                <a:ext uri="{FF2B5EF4-FFF2-40B4-BE49-F238E27FC236}">
                  <a16:creationId xmlns:a16="http://schemas.microsoft.com/office/drawing/2014/main" id="{DC3196BD-D2AA-E3D6-BF7D-73B2882B17E5}"/>
                </a:ext>
              </a:extLst>
            </p:cNvPr>
            <p:cNvGrpSpPr/>
            <p:nvPr/>
          </p:nvGrpSpPr>
          <p:grpSpPr>
            <a:xfrm>
              <a:off x="8938882" y="2270609"/>
              <a:ext cx="1065067" cy="2233188"/>
              <a:chOff x="8938882" y="2270609"/>
              <a:chExt cx="1065067" cy="2233188"/>
            </a:xfrm>
          </p:grpSpPr>
          <p:sp>
            <p:nvSpPr>
              <p:cNvPr id="132" name="Rectangle 131">
                <a:extLst>
                  <a:ext uri="{FF2B5EF4-FFF2-40B4-BE49-F238E27FC236}">
                    <a16:creationId xmlns:a16="http://schemas.microsoft.com/office/drawing/2014/main" id="{68B0C295-DA62-C04C-A3AC-E966725338BF}"/>
                  </a:ext>
                </a:extLst>
              </p:cNvPr>
              <p:cNvSpPr/>
              <p:nvPr/>
            </p:nvSpPr>
            <p:spPr>
              <a:xfrm>
                <a:off x="8938882" y="3246080"/>
                <a:ext cx="1065067" cy="1257717"/>
              </a:xfrm>
              <a:prstGeom prst="rect">
                <a:avLst/>
              </a:prstGeom>
            </p:spPr>
            <p:txBody>
              <a:bodyPr wrap="square">
                <a:spAutoFit/>
              </a:bodyPr>
              <a:lstStyle/>
              <a:p>
                <a:pPr algn="ctr">
                  <a:lnSpc>
                    <a:spcPct val="130000"/>
                  </a:lnSpc>
                </a:pPr>
                <a:r>
                  <a:rPr lang="en-US" sz="1400" b="1" dirty="0">
                    <a:solidFill>
                      <a:srgbClr val="42A5F5"/>
                    </a:solidFill>
                    <a:latin typeface="Roboto" panose="02000000000000000000" pitchFamily="2" charset="0"/>
                    <a:ea typeface="Roboto" panose="02000000000000000000" pitchFamily="2" charset="0"/>
                    <a:cs typeface="Roboto" panose="02000000000000000000" pitchFamily="2" charset="0"/>
                  </a:rPr>
                  <a:t>Doing</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656D78"/>
                    </a:solidFill>
                    <a:effectLst/>
                    <a:uLnTx/>
                    <a:uFillTx/>
                    <a:latin typeface="Source Sans Pro Light" panose="020B0403030403020204" pitchFamily="34" charset="0"/>
                  </a:rPr>
                  <a:t>Implement  the plan </a:t>
                </a:r>
                <a:r>
                  <a:rPr lang="en-US" sz="900" kern="0" dirty="0">
                    <a:solidFill>
                      <a:srgbClr val="656D78"/>
                    </a:solidFill>
                    <a:latin typeface="Source Sans Pro Light" panose="020B0403030403020204" pitchFamily="34" charset="0"/>
                  </a:rPr>
                  <a:t>in order</a:t>
                </a:r>
                <a:r>
                  <a:rPr kumimoji="0" lang="en-US" sz="900" b="0" i="0" u="none" strike="noStrike" kern="0" cap="none" spc="0" normalizeH="0" baseline="0" noProof="0" dirty="0">
                    <a:ln>
                      <a:noFill/>
                    </a:ln>
                    <a:solidFill>
                      <a:srgbClr val="656D78"/>
                    </a:solidFill>
                    <a:effectLst/>
                    <a:uLnTx/>
                    <a:uFillTx/>
                    <a:latin typeface="Source Sans Pro Light" panose="020B0403030403020204" pitchFamily="34" charset="0"/>
                  </a:rPr>
                  <a:t>  to progressively increase the number of KPIs</a:t>
                </a:r>
              </a:p>
            </p:txBody>
          </p:sp>
          <p:sp>
            <p:nvSpPr>
              <p:cNvPr id="134" name="Oval 8">
                <a:extLst>
                  <a:ext uri="{FF2B5EF4-FFF2-40B4-BE49-F238E27FC236}">
                    <a16:creationId xmlns:a16="http://schemas.microsoft.com/office/drawing/2014/main" id="{6A043315-5331-87E5-6333-0E2809792369}"/>
                  </a:ext>
                </a:extLst>
              </p:cNvPr>
              <p:cNvSpPr>
                <a:spLocks noChangeArrowheads="1"/>
              </p:cNvSpPr>
              <p:nvPr/>
            </p:nvSpPr>
            <p:spPr bwMode="auto">
              <a:xfrm>
                <a:off x="9081310" y="2270609"/>
                <a:ext cx="723770" cy="723770"/>
              </a:xfrm>
              <a:prstGeom prst="ellipse">
                <a:avLst/>
              </a:prstGeom>
              <a:gradFill rotWithShape="1">
                <a:gsLst>
                  <a:gs pos="0">
                    <a:srgbClr val="1565C0">
                      <a:satMod val="103000"/>
                      <a:lumMod val="102000"/>
                      <a:tint val="94000"/>
                    </a:srgbClr>
                  </a:gs>
                  <a:gs pos="50000">
                    <a:srgbClr val="1565C0">
                      <a:satMod val="110000"/>
                      <a:lumMod val="100000"/>
                      <a:shade val="100000"/>
                    </a:srgbClr>
                  </a:gs>
                  <a:gs pos="100000">
                    <a:srgbClr val="1565C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pic>
          <p:nvPicPr>
            <p:cNvPr id="148" name="Picture 147">
              <a:extLst>
                <a:ext uri="{FF2B5EF4-FFF2-40B4-BE49-F238E27FC236}">
                  <a16:creationId xmlns:a16="http://schemas.microsoft.com/office/drawing/2014/main" id="{2ACDB588-FE16-543A-2DA6-9156F792FC3F}"/>
                </a:ext>
              </a:extLst>
            </p:cNvPr>
            <p:cNvPicPr>
              <a:picLocks noChangeAspect="1"/>
            </p:cNvPicPr>
            <p:nvPr/>
          </p:nvPicPr>
          <p:blipFill>
            <a:blip r:embed="rId5"/>
            <a:stretch>
              <a:fillRect/>
            </a:stretch>
          </p:blipFill>
          <p:spPr>
            <a:xfrm>
              <a:off x="9273736" y="2475575"/>
              <a:ext cx="338918" cy="326814"/>
            </a:xfrm>
            <a:prstGeom prst="rect">
              <a:avLst/>
            </a:prstGeom>
          </p:spPr>
        </p:pic>
      </p:grpSp>
      <p:grpSp>
        <p:nvGrpSpPr>
          <p:cNvPr id="151" name="Group 150">
            <a:extLst>
              <a:ext uri="{FF2B5EF4-FFF2-40B4-BE49-F238E27FC236}">
                <a16:creationId xmlns:a16="http://schemas.microsoft.com/office/drawing/2014/main" id="{B5807843-783D-9CC0-F4B3-98B4B2E93681}"/>
              </a:ext>
            </a:extLst>
          </p:cNvPr>
          <p:cNvGrpSpPr/>
          <p:nvPr/>
        </p:nvGrpSpPr>
        <p:grpSpPr>
          <a:xfrm>
            <a:off x="7152853" y="2395956"/>
            <a:ext cx="1227591" cy="1963673"/>
            <a:chOff x="7152853" y="2395956"/>
            <a:chExt cx="1227591" cy="1963673"/>
          </a:xfrm>
        </p:grpSpPr>
        <p:grpSp>
          <p:nvGrpSpPr>
            <p:cNvPr id="117" name="Group 116">
              <a:extLst>
                <a:ext uri="{FF2B5EF4-FFF2-40B4-BE49-F238E27FC236}">
                  <a16:creationId xmlns:a16="http://schemas.microsoft.com/office/drawing/2014/main" id="{F62CA230-5202-0435-E8DF-2F3C99659754}"/>
                </a:ext>
              </a:extLst>
            </p:cNvPr>
            <p:cNvGrpSpPr/>
            <p:nvPr/>
          </p:nvGrpSpPr>
          <p:grpSpPr>
            <a:xfrm>
              <a:off x="7152853" y="2395956"/>
              <a:ext cx="1227591" cy="1963673"/>
              <a:chOff x="7152853" y="2395956"/>
              <a:chExt cx="1227591" cy="1963673"/>
            </a:xfrm>
          </p:grpSpPr>
          <p:sp>
            <p:nvSpPr>
              <p:cNvPr id="118" name="Oval 7">
                <a:extLst>
                  <a:ext uri="{FF2B5EF4-FFF2-40B4-BE49-F238E27FC236}">
                    <a16:creationId xmlns:a16="http://schemas.microsoft.com/office/drawing/2014/main" id="{1A342BC1-02B2-6F2D-AE57-B264905D4637}"/>
                  </a:ext>
                </a:extLst>
              </p:cNvPr>
              <p:cNvSpPr>
                <a:spLocks noChangeArrowheads="1"/>
              </p:cNvSpPr>
              <p:nvPr/>
            </p:nvSpPr>
            <p:spPr bwMode="auto">
              <a:xfrm>
                <a:off x="7381293" y="3635859"/>
                <a:ext cx="723770" cy="723770"/>
              </a:xfrm>
              <a:prstGeom prst="ellipse">
                <a:avLst/>
              </a:prstGeom>
              <a:gradFill rotWithShape="1">
                <a:gsLst>
                  <a:gs pos="0">
                    <a:srgbClr val="1976D2">
                      <a:satMod val="103000"/>
                      <a:lumMod val="102000"/>
                      <a:tint val="94000"/>
                    </a:srgbClr>
                  </a:gs>
                  <a:gs pos="50000">
                    <a:srgbClr val="1976D2">
                      <a:satMod val="110000"/>
                      <a:lumMod val="100000"/>
                      <a:shade val="100000"/>
                    </a:srgbClr>
                  </a:gs>
                  <a:gs pos="100000">
                    <a:srgbClr val="1976D2">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390AA437-C915-5D1E-30AB-DF3B57C3F6AE}"/>
                  </a:ext>
                </a:extLst>
              </p:cNvPr>
              <p:cNvSpPr/>
              <p:nvPr/>
            </p:nvSpPr>
            <p:spPr>
              <a:xfrm>
                <a:off x="7152853" y="2395956"/>
                <a:ext cx="1227591" cy="1257717"/>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lang="en-US" sz="1400" b="1" dirty="0">
                    <a:solidFill>
                      <a:srgbClr val="42A5F5"/>
                    </a:solidFill>
                    <a:latin typeface="Roboto" panose="02000000000000000000" pitchFamily="2" charset="0"/>
                    <a:ea typeface="Roboto" panose="02000000000000000000" pitchFamily="2" charset="0"/>
                    <a:cs typeface="Roboto" panose="02000000000000000000" pitchFamily="2" charset="0"/>
                  </a:rPr>
                  <a:t>Design </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656D78"/>
                    </a:solidFill>
                    <a:effectLst/>
                    <a:uLnTx/>
                    <a:uFillTx/>
                    <a:latin typeface="Source Sans Pro Light" panose="020B0403030403020204" pitchFamily="34" charset="0"/>
                  </a:rPr>
                  <a:t>Design a plan; Prioritize actions based on  their level of impact, cost &amp; difficulty</a:t>
                </a:r>
              </a:p>
            </p:txBody>
          </p:sp>
        </p:grpSp>
        <p:pic>
          <p:nvPicPr>
            <p:cNvPr id="150" name="Picture 149">
              <a:extLst>
                <a:ext uri="{FF2B5EF4-FFF2-40B4-BE49-F238E27FC236}">
                  <a16:creationId xmlns:a16="http://schemas.microsoft.com/office/drawing/2014/main" id="{C3B47C09-05B0-78AA-C091-87B17B8BF7D1}"/>
                </a:ext>
              </a:extLst>
            </p:cNvPr>
            <p:cNvPicPr>
              <a:picLocks noChangeAspect="1"/>
            </p:cNvPicPr>
            <p:nvPr/>
          </p:nvPicPr>
          <p:blipFill>
            <a:blip r:embed="rId6"/>
            <a:stretch>
              <a:fillRect/>
            </a:stretch>
          </p:blipFill>
          <p:spPr>
            <a:xfrm>
              <a:off x="7619348" y="3842379"/>
              <a:ext cx="330823" cy="330823"/>
            </a:xfrm>
            <a:prstGeom prst="rect">
              <a:avLst/>
            </a:prstGeom>
          </p:spPr>
        </p:pic>
      </p:grpSp>
      <p:sp>
        <p:nvSpPr>
          <p:cNvPr id="4" name="Text Placeholder 2">
            <a:extLst>
              <a:ext uri="{FF2B5EF4-FFF2-40B4-BE49-F238E27FC236}">
                <a16:creationId xmlns:a16="http://schemas.microsoft.com/office/drawing/2014/main" id="{4D1C9305-6BD5-D007-F137-967CDB125BE4}"/>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gradFill>
                  <a:gsLst>
                    <a:gs pos="0">
                      <a:srgbClr val="1565C0">
                        <a:lumMod val="67000"/>
                      </a:srgbClr>
                    </a:gs>
                    <a:gs pos="48000">
                      <a:srgbClr val="1E88E5"/>
                    </a:gs>
                    <a:gs pos="100000">
                      <a:srgbClr val="0D47A1"/>
                    </a:gs>
                  </a:gsLst>
                  <a:path path="circle">
                    <a:fillToRect l="100000" t="100000"/>
                  </a:path>
                </a:gradFill>
              </a:rPr>
              <a:t>Roadmap Performance Framework</a:t>
            </a:r>
          </a:p>
        </p:txBody>
      </p:sp>
    </p:spTree>
    <p:extLst>
      <p:ext uri="{BB962C8B-B14F-4D97-AF65-F5344CB8AC3E}">
        <p14:creationId xmlns:p14="http://schemas.microsoft.com/office/powerpoint/2010/main" val="209327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cBhvr additive="base">
                                        <p:cTn id="12" dur="500"/>
                                        <p:tgtEl>
                                          <p:spTgt spid="111"/>
                                        </p:tgtEl>
                                        <p:attrNameLst>
                                          <p:attrName>ppt_y</p:attrName>
                                        </p:attrNameLst>
                                      </p:cBhvr>
                                      <p:tavLst>
                                        <p:tav tm="0">
                                          <p:val>
                                            <p:strVal val="#ppt_y-#ppt_h*1.125000"/>
                                          </p:val>
                                        </p:tav>
                                        <p:tav tm="100000">
                                          <p:val>
                                            <p:strVal val="#ppt_y"/>
                                          </p:val>
                                        </p:tav>
                                      </p:tavLst>
                                    </p:anim>
                                    <p:animEffect transition="in" filter="wipe(down)">
                                      <p:cBhvr>
                                        <p:cTn id="13" dur="500"/>
                                        <p:tgtEl>
                                          <p:spTgt spid="111"/>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142"/>
                                        </p:tgtEl>
                                        <p:attrNameLst>
                                          <p:attrName>style.visibility</p:attrName>
                                        </p:attrNameLst>
                                      </p:cBhvr>
                                      <p:to>
                                        <p:strVal val="visible"/>
                                      </p:to>
                                    </p:set>
                                    <p:anim calcmode="lin" valueType="num">
                                      <p:cBhvr additive="base">
                                        <p:cTn id="17" dur="500"/>
                                        <p:tgtEl>
                                          <p:spTgt spid="142"/>
                                        </p:tgtEl>
                                        <p:attrNameLst>
                                          <p:attrName>ppt_y</p:attrName>
                                        </p:attrNameLst>
                                      </p:cBhvr>
                                      <p:tavLst>
                                        <p:tav tm="0">
                                          <p:val>
                                            <p:strVal val="#ppt_y-#ppt_h*1.125000"/>
                                          </p:val>
                                        </p:tav>
                                        <p:tav tm="100000">
                                          <p:val>
                                            <p:strVal val="#ppt_y"/>
                                          </p:val>
                                        </p:tav>
                                      </p:tavLst>
                                    </p:anim>
                                    <p:animEffect transition="in" filter="wipe(down)">
                                      <p:cBhvr>
                                        <p:cTn id="18" dur="500"/>
                                        <p:tgtEl>
                                          <p:spTgt spid="142"/>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cBhvr additive="base">
                                        <p:cTn id="22" dur="500"/>
                                        <p:tgtEl>
                                          <p:spTgt spid="110"/>
                                        </p:tgtEl>
                                        <p:attrNameLst>
                                          <p:attrName>ppt_y</p:attrName>
                                        </p:attrNameLst>
                                      </p:cBhvr>
                                      <p:tavLst>
                                        <p:tav tm="0">
                                          <p:val>
                                            <p:strVal val="#ppt_y+#ppt_h*1.125000"/>
                                          </p:val>
                                        </p:tav>
                                        <p:tav tm="100000">
                                          <p:val>
                                            <p:strVal val="#ppt_y"/>
                                          </p:val>
                                        </p:tav>
                                      </p:tavLst>
                                    </p:anim>
                                    <p:animEffect transition="in" filter="wipe(up)">
                                      <p:cBhvr>
                                        <p:cTn id="23" dur="500"/>
                                        <p:tgtEl>
                                          <p:spTgt spid="110"/>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144"/>
                                        </p:tgtEl>
                                        <p:attrNameLst>
                                          <p:attrName>style.visibility</p:attrName>
                                        </p:attrNameLst>
                                      </p:cBhvr>
                                      <p:to>
                                        <p:strVal val="visible"/>
                                      </p:to>
                                    </p:set>
                                    <p:anim calcmode="lin" valueType="num">
                                      <p:cBhvr additive="base">
                                        <p:cTn id="27" dur="500"/>
                                        <p:tgtEl>
                                          <p:spTgt spid="144"/>
                                        </p:tgtEl>
                                        <p:attrNameLst>
                                          <p:attrName>ppt_y</p:attrName>
                                        </p:attrNameLst>
                                      </p:cBhvr>
                                      <p:tavLst>
                                        <p:tav tm="0">
                                          <p:val>
                                            <p:strVal val="#ppt_y+#ppt_h*1.125000"/>
                                          </p:val>
                                        </p:tav>
                                        <p:tav tm="100000">
                                          <p:val>
                                            <p:strVal val="#ppt_y"/>
                                          </p:val>
                                        </p:tav>
                                      </p:tavLst>
                                    </p:anim>
                                    <p:animEffect transition="in" filter="wipe(up)">
                                      <p:cBhvr>
                                        <p:cTn id="28" dur="500"/>
                                        <p:tgtEl>
                                          <p:spTgt spid="144"/>
                                        </p:tgtEl>
                                      </p:cBhvr>
                                    </p:animEffect>
                                  </p:childTnLst>
                                </p:cTn>
                              </p:par>
                            </p:childTnLst>
                          </p:cTn>
                        </p:par>
                        <p:par>
                          <p:cTn id="29" fill="hold">
                            <p:stCondLst>
                              <p:cond delay="2500"/>
                            </p:stCondLst>
                            <p:childTnLst>
                              <p:par>
                                <p:cTn id="30" presetID="12" presetClass="entr" presetSubtype="1" fill="hold" grpId="0" nodeType="afterEffect">
                                  <p:stCondLst>
                                    <p:cond delay="0"/>
                                  </p:stCondLst>
                                  <p:childTnLst>
                                    <p:set>
                                      <p:cBhvr>
                                        <p:cTn id="31" dur="1" fill="hold">
                                          <p:stCondLst>
                                            <p:cond delay="0"/>
                                          </p:stCondLst>
                                        </p:cTn>
                                        <p:tgtEl>
                                          <p:spTgt spid="109"/>
                                        </p:tgtEl>
                                        <p:attrNameLst>
                                          <p:attrName>style.visibility</p:attrName>
                                        </p:attrNameLst>
                                      </p:cBhvr>
                                      <p:to>
                                        <p:strVal val="visible"/>
                                      </p:to>
                                    </p:set>
                                    <p:anim calcmode="lin" valueType="num">
                                      <p:cBhvr additive="base">
                                        <p:cTn id="32" dur="500"/>
                                        <p:tgtEl>
                                          <p:spTgt spid="109"/>
                                        </p:tgtEl>
                                        <p:attrNameLst>
                                          <p:attrName>ppt_y</p:attrName>
                                        </p:attrNameLst>
                                      </p:cBhvr>
                                      <p:tavLst>
                                        <p:tav tm="0">
                                          <p:val>
                                            <p:strVal val="#ppt_y-#ppt_h*1.125000"/>
                                          </p:val>
                                        </p:tav>
                                        <p:tav tm="100000">
                                          <p:val>
                                            <p:strVal val="#ppt_y"/>
                                          </p:val>
                                        </p:tav>
                                      </p:tavLst>
                                    </p:anim>
                                    <p:animEffect transition="in" filter="wipe(down)">
                                      <p:cBhvr>
                                        <p:cTn id="33" dur="500"/>
                                        <p:tgtEl>
                                          <p:spTgt spid="109"/>
                                        </p:tgtEl>
                                      </p:cBhvr>
                                    </p:animEffect>
                                  </p:childTnLst>
                                </p:cTn>
                              </p:par>
                            </p:childTnLst>
                          </p:cTn>
                        </p:par>
                        <p:par>
                          <p:cTn id="34" fill="hold">
                            <p:stCondLst>
                              <p:cond delay="3000"/>
                            </p:stCondLst>
                            <p:childTnLst>
                              <p:par>
                                <p:cTn id="35" presetID="12" presetClass="entr" presetSubtype="1" fill="hold" nodeType="afterEffect">
                                  <p:stCondLst>
                                    <p:cond delay="0"/>
                                  </p:stCondLst>
                                  <p:childTnLst>
                                    <p:set>
                                      <p:cBhvr>
                                        <p:cTn id="36" dur="1" fill="hold">
                                          <p:stCondLst>
                                            <p:cond delay="0"/>
                                          </p:stCondLst>
                                        </p:cTn>
                                        <p:tgtEl>
                                          <p:spTgt spid="147"/>
                                        </p:tgtEl>
                                        <p:attrNameLst>
                                          <p:attrName>style.visibility</p:attrName>
                                        </p:attrNameLst>
                                      </p:cBhvr>
                                      <p:to>
                                        <p:strVal val="visible"/>
                                      </p:to>
                                    </p:set>
                                    <p:anim calcmode="lin" valueType="num">
                                      <p:cBhvr additive="base">
                                        <p:cTn id="37" dur="500"/>
                                        <p:tgtEl>
                                          <p:spTgt spid="147"/>
                                        </p:tgtEl>
                                        <p:attrNameLst>
                                          <p:attrName>ppt_y</p:attrName>
                                        </p:attrNameLst>
                                      </p:cBhvr>
                                      <p:tavLst>
                                        <p:tav tm="0">
                                          <p:val>
                                            <p:strVal val="#ppt_y-#ppt_h*1.125000"/>
                                          </p:val>
                                        </p:tav>
                                        <p:tav tm="100000">
                                          <p:val>
                                            <p:strVal val="#ppt_y"/>
                                          </p:val>
                                        </p:tav>
                                      </p:tavLst>
                                    </p:anim>
                                    <p:animEffect transition="in" filter="wipe(down)">
                                      <p:cBhvr>
                                        <p:cTn id="38" dur="500"/>
                                        <p:tgtEl>
                                          <p:spTgt spid="147"/>
                                        </p:tgtEl>
                                      </p:cBhvr>
                                    </p:animEffect>
                                  </p:childTnLst>
                                </p:cTn>
                              </p:par>
                            </p:childTnLst>
                          </p:cTn>
                        </p:par>
                        <p:par>
                          <p:cTn id="39" fill="hold">
                            <p:stCondLst>
                              <p:cond delay="3500"/>
                            </p:stCondLst>
                            <p:childTnLst>
                              <p:par>
                                <p:cTn id="40" presetID="12" presetClass="entr" presetSubtype="4" fill="hold" grpId="0" nodeType="afterEffect">
                                  <p:stCondLst>
                                    <p:cond delay="0"/>
                                  </p:stCondLst>
                                  <p:childTnLst>
                                    <p:set>
                                      <p:cBhvr>
                                        <p:cTn id="41" dur="1" fill="hold">
                                          <p:stCondLst>
                                            <p:cond delay="0"/>
                                          </p:stCondLst>
                                        </p:cTn>
                                        <p:tgtEl>
                                          <p:spTgt spid="108"/>
                                        </p:tgtEl>
                                        <p:attrNameLst>
                                          <p:attrName>style.visibility</p:attrName>
                                        </p:attrNameLst>
                                      </p:cBhvr>
                                      <p:to>
                                        <p:strVal val="visible"/>
                                      </p:to>
                                    </p:set>
                                    <p:anim calcmode="lin" valueType="num">
                                      <p:cBhvr additive="base">
                                        <p:cTn id="42" dur="500"/>
                                        <p:tgtEl>
                                          <p:spTgt spid="108"/>
                                        </p:tgtEl>
                                        <p:attrNameLst>
                                          <p:attrName>ppt_y</p:attrName>
                                        </p:attrNameLst>
                                      </p:cBhvr>
                                      <p:tavLst>
                                        <p:tav tm="0">
                                          <p:val>
                                            <p:strVal val="#ppt_y+#ppt_h*1.125000"/>
                                          </p:val>
                                        </p:tav>
                                        <p:tav tm="100000">
                                          <p:val>
                                            <p:strVal val="#ppt_y"/>
                                          </p:val>
                                        </p:tav>
                                      </p:tavLst>
                                    </p:anim>
                                    <p:animEffect transition="in" filter="wipe(up)">
                                      <p:cBhvr>
                                        <p:cTn id="43" dur="500"/>
                                        <p:tgtEl>
                                          <p:spTgt spid="108"/>
                                        </p:tgtEl>
                                      </p:cBhvr>
                                    </p:animEffect>
                                  </p:childTnLst>
                                </p:cTn>
                              </p:par>
                            </p:childTnLst>
                          </p:cTn>
                        </p:par>
                        <p:par>
                          <p:cTn id="44" fill="hold">
                            <p:stCondLst>
                              <p:cond delay="4000"/>
                            </p:stCondLst>
                            <p:childTnLst>
                              <p:par>
                                <p:cTn id="45" presetID="12" presetClass="entr" presetSubtype="4" fill="hold" nodeType="afterEffect">
                                  <p:stCondLst>
                                    <p:cond delay="0"/>
                                  </p:stCondLst>
                                  <p:childTnLst>
                                    <p:set>
                                      <p:cBhvr>
                                        <p:cTn id="46" dur="1" fill="hold">
                                          <p:stCondLst>
                                            <p:cond delay="0"/>
                                          </p:stCondLst>
                                        </p:cTn>
                                        <p:tgtEl>
                                          <p:spTgt spid="151"/>
                                        </p:tgtEl>
                                        <p:attrNameLst>
                                          <p:attrName>style.visibility</p:attrName>
                                        </p:attrNameLst>
                                      </p:cBhvr>
                                      <p:to>
                                        <p:strVal val="visible"/>
                                      </p:to>
                                    </p:set>
                                    <p:anim calcmode="lin" valueType="num">
                                      <p:cBhvr additive="base">
                                        <p:cTn id="47" dur="500"/>
                                        <p:tgtEl>
                                          <p:spTgt spid="151"/>
                                        </p:tgtEl>
                                        <p:attrNameLst>
                                          <p:attrName>ppt_y</p:attrName>
                                        </p:attrNameLst>
                                      </p:cBhvr>
                                      <p:tavLst>
                                        <p:tav tm="0">
                                          <p:val>
                                            <p:strVal val="#ppt_y+#ppt_h*1.125000"/>
                                          </p:val>
                                        </p:tav>
                                        <p:tav tm="100000">
                                          <p:val>
                                            <p:strVal val="#ppt_y"/>
                                          </p:val>
                                        </p:tav>
                                      </p:tavLst>
                                    </p:anim>
                                    <p:animEffect transition="in" filter="wipe(up)">
                                      <p:cBhvr>
                                        <p:cTn id="48" dur="500"/>
                                        <p:tgtEl>
                                          <p:spTgt spid="151"/>
                                        </p:tgtEl>
                                      </p:cBhvr>
                                    </p:animEffect>
                                  </p:childTnLst>
                                </p:cTn>
                              </p:par>
                            </p:childTnLst>
                          </p:cTn>
                        </p:par>
                        <p:par>
                          <p:cTn id="49" fill="hold">
                            <p:stCondLst>
                              <p:cond delay="4500"/>
                            </p:stCondLst>
                            <p:childTnLst>
                              <p:par>
                                <p:cTn id="50" presetID="12" presetClass="entr" presetSubtype="1" fill="hold" grpId="0" nodeType="afterEffect">
                                  <p:stCondLst>
                                    <p:cond delay="0"/>
                                  </p:stCondLst>
                                  <p:childTnLst>
                                    <p:set>
                                      <p:cBhvr>
                                        <p:cTn id="51" dur="1" fill="hold">
                                          <p:stCondLst>
                                            <p:cond delay="0"/>
                                          </p:stCondLst>
                                        </p:cTn>
                                        <p:tgtEl>
                                          <p:spTgt spid="107"/>
                                        </p:tgtEl>
                                        <p:attrNameLst>
                                          <p:attrName>style.visibility</p:attrName>
                                        </p:attrNameLst>
                                      </p:cBhvr>
                                      <p:to>
                                        <p:strVal val="visible"/>
                                      </p:to>
                                    </p:set>
                                    <p:anim calcmode="lin" valueType="num">
                                      <p:cBhvr additive="base">
                                        <p:cTn id="52" dur="500"/>
                                        <p:tgtEl>
                                          <p:spTgt spid="107"/>
                                        </p:tgtEl>
                                        <p:attrNameLst>
                                          <p:attrName>ppt_y</p:attrName>
                                        </p:attrNameLst>
                                      </p:cBhvr>
                                      <p:tavLst>
                                        <p:tav tm="0">
                                          <p:val>
                                            <p:strVal val="#ppt_y-#ppt_h*1.125000"/>
                                          </p:val>
                                        </p:tav>
                                        <p:tav tm="100000">
                                          <p:val>
                                            <p:strVal val="#ppt_y"/>
                                          </p:val>
                                        </p:tav>
                                      </p:tavLst>
                                    </p:anim>
                                    <p:animEffect transition="in" filter="wipe(down)">
                                      <p:cBhvr>
                                        <p:cTn id="53" dur="500"/>
                                        <p:tgtEl>
                                          <p:spTgt spid="107"/>
                                        </p:tgtEl>
                                      </p:cBhvr>
                                    </p:animEffect>
                                  </p:childTnLst>
                                </p:cTn>
                              </p:par>
                            </p:childTnLst>
                          </p:cTn>
                        </p:par>
                        <p:par>
                          <p:cTn id="54" fill="hold">
                            <p:stCondLst>
                              <p:cond delay="5000"/>
                            </p:stCondLst>
                            <p:childTnLst>
                              <p:par>
                                <p:cTn id="55" presetID="12" presetClass="entr" presetSubtype="1" fill="hold" nodeType="afterEffect">
                                  <p:stCondLst>
                                    <p:cond delay="0"/>
                                  </p:stCondLst>
                                  <p:childTnLst>
                                    <p:set>
                                      <p:cBhvr>
                                        <p:cTn id="56" dur="1" fill="hold">
                                          <p:stCondLst>
                                            <p:cond delay="0"/>
                                          </p:stCondLst>
                                        </p:cTn>
                                        <p:tgtEl>
                                          <p:spTgt spid="149"/>
                                        </p:tgtEl>
                                        <p:attrNameLst>
                                          <p:attrName>style.visibility</p:attrName>
                                        </p:attrNameLst>
                                      </p:cBhvr>
                                      <p:to>
                                        <p:strVal val="visible"/>
                                      </p:to>
                                    </p:set>
                                    <p:anim calcmode="lin" valueType="num">
                                      <p:cBhvr additive="base">
                                        <p:cTn id="57" dur="500"/>
                                        <p:tgtEl>
                                          <p:spTgt spid="149"/>
                                        </p:tgtEl>
                                        <p:attrNameLst>
                                          <p:attrName>ppt_y</p:attrName>
                                        </p:attrNameLst>
                                      </p:cBhvr>
                                      <p:tavLst>
                                        <p:tav tm="0">
                                          <p:val>
                                            <p:strVal val="#ppt_y-#ppt_h*1.125000"/>
                                          </p:val>
                                        </p:tav>
                                        <p:tav tm="100000">
                                          <p:val>
                                            <p:strVal val="#ppt_y"/>
                                          </p:val>
                                        </p:tav>
                                      </p:tavLst>
                                    </p:anim>
                                    <p:animEffect transition="in" filter="wipe(down)">
                                      <p:cBhvr>
                                        <p:cTn id="58" dur="500"/>
                                        <p:tgtEl>
                                          <p:spTgt spid="149"/>
                                        </p:tgtEl>
                                      </p:cBhvr>
                                    </p:animEffect>
                                  </p:childTnLst>
                                </p:cTn>
                              </p:par>
                            </p:childTnLst>
                          </p:cTn>
                        </p:par>
                        <p:par>
                          <p:cTn id="59" fill="hold">
                            <p:stCondLst>
                              <p:cond delay="5500"/>
                            </p:stCondLst>
                            <p:childTnLst>
                              <p:par>
                                <p:cTn id="60" presetID="16" presetClass="entr" presetSubtype="21" fill="hold" grpId="0" nodeType="after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barn(inVertical)">
                                      <p:cBhvr>
                                        <p:cTn id="6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38"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C91EC6-4506-2F5B-67E7-DFF61D212C02}"/>
              </a:ext>
            </a:extLst>
          </p:cNvPr>
          <p:cNvSpPr>
            <a:spLocks noGrp="1"/>
          </p:cNvSpPr>
          <p:nvPr>
            <p:ph type="sldNum" sz="quarter" idx="12"/>
          </p:nvPr>
        </p:nvSpPr>
        <p:spPr/>
        <p:txBody>
          <a:bodyPr/>
          <a:lstStyle/>
          <a:p>
            <a:fld id="{C669A7A6-C1EA-47A1-978E-D843007FFD51}" type="slidenum">
              <a:rPr lang="en-US" smtClean="0"/>
              <a:t>24</a:t>
            </a:fld>
            <a:endParaRPr lang="en-US" dirty="0"/>
          </a:p>
        </p:txBody>
      </p:sp>
      <p:sp>
        <p:nvSpPr>
          <p:cNvPr id="11" name="Text Placeholder 2">
            <a:extLst>
              <a:ext uri="{FF2B5EF4-FFF2-40B4-BE49-F238E27FC236}">
                <a16:creationId xmlns:a16="http://schemas.microsoft.com/office/drawing/2014/main" id="{B40E5333-D6AE-C5E4-8A83-BA41EE5A7934}"/>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gradFill>
                  <a:gsLst>
                    <a:gs pos="0">
                      <a:srgbClr val="1565C0">
                        <a:lumMod val="67000"/>
                      </a:srgbClr>
                    </a:gs>
                    <a:gs pos="48000">
                      <a:srgbClr val="1E88E5"/>
                    </a:gs>
                    <a:gs pos="100000">
                      <a:srgbClr val="0D47A1"/>
                    </a:gs>
                  </a:gsLst>
                  <a:path path="circle">
                    <a:fillToRect l="100000" t="100000"/>
                  </a:path>
                </a:gradFill>
              </a:rPr>
              <a:t>Framework Decision Tools</a:t>
            </a:r>
          </a:p>
        </p:txBody>
      </p:sp>
      <p:sp>
        <p:nvSpPr>
          <p:cNvPr id="4" name="Rectangle 3">
            <a:extLst>
              <a:ext uri="{FF2B5EF4-FFF2-40B4-BE49-F238E27FC236}">
                <a16:creationId xmlns:a16="http://schemas.microsoft.com/office/drawing/2014/main" id="{3AE9B089-6552-8F6F-45C7-A9E940C8A37B}"/>
              </a:ext>
            </a:extLst>
          </p:cNvPr>
          <p:cNvSpPr/>
          <p:nvPr/>
        </p:nvSpPr>
        <p:spPr>
          <a:xfrm>
            <a:off x="6377503" y="2991728"/>
            <a:ext cx="4864539" cy="1163973"/>
          </a:xfrm>
          <a:prstGeom prst="rect">
            <a:avLst/>
          </a:prstGeom>
        </p:spPr>
        <p:txBody>
          <a:bodyPr wrap="square">
            <a:spAutoFit/>
          </a:bodyPr>
          <a:lstStyle/>
          <a:p>
            <a:pPr algn="just">
              <a:lnSpc>
                <a:spcPct val="150000"/>
              </a:lnSpc>
            </a:pPr>
            <a:r>
              <a:rPr lang="en-US" sz="1200" dirty="0">
                <a:solidFill>
                  <a:srgbClr val="656D78"/>
                </a:solidFill>
                <a:latin typeface="Source Sans Pro Light" panose="020B0403030403020204" pitchFamily="34" charset="0"/>
              </a:rPr>
              <a:t>The matrix is custom developed to analyze the application risks of the international KPIs based on two variables: importance to measure  and the confidence (reliability &amp; accuracy) of the measurements. By combining these two variables, the matrix is crafted consisting of 9 different boxes with 9 different scenarios and 3 corresponding decision actions to choose from:</a:t>
            </a:r>
          </a:p>
        </p:txBody>
      </p:sp>
      <p:grpSp>
        <p:nvGrpSpPr>
          <p:cNvPr id="5" name="Group 4">
            <a:extLst>
              <a:ext uri="{FF2B5EF4-FFF2-40B4-BE49-F238E27FC236}">
                <a16:creationId xmlns:a16="http://schemas.microsoft.com/office/drawing/2014/main" id="{9D061323-2987-320C-2464-AC717B2102A4}"/>
              </a:ext>
            </a:extLst>
          </p:cNvPr>
          <p:cNvGrpSpPr/>
          <p:nvPr/>
        </p:nvGrpSpPr>
        <p:grpSpPr>
          <a:xfrm>
            <a:off x="6463736" y="4656295"/>
            <a:ext cx="276224" cy="276224"/>
            <a:chOff x="1460006" y="1642203"/>
            <a:chExt cx="479425" cy="479425"/>
          </a:xfrm>
        </p:grpSpPr>
        <p:sp>
          <p:nvSpPr>
            <p:cNvPr id="6" name="Oval 8">
              <a:extLst>
                <a:ext uri="{FF2B5EF4-FFF2-40B4-BE49-F238E27FC236}">
                  <a16:creationId xmlns:a16="http://schemas.microsoft.com/office/drawing/2014/main" id="{A1E9370E-FD6E-F962-6DC9-76A2A7B83348}"/>
                </a:ext>
              </a:extLst>
            </p:cNvPr>
            <p:cNvSpPr>
              <a:spLocks noChangeArrowheads="1"/>
            </p:cNvSpPr>
            <p:nvPr/>
          </p:nvSpPr>
          <p:spPr bwMode="auto">
            <a:xfrm>
              <a:off x="1460006" y="1642203"/>
              <a:ext cx="479425" cy="479425"/>
            </a:xfrm>
            <a:prstGeom prst="ellipse">
              <a:avLst/>
            </a:prstGeom>
            <a:noFill/>
            <a:ln w="17463" cap="rnd">
              <a:solidFill>
                <a:srgbClr val="42A5F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gradFill>
                  <a:gsLst>
                    <a:gs pos="0">
                      <a:srgbClr val="1565C0">
                        <a:lumMod val="67000"/>
                      </a:srgbClr>
                    </a:gs>
                    <a:gs pos="48000">
                      <a:srgbClr val="1E88E5"/>
                    </a:gs>
                    <a:gs pos="100000">
                      <a:srgbClr val="0D47A1"/>
                    </a:gs>
                  </a:gsLst>
                  <a:path path="circle">
                    <a:fillToRect l="100000" t="100000"/>
                  </a:path>
                </a:gradFill>
                <a:effectLst/>
                <a:uLnTx/>
                <a:uFillTx/>
              </a:endParaRPr>
            </a:p>
          </p:txBody>
        </p:sp>
        <p:sp>
          <p:nvSpPr>
            <p:cNvPr id="8" name="Freeform 9">
              <a:extLst>
                <a:ext uri="{FF2B5EF4-FFF2-40B4-BE49-F238E27FC236}">
                  <a16:creationId xmlns:a16="http://schemas.microsoft.com/office/drawing/2014/main" id="{D2552744-3D86-3FD8-BD7E-BD4E57DE1169}"/>
                </a:ext>
              </a:extLst>
            </p:cNvPr>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noFill/>
            <a:ln w="17463" cap="rnd">
              <a:solidFill>
                <a:srgbClr val="42A5F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grpSp>
      <p:grpSp>
        <p:nvGrpSpPr>
          <p:cNvPr id="9" name="Group 8">
            <a:extLst>
              <a:ext uri="{FF2B5EF4-FFF2-40B4-BE49-F238E27FC236}">
                <a16:creationId xmlns:a16="http://schemas.microsoft.com/office/drawing/2014/main" id="{B1CB8107-A60E-4A74-2005-06930164165D}"/>
              </a:ext>
            </a:extLst>
          </p:cNvPr>
          <p:cNvGrpSpPr/>
          <p:nvPr/>
        </p:nvGrpSpPr>
        <p:grpSpPr>
          <a:xfrm>
            <a:off x="6463736" y="5109829"/>
            <a:ext cx="276224" cy="276224"/>
            <a:chOff x="1460006" y="1642203"/>
            <a:chExt cx="479425" cy="479425"/>
          </a:xfrm>
        </p:grpSpPr>
        <p:sp>
          <p:nvSpPr>
            <p:cNvPr id="10" name="Oval 8">
              <a:extLst>
                <a:ext uri="{FF2B5EF4-FFF2-40B4-BE49-F238E27FC236}">
                  <a16:creationId xmlns:a16="http://schemas.microsoft.com/office/drawing/2014/main" id="{F71774A6-9484-A022-A993-A057D07F2554}"/>
                </a:ext>
              </a:extLst>
            </p:cNvPr>
            <p:cNvSpPr>
              <a:spLocks noChangeArrowheads="1"/>
            </p:cNvSpPr>
            <p:nvPr/>
          </p:nvSpPr>
          <p:spPr bwMode="auto">
            <a:xfrm>
              <a:off x="1460006" y="1642203"/>
              <a:ext cx="479425" cy="479425"/>
            </a:xfrm>
            <a:prstGeom prst="ellipse">
              <a:avLst/>
            </a:prstGeom>
            <a:noFill/>
            <a:ln w="17463" cap="rnd">
              <a:solidFill>
                <a:srgbClr val="42A5F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12" name="Freeform 9">
              <a:extLst>
                <a:ext uri="{FF2B5EF4-FFF2-40B4-BE49-F238E27FC236}">
                  <a16:creationId xmlns:a16="http://schemas.microsoft.com/office/drawing/2014/main" id="{4C913C02-3E89-C462-A829-6EB629A447DE}"/>
                </a:ext>
              </a:extLst>
            </p:cNvPr>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noFill/>
            <a:ln w="17463" cap="rnd">
              <a:solidFill>
                <a:srgbClr val="42A5F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grpSp>
      <p:sp>
        <p:nvSpPr>
          <p:cNvPr id="14" name="Rectangle 13">
            <a:extLst>
              <a:ext uri="{FF2B5EF4-FFF2-40B4-BE49-F238E27FC236}">
                <a16:creationId xmlns:a16="http://schemas.microsoft.com/office/drawing/2014/main" id="{85E99E58-F840-B317-1CC0-3DDDD1421A81}"/>
              </a:ext>
            </a:extLst>
          </p:cNvPr>
          <p:cNvSpPr/>
          <p:nvPr/>
        </p:nvSpPr>
        <p:spPr>
          <a:xfrm>
            <a:off x="6806730" y="4628207"/>
            <a:ext cx="4027064" cy="312458"/>
          </a:xfrm>
          <a:prstGeom prst="rect">
            <a:avLst/>
          </a:prstGeom>
        </p:spPr>
        <p:txBody>
          <a:bodyPr wrap="none">
            <a:spAutoFit/>
          </a:bodyPr>
          <a:lstStyle/>
          <a:p>
            <a:pPr>
              <a:lnSpc>
                <a:spcPct val="130000"/>
              </a:lnSpc>
            </a:pPr>
            <a:r>
              <a:rPr lang="en-US" sz="1200" b="1" dirty="0">
                <a:solidFill>
                  <a:srgbClr val="1976D2"/>
                </a:solidFill>
                <a:latin typeface="Source Sans Pro Light" panose="020B0403030403020204" pitchFamily="34" charset="0"/>
              </a:rPr>
              <a:t>Select</a:t>
            </a:r>
            <a:r>
              <a:rPr lang="en-US" sz="1200" dirty="0">
                <a:solidFill>
                  <a:srgbClr val="1976D2"/>
                </a:solidFill>
                <a:latin typeface="Source Sans Pro Light" panose="020B0403030403020204" pitchFamily="34" charset="0"/>
              </a:rPr>
              <a:t>: </a:t>
            </a:r>
            <a:r>
              <a:rPr lang="en-US" sz="1200" dirty="0">
                <a:solidFill>
                  <a:srgbClr val="656D78"/>
                </a:solidFill>
                <a:latin typeface="Source Sans Pro Light" panose="020B0403030403020204" pitchFamily="34" charset="0"/>
              </a:rPr>
              <a:t>The KPI has a precise calculation and high importance</a:t>
            </a:r>
            <a:endParaRPr lang="en-US" sz="1200" dirty="0">
              <a:solidFill>
                <a:srgbClr val="656D78"/>
              </a:solidFill>
              <a:latin typeface="Source Sans Pro Light" panose="020B0403030403020204" pitchFamily="34" charset="0"/>
              <a:ea typeface="Open Sans" panose="020B0606030504020204" pitchFamily="34" charset="0"/>
              <a:cs typeface="Open Sans" panose="020B0606030504020204" pitchFamily="34" charset="0"/>
            </a:endParaRPr>
          </a:p>
        </p:txBody>
      </p:sp>
      <p:sp>
        <p:nvSpPr>
          <p:cNvPr id="15" name="Rectangle 14">
            <a:extLst>
              <a:ext uri="{FF2B5EF4-FFF2-40B4-BE49-F238E27FC236}">
                <a16:creationId xmlns:a16="http://schemas.microsoft.com/office/drawing/2014/main" id="{43094486-A6E0-F3AB-BA41-08F0847A32A5}"/>
              </a:ext>
            </a:extLst>
          </p:cNvPr>
          <p:cNvSpPr/>
          <p:nvPr/>
        </p:nvSpPr>
        <p:spPr>
          <a:xfrm>
            <a:off x="6806730" y="5081741"/>
            <a:ext cx="4374916" cy="312458"/>
          </a:xfrm>
          <a:prstGeom prst="rect">
            <a:avLst/>
          </a:prstGeom>
        </p:spPr>
        <p:txBody>
          <a:bodyPr wrap="none">
            <a:spAutoFit/>
          </a:bodyPr>
          <a:lstStyle/>
          <a:p>
            <a:pPr>
              <a:lnSpc>
                <a:spcPct val="130000"/>
              </a:lnSpc>
            </a:pPr>
            <a:r>
              <a:rPr lang="en-US" sz="1200" b="1" dirty="0">
                <a:solidFill>
                  <a:srgbClr val="1976D2"/>
                </a:solidFill>
                <a:latin typeface="Source Sans Pro Light" panose="020B0403030403020204" pitchFamily="34" charset="0"/>
              </a:rPr>
              <a:t>Consider</a:t>
            </a:r>
            <a:r>
              <a:rPr lang="en-US" sz="1200" dirty="0">
                <a:solidFill>
                  <a:srgbClr val="1976D2"/>
                </a:solidFill>
                <a:latin typeface="Source Sans Pro Light" panose="020B0403030403020204" pitchFamily="34" charset="0"/>
              </a:rPr>
              <a:t>: </a:t>
            </a:r>
            <a:r>
              <a:rPr lang="en-US" sz="1200" dirty="0">
                <a:solidFill>
                  <a:srgbClr val="656D78"/>
                </a:solidFill>
                <a:latin typeface="Source Sans Pro Light" panose="020B0403030403020204" pitchFamily="34" charset="0"/>
              </a:rPr>
              <a:t>The KPI can be used with caution (improvement required)</a:t>
            </a:r>
            <a:endParaRPr lang="en-US" sz="1200" dirty="0">
              <a:solidFill>
                <a:srgbClr val="656D78"/>
              </a:solidFill>
              <a:latin typeface="Source Sans Pro Light" panose="020B0403030403020204" pitchFamily="34" charset="0"/>
              <a:ea typeface="Open Sans" panose="020B0606030504020204" pitchFamily="34" charset="0"/>
              <a:cs typeface="Open Sans" panose="020B0606030504020204" pitchFamily="34" charset="0"/>
            </a:endParaRPr>
          </a:p>
        </p:txBody>
      </p:sp>
      <p:grpSp>
        <p:nvGrpSpPr>
          <p:cNvPr id="16" name="Group 15">
            <a:extLst>
              <a:ext uri="{FF2B5EF4-FFF2-40B4-BE49-F238E27FC236}">
                <a16:creationId xmlns:a16="http://schemas.microsoft.com/office/drawing/2014/main" id="{A5885AF5-162F-D87E-A0B1-F1B4858E4304}"/>
              </a:ext>
            </a:extLst>
          </p:cNvPr>
          <p:cNvGrpSpPr/>
          <p:nvPr/>
        </p:nvGrpSpPr>
        <p:grpSpPr>
          <a:xfrm>
            <a:off x="6463736" y="5568272"/>
            <a:ext cx="276224" cy="276224"/>
            <a:chOff x="1460006" y="1642203"/>
            <a:chExt cx="479425" cy="479425"/>
          </a:xfrm>
        </p:grpSpPr>
        <p:sp>
          <p:nvSpPr>
            <p:cNvPr id="17" name="Oval 8">
              <a:extLst>
                <a:ext uri="{FF2B5EF4-FFF2-40B4-BE49-F238E27FC236}">
                  <a16:creationId xmlns:a16="http://schemas.microsoft.com/office/drawing/2014/main" id="{46CCC642-4A80-579F-797D-4C71A9B3C763}"/>
                </a:ext>
              </a:extLst>
            </p:cNvPr>
            <p:cNvSpPr>
              <a:spLocks noChangeArrowheads="1"/>
            </p:cNvSpPr>
            <p:nvPr/>
          </p:nvSpPr>
          <p:spPr bwMode="auto">
            <a:xfrm>
              <a:off x="1460006" y="1642203"/>
              <a:ext cx="479425" cy="479425"/>
            </a:xfrm>
            <a:prstGeom prst="ellipse">
              <a:avLst/>
            </a:prstGeom>
            <a:noFill/>
            <a:ln w="17463" cap="rnd">
              <a:solidFill>
                <a:srgbClr val="42A5F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sp>
          <p:nvSpPr>
            <p:cNvPr id="18" name="Freeform 9">
              <a:extLst>
                <a:ext uri="{FF2B5EF4-FFF2-40B4-BE49-F238E27FC236}">
                  <a16:creationId xmlns:a16="http://schemas.microsoft.com/office/drawing/2014/main" id="{FAAE49B9-0C12-A807-0EBC-1027C84277C2}"/>
                </a:ext>
              </a:extLst>
            </p:cNvPr>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noFill/>
            <a:ln w="17463" cap="rnd">
              <a:solidFill>
                <a:srgbClr val="42A5F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56D78"/>
                </a:solidFill>
                <a:effectLst/>
                <a:uLnTx/>
                <a:uFillTx/>
              </a:endParaRPr>
            </a:p>
          </p:txBody>
        </p:sp>
      </p:grpSp>
      <p:sp>
        <p:nvSpPr>
          <p:cNvPr id="19" name="Rectangle 18">
            <a:extLst>
              <a:ext uri="{FF2B5EF4-FFF2-40B4-BE49-F238E27FC236}">
                <a16:creationId xmlns:a16="http://schemas.microsoft.com/office/drawing/2014/main" id="{2E33D895-9299-C38F-5994-9C67C151BE08}"/>
              </a:ext>
            </a:extLst>
          </p:cNvPr>
          <p:cNvSpPr/>
          <p:nvPr/>
        </p:nvSpPr>
        <p:spPr>
          <a:xfrm>
            <a:off x="6806730" y="5535275"/>
            <a:ext cx="4052713" cy="312458"/>
          </a:xfrm>
          <a:prstGeom prst="rect">
            <a:avLst/>
          </a:prstGeom>
        </p:spPr>
        <p:txBody>
          <a:bodyPr wrap="none">
            <a:spAutoFit/>
          </a:bodyPr>
          <a:lstStyle/>
          <a:p>
            <a:pPr>
              <a:lnSpc>
                <a:spcPct val="130000"/>
              </a:lnSpc>
            </a:pPr>
            <a:r>
              <a:rPr lang="en-US" sz="1200" b="1" dirty="0">
                <a:solidFill>
                  <a:srgbClr val="1976D2"/>
                </a:solidFill>
                <a:latin typeface="Source Sans Pro Light" panose="020B0403030403020204" pitchFamily="34" charset="0"/>
              </a:rPr>
              <a:t>Disregard</a:t>
            </a:r>
            <a:r>
              <a:rPr lang="en-US" sz="1200" dirty="0">
                <a:solidFill>
                  <a:srgbClr val="1976D2"/>
                </a:solidFill>
                <a:latin typeface="Source Sans Pro Light" panose="020B0403030403020204" pitchFamily="34" charset="0"/>
              </a:rPr>
              <a:t>: </a:t>
            </a:r>
            <a:r>
              <a:rPr lang="en-US" sz="1200" dirty="0">
                <a:solidFill>
                  <a:srgbClr val="656D78"/>
                </a:solidFill>
                <a:latin typeface="Source Sans Pro Light" panose="020B0403030403020204" pitchFamily="34" charset="0"/>
              </a:rPr>
              <a:t>The KPI has relatively low value to the set objective  </a:t>
            </a:r>
            <a:endParaRPr lang="en-US" sz="1200" dirty="0">
              <a:solidFill>
                <a:srgbClr val="656D78"/>
              </a:solidFill>
              <a:latin typeface="Source Sans Pro Light" panose="020B0403030403020204" pitchFamily="34" charset="0"/>
              <a:ea typeface="Open Sans" panose="020B0606030504020204" pitchFamily="34" charset="0"/>
              <a:cs typeface="Open Sans" panose="020B0606030504020204" pitchFamily="34" charset="0"/>
            </a:endParaRPr>
          </a:p>
        </p:txBody>
      </p:sp>
      <p:grpSp>
        <p:nvGrpSpPr>
          <p:cNvPr id="30" name="Group 29">
            <a:extLst>
              <a:ext uri="{FF2B5EF4-FFF2-40B4-BE49-F238E27FC236}">
                <a16:creationId xmlns:a16="http://schemas.microsoft.com/office/drawing/2014/main" id="{29A1495E-A8D5-75CC-8163-7159FAF0E9C7}"/>
              </a:ext>
            </a:extLst>
          </p:cNvPr>
          <p:cNvGrpSpPr/>
          <p:nvPr/>
        </p:nvGrpSpPr>
        <p:grpSpPr>
          <a:xfrm>
            <a:off x="6354234" y="2227254"/>
            <a:ext cx="5170821" cy="817361"/>
            <a:chOff x="6354234" y="2187062"/>
            <a:chExt cx="5170821" cy="817361"/>
          </a:xfrm>
        </p:grpSpPr>
        <p:sp>
          <p:nvSpPr>
            <p:cNvPr id="2" name="TextBox 1">
              <a:extLst>
                <a:ext uri="{FF2B5EF4-FFF2-40B4-BE49-F238E27FC236}">
                  <a16:creationId xmlns:a16="http://schemas.microsoft.com/office/drawing/2014/main" id="{307B1B74-4247-6338-AEE4-6FC3EB0E1E2D}"/>
                </a:ext>
              </a:extLst>
            </p:cNvPr>
            <p:cNvSpPr txBox="1"/>
            <p:nvPr/>
          </p:nvSpPr>
          <p:spPr>
            <a:xfrm>
              <a:off x="6354234" y="2192397"/>
              <a:ext cx="1265539" cy="757130"/>
            </a:xfrm>
            <a:prstGeom prst="rect">
              <a:avLst/>
            </a:prstGeom>
            <a:noFill/>
          </p:spPr>
          <p:txBody>
            <a:bodyPr wrap="square" rtlCol="0">
              <a:spAutoFit/>
            </a:bodyPr>
            <a:lstStyle/>
            <a:p>
              <a:pPr>
                <a:lnSpc>
                  <a:spcPct val="90000"/>
                </a:lnSpc>
              </a:pPr>
              <a:r>
                <a:rPr lang="en-US" sz="4800" b="1" dirty="0">
                  <a:solidFill>
                    <a:srgbClr val="656D78"/>
                  </a:solidFill>
                  <a:latin typeface="Roboto" panose="02000000000000000000" pitchFamily="2" charset="0"/>
                  <a:ea typeface="Roboto" panose="02000000000000000000" pitchFamily="2" charset="0"/>
                  <a:cs typeface="Roboto" panose="02000000000000000000" pitchFamily="2" charset="0"/>
                </a:rPr>
                <a:t>50</a:t>
              </a:r>
              <a:r>
                <a:rPr lang="en-US" sz="4800" b="1" baseline="30000" dirty="0">
                  <a:solidFill>
                    <a:srgbClr val="656D78"/>
                  </a:solidFill>
                  <a:latin typeface="Roboto" panose="02000000000000000000" pitchFamily="2" charset="0"/>
                  <a:ea typeface="Roboto" panose="02000000000000000000" pitchFamily="2" charset="0"/>
                  <a:cs typeface="Roboto" panose="02000000000000000000" pitchFamily="2" charset="0"/>
                </a:rPr>
                <a:t>+</a:t>
              </a:r>
              <a:endParaRPr lang="en-US" sz="3600" dirty="0">
                <a:solidFill>
                  <a:srgbClr val="656D78"/>
                </a:solidFill>
                <a:latin typeface="Roboto" panose="02000000000000000000" pitchFamily="2" charset="0"/>
                <a:ea typeface="Roboto" panose="02000000000000000000" pitchFamily="2" charset="0"/>
                <a:cs typeface="Roboto" panose="02000000000000000000" pitchFamily="2" charset="0"/>
              </a:endParaRPr>
            </a:p>
          </p:txBody>
        </p:sp>
        <p:grpSp>
          <p:nvGrpSpPr>
            <p:cNvPr id="23" name="Group 22">
              <a:extLst>
                <a:ext uri="{FF2B5EF4-FFF2-40B4-BE49-F238E27FC236}">
                  <a16:creationId xmlns:a16="http://schemas.microsoft.com/office/drawing/2014/main" id="{59ED8267-4BBF-87FD-DDEF-3551EBF5958F}"/>
                </a:ext>
              </a:extLst>
            </p:cNvPr>
            <p:cNvGrpSpPr/>
            <p:nvPr/>
          </p:nvGrpSpPr>
          <p:grpSpPr>
            <a:xfrm>
              <a:off x="7544432" y="2187062"/>
              <a:ext cx="3980623" cy="817361"/>
              <a:chOff x="6946457" y="4084979"/>
              <a:chExt cx="3980623" cy="817361"/>
            </a:xfrm>
          </p:grpSpPr>
          <p:sp>
            <p:nvSpPr>
              <p:cNvPr id="24" name="Text Placeholder 32">
                <a:extLst>
                  <a:ext uri="{FF2B5EF4-FFF2-40B4-BE49-F238E27FC236}">
                    <a16:creationId xmlns:a16="http://schemas.microsoft.com/office/drawing/2014/main" id="{D7BCA6E0-9C5C-7CB7-AB12-51CB83C1E207}"/>
                  </a:ext>
                </a:extLst>
              </p:cNvPr>
              <p:cNvSpPr txBox="1">
                <a:spLocks/>
              </p:cNvSpPr>
              <p:nvPr/>
            </p:nvSpPr>
            <p:spPr>
              <a:xfrm>
                <a:off x="6956092" y="4410138"/>
                <a:ext cx="3970988" cy="49220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300" dirty="0">
                    <a:solidFill>
                      <a:srgbClr val="1976D2"/>
                    </a:solidFill>
                    <a:latin typeface="Source Sans Pro Light" panose="020B0403030403020204" pitchFamily="34" charset="0"/>
                    <a:ea typeface="Roboto Light" panose="02000000000000000000" pitchFamily="2" charset="0"/>
                    <a:cs typeface="Roboto Light" panose="02000000000000000000" pitchFamily="2" charset="0"/>
                  </a:rPr>
                  <a:t>W &amp; WW international KPIs </a:t>
                </a:r>
              </a:p>
            </p:txBody>
          </p:sp>
          <p:sp>
            <p:nvSpPr>
              <p:cNvPr id="25" name="Text Placeholder 33">
                <a:extLst>
                  <a:ext uri="{FF2B5EF4-FFF2-40B4-BE49-F238E27FC236}">
                    <a16:creationId xmlns:a16="http://schemas.microsoft.com/office/drawing/2014/main" id="{C56AA432-A64A-4F2F-2A79-30FFDE94953F}"/>
                  </a:ext>
                </a:extLst>
              </p:cNvPr>
              <p:cNvSpPr txBox="1">
                <a:spLocks/>
              </p:cNvSpPr>
              <p:nvPr/>
            </p:nvSpPr>
            <p:spPr>
              <a:xfrm>
                <a:off x="6946457" y="4084979"/>
                <a:ext cx="3697610" cy="48635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Font typeface="Arial" panose="020B0604020202020204" pitchFamily="34" charset="0"/>
                  <a:buNone/>
                </a:pPr>
                <a:r>
                  <a:rPr lang="en-US" sz="2400" b="1" dirty="0">
                    <a:solidFill>
                      <a:srgbClr val="656D78"/>
                    </a:solidFill>
                    <a:latin typeface="Source Sans Pro" panose="020B0503030403020204" pitchFamily="34" charset="0"/>
                    <a:ea typeface="Source Sans Pro" panose="020B0503030403020204" pitchFamily="34" charset="0"/>
                  </a:rPr>
                  <a:t>KPIs </a:t>
                </a:r>
                <a:r>
                  <a:rPr lang="en-US" sz="2400" dirty="0">
                    <a:solidFill>
                      <a:srgbClr val="656D78"/>
                    </a:solidFill>
                    <a:latin typeface="Source Sans Pro" panose="020B0503030403020204" pitchFamily="34" charset="0"/>
                    <a:ea typeface="Source Sans Pro" panose="020B0503030403020204" pitchFamily="34" charset="0"/>
                  </a:rPr>
                  <a:t>Assessed</a:t>
                </a:r>
              </a:p>
            </p:txBody>
          </p:sp>
        </p:grpSp>
      </p:grpSp>
      <p:grpSp>
        <p:nvGrpSpPr>
          <p:cNvPr id="33" name="Group 32">
            <a:extLst>
              <a:ext uri="{FF2B5EF4-FFF2-40B4-BE49-F238E27FC236}">
                <a16:creationId xmlns:a16="http://schemas.microsoft.com/office/drawing/2014/main" id="{5E88D06C-BD05-8EF7-22CB-0C6D21443238}"/>
              </a:ext>
            </a:extLst>
          </p:cNvPr>
          <p:cNvGrpSpPr/>
          <p:nvPr/>
        </p:nvGrpSpPr>
        <p:grpSpPr>
          <a:xfrm>
            <a:off x="1337130" y="1688029"/>
            <a:ext cx="4864539" cy="4946796"/>
            <a:chOff x="1337130" y="1688029"/>
            <a:chExt cx="4864539" cy="4946796"/>
          </a:xfrm>
        </p:grpSpPr>
        <p:pic>
          <p:nvPicPr>
            <p:cNvPr id="7" name="Picture 6">
              <a:extLst>
                <a:ext uri="{FF2B5EF4-FFF2-40B4-BE49-F238E27FC236}">
                  <a16:creationId xmlns:a16="http://schemas.microsoft.com/office/drawing/2014/main" id="{B4879F66-5D10-F50B-D427-658270D49256}"/>
                </a:ext>
              </a:extLst>
            </p:cNvPr>
            <p:cNvPicPr>
              <a:picLocks noChangeAspect="1"/>
            </p:cNvPicPr>
            <p:nvPr/>
          </p:nvPicPr>
          <p:blipFill rotWithShape="1">
            <a:blip r:embed="rId2"/>
            <a:srcRect r="52173"/>
            <a:stretch/>
          </p:blipFill>
          <p:spPr>
            <a:xfrm>
              <a:off x="1337130" y="1945640"/>
              <a:ext cx="4864539" cy="4689185"/>
            </a:xfrm>
            <a:prstGeom prst="rect">
              <a:avLst/>
            </a:prstGeom>
          </p:spPr>
        </p:pic>
        <p:sp>
          <p:nvSpPr>
            <p:cNvPr id="13" name="TextBox 12">
              <a:extLst>
                <a:ext uri="{FF2B5EF4-FFF2-40B4-BE49-F238E27FC236}">
                  <a16:creationId xmlns:a16="http://schemas.microsoft.com/office/drawing/2014/main" id="{FA1F2F9F-3525-A2D0-641F-A930D46BFA1D}"/>
                </a:ext>
              </a:extLst>
            </p:cNvPr>
            <p:cNvSpPr txBox="1"/>
            <p:nvPr/>
          </p:nvSpPr>
          <p:spPr>
            <a:xfrm>
              <a:off x="2283897" y="1688029"/>
              <a:ext cx="2901099" cy="338554"/>
            </a:xfrm>
            <a:prstGeom prst="rect">
              <a:avLst/>
            </a:prstGeom>
            <a:noFill/>
          </p:spPr>
          <p:txBody>
            <a:bodyPr wrap="square" rtlCol="0">
              <a:spAutoFit/>
            </a:bodyPr>
            <a:lstStyle/>
            <a:p>
              <a:pPr algn="ctr"/>
              <a:r>
                <a:rPr lang="en-US" sz="1600" b="1" dirty="0">
                  <a:solidFill>
                    <a:srgbClr val="656D78"/>
                  </a:solidFill>
                  <a:latin typeface="Source Sans Pro" panose="020B0503030403020204" pitchFamily="34" charset="0"/>
                  <a:ea typeface="Source Sans Pro" panose="020B0503030403020204" pitchFamily="34" charset="0"/>
                  <a:cs typeface="Roboto" panose="02000000000000000000" pitchFamily="2" charset="0"/>
                </a:rPr>
                <a:t>KPI assessment tool</a:t>
              </a:r>
            </a:p>
          </p:txBody>
        </p:sp>
        <p:sp>
          <p:nvSpPr>
            <p:cNvPr id="32" name="TextBox 31">
              <a:extLst>
                <a:ext uri="{FF2B5EF4-FFF2-40B4-BE49-F238E27FC236}">
                  <a16:creationId xmlns:a16="http://schemas.microsoft.com/office/drawing/2014/main" id="{A22DA7D1-249F-FE58-5E02-F0A55B32845F}"/>
                </a:ext>
              </a:extLst>
            </p:cNvPr>
            <p:cNvSpPr txBox="1"/>
            <p:nvPr/>
          </p:nvSpPr>
          <p:spPr>
            <a:xfrm>
              <a:off x="3041109" y="1952972"/>
              <a:ext cx="1386674" cy="307777"/>
            </a:xfrm>
            <a:prstGeom prst="rect">
              <a:avLst/>
            </a:prstGeom>
            <a:noFill/>
          </p:spPr>
          <p:txBody>
            <a:bodyPr wrap="square">
              <a:spAutoFit/>
            </a:bodyPr>
            <a:lstStyle/>
            <a:p>
              <a:pPr algn="ctr"/>
              <a:r>
                <a:rPr lang="en-US" sz="1400" dirty="0">
                  <a:latin typeface="Source Sans Pro" panose="020B0503030403020204" pitchFamily="34" charset="0"/>
                  <a:ea typeface="Source Sans Pro" panose="020B0503030403020204" pitchFamily="34" charset="0"/>
                  <a:cs typeface="Roboto" panose="02000000000000000000" pitchFamily="2" charset="0"/>
                </a:rPr>
                <a:t>Nine-box matrix</a:t>
              </a:r>
              <a:endParaRPr lang="en-US" sz="1400" i="1" dirty="0">
                <a:latin typeface="Source Sans Pro" panose="020B0503030403020204" pitchFamily="34" charset="0"/>
                <a:ea typeface="Source Sans Pro" panose="020B0503030403020204" pitchFamily="34" charset="0"/>
                <a:cs typeface="Roboto" panose="02000000000000000000" pitchFamily="2" charset="0"/>
              </a:endParaRPr>
            </a:p>
          </p:txBody>
        </p:sp>
      </p:grpSp>
    </p:spTree>
    <p:extLst>
      <p:ext uri="{BB962C8B-B14F-4D97-AF65-F5344CB8AC3E}">
        <p14:creationId xmlns:p14="http://schemas.microsoft.com/office/powerpoint/2010/main" val="3852467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down)">
                                      <p:cBhvr>
                                        <p:cTn id="8" dur="500"/>
                                        <p:tgtEl>
                                          <p:spTgt spid="11"/>
                                        </p:tgtEl>
                                      </p:cBhvr>
                                    </p:animEffect>
                                  </p:childTnLst>
                                </p:cTn>
                              </p:par>
                            </p:childTnLst>
                          </p:cTn>
                        </p:par>
                        <p:par>
                          <p:cTn id="9" fill="hold">
                            <p:stCondLst>
                              <p:cond delay="500"/>
                            </p:stCondLst>
                            <p:childTnLst>
                              <p:par>
                                <p:cTn id="10" presetID="3" presetClass="entr" presetSubtype="10"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linds(horizontal)">
                                      <p:cBhvr>
                                        <p:cTn id="12" dur="500"/>
                                        <p:tgtEl>
                                          <p:spTgt spid="33"/>
                                        </p:tgtEl>
                                      </p:cBhvr>
                                    </p:animEffect>
                                  </p:childTnLst>
                                </p:cTn>
                              </p:par>
                            </p:childTnLst>
                          </p:cTn>
                        </p:par>
                        <p:par>
                          <p:cTn id="13" fill="hold">
                            <p:stCondLst>
                              <p:cond delay="1000"/>
                            </p:stCondLst>
                            <p:childTnLst>
                              <p:par>
                                <p:cTn id="14" presetID="3" presetClass="entr" presetSubtype="10"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blinds(horizontal)">
                                      <p:cBhvr>
                                        <p:cTn id="16" dur="500"/>
                                        <p:tgtEl>
                                          <p:spTgt spid="30"/>
                                        </p:tgtEl>
                                      </p:cBhvr>
                                    </p:animEffect>
                                  </p:childTnLst>
                                </p:cTn>
                              </p:par>
                            </p:childTnLst>
                          </p:cTn>
                        </p:par>
                        <p:par>
                          <p:cTn id="17" fill="hold">
                            <p:stCondLst>
                              <p:cond delay="1500"/>
                            </p:stCondLst>
                            <p:childTnLst>
                              <p:par>
                                <p:cTn id="18" presetID="3" presetClass="entr" presetSubtype="1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p:bldP spid="14" grpId="0"/>
      <p:bldP spid="15"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C91EC6-4506-2F5B-67E7-DFF61D212C02}"/>
              </a:ext>
            </a:extLst>
          </p:cNvPr>
          <p:cNvSpPr>
            <a:spLocks noGrp="1"/>
          </p:cNvSpPr>
          <p:nvPr>
            <p:ph type="sldNum" sz="quarter" idx="12"/>
          </p:nvPr>
        </p:nvSpPr>
        <p:spPr/>
        <p:txBody>
          <a:bodyPr/>
          <a:lstStyle/>
          <a:p>
            <a:fld id="{C669A7A6-C1EA-47A1-978E-D843007FFD51}" type="slidenum">
              <a:rPr lang="en-US" smtClean="0"/>
              <a:t>25</a:t>
            </a:fld>
            <a:endParaRPr lang="en-US" dirty="0"/>
          </a:p>
        </p:txBody>
      </p:sp>
      <p:sp>
        <p:nvSpPr>
          <p:cNvPr id="4" name="Rectangle 3">
            <a:extLst>
              <a:ext uri="{FF2B5EF4-FFF2-40B4-BE49-F238E27FC236}">
                <a16:creationId xmlns:a16="http://schemas.microsoft.com/office/drawing/2014/main" id="{3AE9B089-6552-8F6F-45C7-A9E940C8A37B}"/>
              </a:ext>
            </a:extLst>
          </p:cNvPr>
          <p:cNvSpPr/>
          <p:nvPr/>
        </p:nvSpPr>
        <p:spPr>
          <a:xfrm>
            <a:off x="6377503" y="2991728"/>
            <a:ext cx="4864539" cy="609975"/>
          </a:xfrm>
          <a:prstGeom prst="rect">
            <a:avLst/>
          </a:prstGeom>
        </p:spPr>
        <p:txBody>
          <a:bodyPr wrap="square">
            <a:spAutoFit/>
          </a:bodyPr>
          <a:lstStyle/>
          <a:p>
            <a:pPr algn="just">
              <a:lnSpc>
                <a:spcPct val="150000"/>
              </a:lnSpc>
            </a:pPr>
            <a:r>
              <a:rPr lang="en-US" sz="1200" dirty="0">
                <a:solidFill>
                  <a:srgbClr val="656D78"/>
                </a:solidFill>
                <a:latin typeface="Source Sans Pro Light" panose="020B0403030403020204" pitchFamily="34" charset="0"/>
              </a:rPr>
              <a:t>The gird is  used in the framework to assess and prioritize specific actions in the planning process based on two variables: cost, level of implementation difficulty and </a:t>
            </a:r>
            <a:r>
              <a:rPr lang="en-GB" sz="1200" dirty="0">
                <a:solidFill>
                  <a:srgbClr val="656D78"/>
                </a:solidFill>
                <a:latin typeface="Source Sans Pro Light" panose="020B0403030403020204" pitchFamily="34" charset="0"/>
              </a:rPr>
              <a:t>impact of each action</a:t>
            </a:r>
            <a:r>
              <a:rPr lang="en-US" sz="1200" dirty="0">
                <a:solidFill>
                  <a:srgbClr val="656D78"/>
                </a:solidFill>
                <a:latin typeface="Source Sans Pro Light" panose="020B0403030403020204" pitchFamily="34" charset="0"/>
              </a:rPr>
              <a:t>.</a:t>
            </a:r>
          </a:p>
        </p:txBody>
      </p:sp>
      <p:grpSp>
        <p:nvGrpSpPr>
          <p:cNvPr id="30" name="Group 29">
            <a:extLst>
              <a:ext uri="{FF2B5EF4-FFF2-40B4-BE49-F238E27FC236}">
                <a16:creationId xmlns:a16="http://schemas.microsoft.com/office/drawing/2014/main" id="{29A1495E-A8D5-75CC-8163-7159FAF0E9C7}"/>
              </a:ext>
            </a:extLst>
          </p:cNvPr>
          <p:cNvGrpSpPr/>
          <p:nvPr/>
        </p:nvGrpSpPr>
        <p:grpSpPr>
          <a:xfrm>
            <a:off x="6354233" y="2232589"/>
            <a:ext cx="5039675" cy="812026"/>
            <a:chOff x="6354233" y="2192397"/>
            <a:chExt cx="5039675" cy="812026"/>
          </a:xfrm>
        </p:grpSpPr>
        <p:sp>
          <p:nvSpPr>
            <p:cNvPr id="2" name="TextBox 1">
              <a:extLst>
                <a:ext uri="{FF2B5EF4-FFF2-40B4-BE49-F238E27FC236}">
                  <a16:creationId xmlns:a16="http://schemas.microsoft.com/office/drawing/2014/main" id="{307B1B74-4247-6338-AEE4-6FC3EB0E1E2D}"/>
                </a:ext>
              </a:extLst>
            </p:cNvPr>
            <p:cNvSpPr txBox="1"/>
            <p:nvPr/>
          </p:nvSpPr>
          <p:spPr>
            <a:xfrm>
              <a:off x="6354233" y="2192397"/>
              <a:ext cx="1337017" cy="757130"/>
            </a:xfrm>
            <a:prstGeom prst="rect">
              <a:avLst/>
            </a:prstGeom>
            <a:noFill/>
          </p:spPr>
          <p:txBody>
            <a:bodyPr wrap="square" rtlCol="0">
              <a:spAutoFit/>
            </a:bodyPr>
            <a:lstStyle/>
            <a:p>
              <a:pPr>
                <a:lnSpc>
                  <a:spcPct val="90000"/>
                </a:lnSpc>
              </a:pPr>
              <a:r>
                <a:rPr lang="en-US" sz="4800" b="1" dirty="0">
                  <a:solidFill>
                    <a:srgbClr val="656D78"/>
                  </a:solidFill>
                  <a:latin typeface="Roboto" panose="02000000000000000000" pitchFamily="2" charset="0"/>
                  <a:ea typeface="Roboto" panose="02000000000000000000" pitchFamily="2" charset="0"/>
                  <a:cs typeface="Roboto" panose="02000000000000000000" pitchFamily="2" charset="0"/>
                </a:rPr>
                <a:t>20</a:t>
              </a:r>
              <a:endParaRPr lang="en-US" sz="3600" dirty="0">
                <a:solidFill>
                  <a:srgbClr val="656D78"/>
                </a:solidFill>
                <a:latin typeface="Roboto" panose="02000000000000000000" pitchFamily="2" charset="0"/>
                <a:ea typeface="Roboto" panose="02000000000000000000" pitchFamily="2" charset="0"/>
                <a:cs typeface="Roboto" panose="02000000000000000000" pitchFamily="2" charset="0"/>
              </a:endParaRPr>
            </a:p>
          </p:txBody>
        </p:sp>
        <p:grpSp>
          <p:nvGrpSpPr>
            <p:cNvPr id="23" name="Group 22">
              <a:extLst>
                <a:ext uri="{FF2B5EF4-FFF2-40B4-BE49-F238E27FC236}">
                  <a16:creationId xmlns:a16="http://schemas.microsoft.com/office/drawing/2014/main" id="{59ED8267-4BBF-87FD-DDEF-3551EBF5958F}"/>
                </a:ext>
              </a:extLst>
            </p:cNvPr>
            <p:cNvGrpSpPr/>
            <p:nvPr/>
          </p:nvGrpSpPr>
          <p:grpSpPr>
            <a:xfrm>
              <a:off x="7421504" y="2192398"/>
              <a:ext cx="3972404" cy="812025"/>
              <a:chOff x="6823529" y="4090315"/>
              <a:chExt cx="3972404" cy="812025"/>
            </a:xfrm>
          </p:grpSpPr>
          <p:sp>
            <p:nvSpPr>
              <p:cNvPr id="24" name="Text Placeholder 32">
                <a:extLst>
                  <a:ext uri="{FF2B5EF4-FFF2-40B4-BE49-F238E27FC236}">
                    <a16:creationId xmlns:a16="http://schemas.microsoft.com/office/drawing/2014/main" id="{D7BCA6E0-9C5C-7CB7-AB12-51CB83C1E207}"/>
                  </a:ext>
                </a:extLst>
              </p:cNvPr>
              <p:cNvSpPr txBox="1">
                <a:spLocks/>
              </p:cNvSpPr>
              <p:nvPr/>
            </p:nvSpPr>
            <p:spPr>
              <a:xfrm>
                <a:off x="6824945" y="4410138"/>
                <a:ext cx="3970988" cy="49220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300" dirty="0">
                    <a:solidFill>
                      <a:srgbClr val="1976D2"/>
                    </a:solidFill>
                    <a:latin typeface="Source Sans Pro Light" panose="020B0403030403020204" pitchFamily="34" charset="0"/>
                    <a:ea typeface="Roboto Light" panose="02000000000000000000" pitchFamily="2" charset="0"/>
                    <a:cs typeface="Roboto Light" panose="02000000000000000000" pitchFamily="2" charset="0"/>
                  </a:rPr>
                  <a:t>Framework improvement actions</a:t>
                </a:r>
              </a:p>
            </p:txBody>
          </p:sp>
          <p:sp>
            <p:nvSpPr>
              <p:cNvPr id="25" name="Text Placeholder 33">
                <a:extLst>
                  <a:ext uri="{FF2B5EF4-FFF2-40B4-BE49-F238E27FC236}">
                    <a16:creationId xmlns:a16="http://schemas.microsoft.com/office/drawing/2014/main" id="{C56AA432-A64A-4F2F-2A79-30FFDE94953F}"/>
                  </a:ext>
                </a:extLst>
              </p:cNvPr>
              <p:cNvSpPr txBox="1">
                <a:spLocks/>
              </p:cNvSpPr>
              <p:nvPr/>
            </p:nvSpPr>
            <p:spPr>
              <a:xfrm>
                <a:off x="6823529" y="4090315"/>
                <a:ext cx="3697610" cy="48635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Font typeface="Arial" panose="020B0604020202020204" pitchFamily="34" charset="0"/>
                  <a:buNone/>
                </a:pPr>
                <a:r>
                  <a:rPr lang="en-US" sz="2400" b="1" dirty="0">
                    <a:solidFill>
                      <a:srgbClr val="656D78"/>
                    </a:solidFill>
                    <a:latin typeface="Source Sans Pro" panose="020B0503030403020204" pitchFamily="34" charset="0"/>
                    <a:ea typeface="Source Sans Pro" panose="020B0503030403020204" pitchFamily="34" charset="0"/>
                  </a:rPr>
                  <a:t>Actions </a:t>
                </a:r>
                <a:r>
                  <a:rPr lang="en-US" sz="2400" dirty="0">
                    <a:solidFill>
                      <a:srgbClr val="656D78"/>
                    </a:solidFill>
                    <a:latin typeface="Source Sans Pro" panose="020B0503030403020204" pitchFamily="34" charset="0"/>
                    <a:ea typeface="Source Sans Pro" panose="020B0503030403020204" pitchFamily="34" charset="0"/>
                  </a:rPr>
                  <a:t>Assessed</a:t>
                </a:r>
              </a:p>
            </p:txBody>
          </p:sp>
        </p:grpSp>
      </p:grpSp>
      <p:grpSp>
        <p:nvGrpSpPr>
          <p:cNvPr id="40" name="Group 39">
            <a:extLst>
              <a:ext uri="{FF2B5EF4-FFF2-40B4-BE49-F238E27FC236}">
                <a16:creationId xmlns:a16="http://schemas.microsoft.com/office/drawing/2014/main" id="{33E8CAD0-920B-8C60-DB4E-191DEBDF623C}"/>
              </a:ext>
            </a:extLst>
          </p:cNvPr>
          <p:cNvGrpSpPr/>
          <p:nvPr/>
        </p:nvGrpSpPr>
        <p:grpSpPr>
          <a:xfrm>
            <a:off x="1268974" y="1688029"/>
            <a:ext cx="4760035" cy="4925701"/>
            <a:chOff x="1268974" y="1688029"/>
            <a:chExt cx="4760035" cy="4925701"/>
          </a:xfrm>
        </p:grpSpPr>
        <p:pic>
          <p:nvPicPr>
            <p:cNvPr id="20" name="Picture 19">
              <a:extLst>
                <a:ext uri="{FF2B5EF4-FFF2-40B4-BE49-F238E27FC236}">
                  <a16:creationId xmlns:a16="http://schemas.microsoft.com/office/drawing/2014/main" id="{E6E2A8D9-9944-242A-F097-8E1038BDEC0B}"/>
                </a:ext>
              </a:extLst>
            </p:cNvPr>
            <p:cNvPicPr>
              <a:picLocks noChangeAspect="1"/>
            </p:cNvPicPr>
            <p:nvPr/>
          </p:nvPicPr>
          <p:blipFill rotWithShape="1">
            <a:blip r:embed="rId2"/>
            <a:srcRect l="52159"/>
            <a:stretch/>
          </p:blipFill>
          <p:spPr>
            <a:xfrm>
              <a:off x="1268974" y="2026583"/>
              <a:ext cx="4760035" cy="4587147"/>
            </a:xfrm>
            <a:prstGeom prst="rect">
              <a:avLst/>
            </a:prstGeom>
          </p:spPr>
        </p:pic>
        <p:sp>
          <p:nvSpPr>
            <p:cNvPr id="13" name="TextBox 12">
              <a:extLst>
                <a:ext uri="{FF2B5EF4-FFF2-40B4-BE49-F238E27FC236}">
                  <a16:creationId xmlns:a16="http://schemas.microsoft.com/office/drawing/2014/main" id="{FA1F2F9F-3525-A2D0-641F-A930D46BFA1D}"/>
                </a:ext>
              </a:extLst>
            </p:cNvPr>
            <p:cNvSpPr txBox="1"/>
            <p:nvPr/>
          </p:nvSpPr>
          <p:spPr>
            <a:xfrm>
              <a:off x="2283897" y="1688029"/>
              <a:ext cx="2901099" cy="338554"/>
            </a:xfrm>
            <a:prstGeom prst="rect">
              <a:avLst/>
            </a:prstGeom>
            <a:noFill/>
          </p:spPr>
          <p:txBody>
            <a:bodyPr wrap="square" rtlCol="0">
              <a:spAutoFit/>
            </a:bodyPr>
            <a:lstStyle/>
            <a:p>
              <a:pPr algn="ctr"/>
              <a:r>
                <a:rPr lang="en-US" sz="1600" b="1" dirty="0">
                  <a:solidFill>
                    <a:srgbClr val="656D78"/>
                  </a:solidFill>
                  <a:latin typeface="Source Sans Pro" panose="020B0503030403020204" pitchFamily="34" charset="0"/>
                  <a:ea typeface="Source Sans Pro" panose="020B0503030403020204" pitchFamily="34" charset="0"/>
                  <a:cs typeface="Roboto" panose="02000000000000000000" pitchFamily="2" charset="0"/>
                </a:rPr>
                <a:t>Action assessment tool</a:t>
              </a:r>
            </a:p>
          </p:txBody>
        </p:sp>
        <p:sp>
          <p:nvSpPr>
            <p:cNvPr id="32" name="TextBox 31">
              <a:extLst>
                <a:ext uri="{FF2B5EF4-FFF2-40B4-BE49-F238E27FC236}">
                  <a16:creationId xmlns:a16="http://schemas.microsoft.com/office/drawing/2014/main" id="{A22DA7D1-249F-FE58-5E02-F0A55B32845F}"/>
                </a:ext>
              </a:extLst>
            </p:cNvPr>
            <p:cNvSpPr txBox="1"/>
            <p:nvPr/>
          </p:nvSpPr>
          <p:spPr>
            <a:xfrm>
              <a:off x="2931216" y="1952972"/>
              <a:ext cx="1606460" cy="307777"/>
            </a:xfrm>
            <a:prstGeom prst="rect">
              <a:avLst/>
            </a:prstGeom>
            <a:noFill/>
          </p:spPr>
          <p:txBody>
            <a:bodyPr wrap="square">
              <a:spAutoFit/>
            </a:bodyPr>
            <a:lstStyle/>
            <a:p>
              <a:pPr algn="ctr"/>
              <a:r>
                <a:rPr lang="en-US" sz="1400" dirty="0">
                  <a:latin typeface="Source Sans Pro" panose="020B0503030403020204" pitchFamily="34" charset="0"/>
                  <a:ea typeface="Source Sans Pro" panose="020B0503030403020204" pitchFamily="34" charset="0"/>
                  <a:cs typeface="Roboto" panose="02000000000000000000" pitchFamily="2" charset="0"/>
                </a:rPr>
                <a:t>Prioritization grid </a:t>
              </a:r>
              <a:endParaRPr lang="en-US" sz="1400" i="1" dirty="0">
                <a:latin typeface="Source Sans Pro" panose="020B0503030403020204" pitchFamily="34" charset="0"/>
                <a:ea typeface="Source Sans Pro" panose="020B0503030403020204" pitchFamily="34" charset="0"/>
                <a:cs typeface="Roboto" panose="02000000000000000000" pitchFamily="2" charset="0"/>
              </a:endParaRPr>
            </a:p>
          </p:txBody>
        </p:sp>
      </p:grpSp>
      <p:grpSp>
        <p:nvGrpSpPr>
          <p:cNvPr id="21" name="Group 20">
            <a:extLst>
              <a:ext uri="{FF2B5EF4-FFF2-40B4-BE49-F238E27FC236}">
                <a16:creationId xmlns:a16="http://schemas.microsoft.com/office/drawing/2014/main" id="{9DB8B6FD-06AD-EF1E-B38F-240FA543F66E}"/>
              </a:ext>
            </a:extLst>
          </p:cNvPr>
          <p:cNvGrpSpPr/>
          <p:nvPr/>
        </p:nvGrpSpPr>
        <p:grpSpPr>
          <a:xfrm>
            <a:off x="7206584" y="4064844"/>
            <a:ext cx="3545152" cy="716881"/>
            <a:chOff x="6946457" y="4084979"/>
            <a:chExt cx="3545152" cy="716881"/>
          </a:xfrm>
        </p:grpSpPr>
        <p:sp>
          <p:nvSpPr>
            <p:cNvPr id="22" name="Text Placeholder 32">
              <a:extLst>
                <a:ext uri="{FF2B5EF4-FFF2-40B4-BE49-F238E27FC236}">
                  <a16:creationId xmlns:a16="http://schemas.microsoft.com/office/drawing/2014/main" id="{0404BCF0-368D-CDB4-4C93-8AF6953FE007}"/>
                </a:ext>
              </a:extLst>
            </p:cNvPr>
            <p:cNvSpPr txBox="1">
              <a:spLocks/>
            </p:cNvSpPr>
            <p:nvPr/>
          </p:nvSpPr>
          <p:spPr>
            <a:xfrm>
              <a:off x="6956092" y="4309658"/>
              <a:ext cx="3535517" cy="49220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200" dirty="0">
                  <a:solidFill>
                    <a:srgbClr val="656D78"/>
                  </a:solidFill>
                  <a:latin typeface="Source Sans Pro Light" panose="020B0403030403020204" pitchFamily="34" charset="0"/>
                  <a:ea typeface="Roboto Light" panose="02000000000000000000" pitchFamily="2" charset="0"/>
                  <a:cs typeface="Roboto Light" panose="02000000000000000000" pitchFamily="2" charset="0"/>
                </a:rPr>
                <a:t>Actions identified as low-cost, high-impact, and relatively easy to implement in the short-term.</a:t>
              </a:r>
            </a:p>
          </p:txBody>
        </p:sp>
        <p:sp>
          <p:nvSpPr>
            <p:cNvPr id="26" name="Text Placeholder 33">
              <a:extLst>
                <a:ext uri="{FF2B5EF4-FFF2-40B4-BE49-F238E27FC236}">
                  <a16:creationId xmlns:a16="http://schemas.microsoft.com/office/drawing/2014/main" id="{02F4BA1C-6F29-42D2-9304-D011BC92A6E0}"/>
                </a:ext>
              </a:extLst>
            </p:cNvPr>
            <p:cNvSpPr txBox="1">
              <a:spLocks/>
            </p:cNvSpPr>
            <p:nvPr/>
          </p:nvSpPr>
          <p:spPr>
            <a:xfrm>
              <a:off x="6946457" y="4084979"/>
              <a:ext cx="2846767" cy="21334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Font typeface="Arial" panose="020B0604020202020204" pitchFamily="34" charset="0"/>
                <a:buNone/>
              </a:pPr>
              <a:r>
                <a:rPr lang="en-US" sz="1200" dirty="0">
                  <a:solidFill>
                    <a:srgbClr val="42A5F5"/>
                  </a:solidFill>
                  <a:latin typeface="Source Sans Pro Light" panose="020B0403030403020204" pitchFamily="34" charset="0"/>
                </a:rPr>
                <a:t>Top left quadrant</a:t>
              </a:r>
            </a:p>
          </p:txBody>
        </p:sp>
      </p:grpSp>
      <p:grpSp>
        <p:nvGrpSpPr>
          <p:cNvPr id="27" name="Group 26">
            <a:extLst>
              <a:ext uri="{FF2B5EF4-FFF2-40B4-BE49-F238E27FC236}">
                <a16:creationId xmlns:a16="http://schemas.microsoft.com/office/drawing/2014/main" id="{92218944-C960-B1C0-137C-65B5F842151C}"/>
              </a:ext>
            </a:extLst>
          </p:cNvPr>
          <p:cNvGrpSpPr>
            <a:grpSpLocks noChangeAspect="1"/>
          </p:cNvGrpSpPr>
          <p:nvPr/>
        </p:nvGrpSpPr>
        <p:grpSpPr>
          <a:xfrm>
            <a:off x="6337767" y="4064844"/>
            <a:ext cx="513000" cy="513000"/>
            <a:chOff x="6087189" y="3914123"/>
            <a:chExt cx="684000" cy="684000"/>
          </a:xfrm>
        </p:grpSpPr>
        <p:sp>
          <p:nvSpPr>
            <p:cNvPr id="28" name="Oval 27">
              <a:extLst>
                <a:ext uri="{FF2B5EF4-FFF2-40B4-BE49-F238E27FC236}">
                  <a16:creationId xmlns:a16="http://schemas.microsoft.com/office/drawing/2014/main" id="{9AA6B35A-74BE-A9A8-D57D-1508161D00B1}"/>
                </a:ext>
              </a:extLst>
            </p:cNvPr>
            <p:cNvSpPr/>
            <p:nvPr/>
          </p:nvSpPr>
          <p:spPr>
            <a:xfrm>
              <a:off x="6087189" y="3914123"/>
              <a:ext cx="684000" cy="684000"/>
            </a:xfrm>
            <a:prstGeom prst="ellipse">
              <a:avLst/>
            </a:prstGeom>
            <a:gradFill rotWithShape="1">
              <a:gsLst>
                <a:gs pos="0">
                  <a:srgbClr val="1565C0">
                    <a:satMod val="103000"/>
                    <a:lumMod val="102000"/>
                    <a:tint val="94000"/>
                  </a:srgbClr>
                </a:gs>
                <a:gs pos="50000">
                  <a:srgbClr val="1565C0">
                    <a:satMod val="110000"/>
                    <a:lumMod val="100000"/>
                    <a:shade val="100000"/>
                  </a:srgbClr>
                </a:gs>
                <a:gs pos="100000">
                  <a:srgbClr val="1565C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29" name="Shape 2540">
              <a:extLst>
                <a:ext uri="{FF2B5EF4-FFF2-40B4-BE49-F238E27FC236}">
                  <a16:creationId xmlns:a16="http://schemas.microsoft.com/office/drawing/2014/main" id="{2F5F1B7B-A3C3-58F2-6CC5-B2009F881C68}"/>
                </a:ext>
              </a:extLst>
            </p:cNvPr>
            <p:cNvSpPr/>
            <p:nvPr/>
          </p:nvSpPr>
          <p:spPr>
            <a:xfrm>
              <a:off x="6272006" y="4094123"/>
              <a:ext cx="324000" cy="3240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grpSp>
      <p:grpSp>
        <p:nvGrpSpPr>
          <p:cNvPr id="31" name="Group 30">
            <a:extLst>
              <a:ext uri="{FF2B5EF4-FFF2-40B4-BE49-F238E27FC236}">
                <a16:creationId xmlns:a16="http://schemas.microsoft.com/office/drawing/2014/main" id="{7E818DCE-2932-A863-9AE3-9C923ADBF302}"/>
              </a:ext>
            </a:extLst>
          </p:cNvPr>
          <p:cNvGrpSpPr>
            <a:grpSpLocks noChangeAspect="1"/>
          </p:cNvGrpSpPr>
          <p:nvPr/>
        </p:nvGrpSpPr>
        <p:grpSpPr>
          <a:xfrm>
            <a:off x="6351971" y="5178581"/>
            <a:ext cx="513000" cy="513000"/>
            <a:chOff x="6094010" y="3914123"/>
            <a:chExt cx="684000" cy="684000"/>
          </a:xfrm>
        </p:grpSpPr>
        <p:sp>
          <p:nvSpPr>
            <p:cNvPr id="34" name="Oval 33">
              <a:extLst>
                <a:ext uri="{FF2B5EF4-FFF2-40B4-BE49-F238E27FC236}">
                  <a16:creationId xmlns:a16="http://schemas.microsoft.com/office/drawing/2014/main" id="{66E43AF6-9650-651F-254F-551911E176F4}"/>
                </a:ext>
              </a:extLst>
            </p:cNvPr>
            <p:cNvSpPr/>
            <p:nvPr/>
          </p:nvSpPr>
          <p:spPr>
            <a:xfrm>
              <a:off x="6094010" y="3914123"/>
              <a:ext cx="684000" cy="684000"/>
            </a:xfrm>
            <a:prstGeom prst="ellipse">
              <a:avLst/>
            </a:prstGeom>
            <a:gradFill rotWithShape="1">
              <a:gsLst>
                <a:gs pos="0">
                  <a:srgbClr val="1E88E5">
                    <a:satMod val="103000"/>
                    <a:lumMod val="102000"/>
                    <a:tint val="94000"/>
                  </a:srgbClr>
                </a:gs>
                <a:gs pos="50000">
                  <a:srgbClr val="1E88E5">
                    <a:satMod val="110000"/>
                    <a:lumMod val="100000"/>
                    <a:shade val="100000"/>
                  </a:srgbClr>
                </a:gs>
                <a:gs pos="100000">
                  <a:srgbClr val="1E88E5">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35" name="Shape 2540">
              <a:extLst>
                <a:ext uri="{FF2B5EF4-FFF2-40B4-BE49-F238E27FC236}">
                  <a16:creationId xmlns:a16="http://schemas.microsoft.com/office/drawing/2014/main" id="{DB470A51-82D2-EF5E-FB91-961FA8460D2B}"/>
                </a:ext>
              </a:extLst>
            </p:cNvPr>
            <p:cNvSpPr/>
            <p:nvPr/>
          </p:nvSpPr>
          <p:spPr>
            <a:xfrm>
              <a:off x="6272006" y="4094123"/>
              <a:ext cx="324000" cy="3240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grpSp>
      <p:grpSp>
        <p:nvGrpSpPr>
          <p:cNvPr id="36" name="Group 35">
            <a:extLst>
              <a:ext uri="{FF2B5EF4-FFF2-40B4-BE49-F238E27FC236}">
                <a16:creationId xmlns:a16="http://schemas.microsoft.com/office/drawing/2014/main" id="{E9AF1F9A-7CE6-A3BD-E243-E23DF9D267A4}"/>
              </a:ext>
            </a:extLst>
          </p:cNvPr>
          <p:cNvGrpSpPr/>
          <p:nvPr/>
        </p:nvGrpSpPr>
        <p:grpSpPr>
          <a:xfrm>
            <a:off x="7203578" y="5178581"/>
            <a:ext cx="3545152" cy="716881"/>
            <a:chOff x="6946457" y="4084979"/>
            <a:chExt cx="3545152" cy="716881"/>
          </a:xfrm>
        </p:grpSpPr>
        <p:sp>
          <p:nvSpPr>
            <p:cNvPr id="37" name="Text Placeholder 32">
              <a:extLst>
                <a:ext uri="{FF2B5EF4-FFF2-40B4-BE49-F238E27FC236}">
                  <a16:creationId xmlns:a16="http://schemas.microsoft.com/office/drawing/2014/main" id="{9501A2C5-9E93-DA0A-9ACE-F33478396CF1}"/>
                </a:ext>
              </a:extLst>
            </p:cNvPr>
            <p:cNvSpPr txBox="1">
              <a:spLocks/>
            </p:cNvSpPr>
            <p:nvPr/>
          </p:nvSpPr>
          <p:spPr>
            <a:xfrm>
              <a:off x="6956092" y="4309658"/>
              <a:ext cx="3535517" cy="49220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200" dirty="0">
                  <a:solidFill>
                    <a:srgbClr val="656D78"/>
                  </a:solidFill>
                  <a:latin typeface="Source Sans Pro Light" panose="020B0403030403020204" pitchFamily="34" charset="0"/>
                  <a:ea typeface="Roboto Light" panose="02000000000000000000" pitchFamily="2" charset="0"/>
                  <a:cs typeface="Roboto Light" panose="02000000000000000000" pitchFamily="2" charset="0"/>
                </a:rPr>
                <a:t>Actions identified as high-impact, high-cost and relatively difficult to be implemented  in the medium-term plan.</a:t>
              </a:r>
            </a:p>
          </p:txBody>
        </p:sp>
        <p:sp>
          <p:nvSpPr>
            <p:cNvPr id="38" name="Text Placeholder 33">
              <a:extLst>
                <a:ext uri="{FF2B5EF4-FFF2-40B4-BE49-F238E27FC236}">
                  <a16:creationId xmlns:a16="http://schemas.microsoft.com/office/drawing/2014/main" id="{7D1E9653-5B09-2B2B-54DE-7D66452698C5}"/>
                </a:ext>
              </a:extLst>
            </p:cNvPr>
            <p:cNvSpPr txBox="1">
              <a:spLocks/>
            </p:cNvSpPr>
            <p:nvPr/>
          </p:nvSpPr>
          <p:spPr>
            <a:xfrm>
              <a:off x="6946457" y="4084979"/>
              <a:ext cx="2846767" cy="21334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Font typeface="Arial" panose="020B0604020202020204" pitchFamily="34" charset="0"/>
                <a:buNone/>
              </a:pPr>
              <a:r>
                <a:rPr lang="en-US" sz="1200" dirty="0">
                  <a:solidFill>
                    <a:srgbClr val="42A5F5"/>
                  </a:solidFill>
                  <a:latin typeface="Source Sans Pro Light" panose="020B0403030403020204" pitchFamily="34" charset="0"/>
                </a:rPr>
                <a:t>Top right quadrant</a:t>
              </a:r>
            </a:p>
          </p:txBody>
        </p:sp>
      </p:grpSp>
      <p:sp>
        <p:nvSpPr>
          <p:cNvPr id="39" name="Text Placeholder 2">
            <a:extLst>
              <a:ext uri="{FF2B5EF4-FFF2-40B4-BE49-F238E27FC236}">
                <a16:creationId xmlns:a16="http://schemas.microsoft.com/office/drawing/2014/main" id="{9A23E957-9932-2880-4309-414798B79BEB}"/>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gradFill>
                  <a:gsLst>
                    <a:gs pos="0">
                      <a:srgbClr val="1565C0">
                        <a:lumMod val="67000"/>
                      </a:srgbClr>
                    </a:gs>
                    <a:gs pos="48000">
                      <a:srgbClr val="1E88E5"/>
                    </a:gs>
                    <a:gs pos="100000">
                      <a:srgbClr val="0D47A1"/>
                    </a:gs>
                  </a:gsLst>
                  <a:path path="circle">
                    <a:fillToRect l="100000" t="100000"/>
                  </a:path>
                </a:gradFill>
              </a:rPr>
              <a:t>Framework Decision Tools</a:t>
            </a:r>
          </a:p>
        </p:txBody>
      </p:sp>
    </p:spTree>
    <p:extLst>
      <p:ext uri="{BB962C8B-B14F-4D97-AF65-F5344CB8AC3E}">
        <p14:creationId xmlns:p14="http://schemas.microsoft.com/office/powerpoint/2010/main" val="1976837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p:tgtEl>
                                          <p:spTgt spid="39"/>
                                        </p:tgtEl>
                                        <p:attrNameLst>
                                          <p:attrName>ppt_y</p:attrName>
                                        </p:attrNameLst>
                                      </p:cBhvr>
                                      <p:tavLst>
                                        <p:tav tm="0">
                                          <p:val>
                                            <p:strVal val="#ppt_y-#ppt_h*1.125000"/>
                                          </p:val>
                                        </p:tav>
                                        <p:tav tm="100000">
                                          <p:val>
                                            <p:strVal val="#ppt_y"/>
                                          </p:val>
                                        </p:tav>
                                      </p:tavLst>
                                    </p:anim>
                                    <p:animEffect transition="in" filter="wipe(down)">
                                      <p:cBhvr>
                                        <p:cTn id="8" dur="500"/>
                                        <p:tgtEl>
                                          <p:spTgt spid="39"/>
                                        </p:tgtEl>
                                      </p:cBhvr>
                                    </p:animEffect>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3" presetClass="entr" presetSubtype="1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par>
                          <p:cTn id="18" fill="hold">
                            <p:stCondLst>
                              <p:cond delay="1500"/>
                            </p:stCondLst>
                            <p:childTnLst>
                              <p:par>
                                <p:cTn id="19" presetID="3" presetClass="entr" presetSubtype="1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childTnLst>
                          </p:cTn>
                        </p:par>
                        <p:par>
                          <p:cTn id="22" fill="hold">
                            <p:stCondLst>
                              <p:cond delay="2000"/>
                            </p:stCondLst>
                            <p:childTnLst>
                              <p:par>
                                <p:cTn id="23" presetID="12" presetClass="entr" presetSubtype="4"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p:tgtEl>
                                          <p:spTgt spid="27"/>
                                        </p:tgtEl>
                                        <p:attrNameLst>
                                          <p:attrName>ppt_y</p:attrName>
                                        </p:attrNameLst>
                                      </p:cBhvr>
                                      <p:tavLst>
                                        <p:tav tm="0">
                                          <p:val>
                                            <p:strVal val="#ppt_y+#ppt_h*1.125000"/>
                                          </p:val>
                                        </p:tav>
                                        <p:tav tm="100000">
                                          <p:val>
                                            <p:strVal val="#ppt_y"/>
                                          </p:val>
                                        </p:tav>
                                      </p:tavLst>
                                    </p:anim>
                                    <p:animEffect transition="in" filter="wipe(up)">
                                      <p:cBhvr>
                                        <p:cTn id="26" dur="500"/>
                                        <p:tgtEl>
                                          <p:spTgt spid="27"/>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p:tgtEl>
                                          <p:spTgt spid="21"/>
                                        </p:tgtEl>
                                        <p:attrNameLst>
                                          <p:attrName>ppt_y</p:attrName>
                                        </p:attrNameLst>
                                      </p:cBhvr>
                                      <p:tavLst>
                                        <p:tav tm="0">
                                          <p:val>
                                            <p:strVal val="#ppt_y+#ppt_h*1.125000"/>
                                          </p:val>
                                        </p:tav>
                                        <p:tav tm="100000">
                                          <p:val>
                                            <p:strVal val="#ppt_y"/>
                                          </p:val>
                                        </p:tav>
                                      </p:tavLst>
                                    </p:anim>
                                    <p:animEffect transition="in" filter="wipe(up)">
                                      <p:cBhvr>
                                        <p:cTn id="31" dur="500"/>
                                        <p:tgtEl>
                                          <p:spTgt spid="21"/>
                                        </p:tgtEl>
                                      </p:cBhvr>
                                    </p:animEffect>
                                  </p:childTnLst>
                                </p:cTn>
                              </p:par>
                            </p:childTnLst>
                          </p:cTn>
                        </p:par>
                        <p:par>
                          <p:cTn id="32" fill="hold">
                            <p:stCondLst>
                              <p:cond delay="3000"/>
                            </p:stCondLst>
                            <p:childTnLst>
                              <p:par>
                                <p:cTn id="33" presetID="12" presetClass="entr" presetSubtype="4"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p:tgtEl>
                                          <p:spTgt spid="31"/>
                                        </p:tgtEl>
                                        <p:attrNameLst>
                                          <p:attrName>ppt_y</p:attrName>
                                        </p:attrNameLst>
                                      </p:cBhvr>
                                      <p:tavLst>
                                        <p:tav tm="0">
                                          <p:val>
                                            <p:strVal val="#ppt_y+#ppt_h*1.125000"/>
                                          </p:val>
                                        </p:tav>
                                        <p:tav tm="100000">
                                          <p:val>
                                            <p:strVal val="#ppt_y"/>
                                          </p:val>
                                        </p:tav>
                                      </p:tavLst>
                                    </p:anim>
                                    <p:animEffect transition="in" filter="wipe(up)">
                                      <p:cBhvr>
                                        <p:cTn id="36" dur="500"/>
                                        <p:tgtEl>
                                          <p:spTgt spid="31"/>
                                        </p:tgtEl>
                                      </p:cBhvr>
                                    </p:animEffect>
                                  </p:childTnLst>
                                </p:cTn>
                              </p:par>
                            </p:childTnLst>
                          </p:cTn>
                        </p:par>
                        <p:par>
                          <p:cTn id="37" fill="hold">
                            <p:stCondLst>
                              <p:cond delay="3500"/>
                            </p:stCondLst>
                            <p:childTnLst>
                              <p:par>
                                <p:cTn id="38" presetID="12" presetClass="entr" presetSubtype="4"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500"/>
                                        <p:tgtEl>
                                          <p:spTgt spid="36"/>
                                        </p:tgtEl>
                                        <p:attrNameLst>
                                          <p:attrName>ppt_y</p:attrName>
                                        </p:attrNameLst>
                                      </p:cBhvr>
                                      <p:tavLst>
                                        <p:tav tm="0">
                                          <p:val>
                                            <p:strVal val="#ppt_y+#ppt_h*1.125000"/>
                                          </p:val>
                                        </p:tav>
                                        <p:tav tm="100000">
                                          <p:val>
                                            <p:strVal val="#ppt_y"/>
                                          </p:val>
                                        </p:tav>
                                      </p:tavLst>
                                    </p:anim>
                                    <p:animEffect transition="in" filter="wipe(up)">
                                      <p:cBhvr>
                                        <p:cTn id="4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A1C5DEC-72C4-F858-44A8-F1559C5D4417}"/>
              </a:ext>
            </a:extLst>
          </p:cNvPr>
          <p:cNvSpPr>
            <a:spLocks noGrp="1"/>
          </p:cNvSpPr>
          <p:nvPr>
            <p:ph type="sldNum" sz="quarter" idx="12"/>
          </p:nvPr>
        </p:nvSpPr>
        <p:spPr/>
        <p:txBody>
          <a:bodyPr/>
          <a:lstStyle/>
          <a:p>
            <a:fld id="{C669A7A6-C1EA-47A1-978E-D843007FFD51}" type="slidenum">
              <a:rPr lang="en-US" smtClean="0"/>
              <a:t>26</a:t>
            </a:fld>
            <a:endParaRPr lang="en-US"/>
          </a:p>
        </p:txBody>
      </p:sp>
      <p:grpSp>
        <p:nvGrpSpPr>
          <p:cNvPr id="76" name="Group 1">
            <a:extLst>
              <a:ext uri="{FF2B5EF4-FFF2-40B4-BE49-F238E27FC236}">
                <a16:creationId xmlns:a16="http://schemas.microsoft.com/office/drawing/2014/main" id="{C05D4C72-CDDA-B8C6-E816-0A3522B89BF2}"/>
              </a:ext>
            </a:extLst>
          </p:cNvPr>
          <p:cNvGrpSpPr>
            <a:grpSpLocks noChangeAspect="1"/>
          </p:cNvGrpSpPr>
          <p:nvPr/>
        </p:nvGrpSpPr>
        <p:grpSpPr>
          <a:xfrm>
            <a:off x="6621299" y="1549849"/>
            <a:ext cx="4937471" cy="4313789"/>
            <a:chOff x="-1" y="0"/>
            <a:chExt cx="9874940" cy="8627575"/>
          </a:xfrm>
        </p:grpSpPr>
        <p:grpSp>
          <p:nvGrpSpPr>
            <p:cNvPr id="77" name="Group 4">
              <a:extLst>
                <a:ext uri="{FF2B5EF4-FFF2-40B4-BE49-F238E27FC236}">
                  <a16:creationId xmlns:a16="http://schemas.microsoft.com/office/drawing/2014/main" id="{6D11D2A0-25CB-8D80-4A97-E43E1F6418ED}"/>
                </a:ext>
              </a:extLst>
            </p:cNvPr>
            <p:cNvGrpSpPr/>
            <p:nvPr/>
          </p:nvGrpSpPr>
          <p:grpSpPr>
            <a:xfrm>
              <a:off x="-1" y="0"/>
              <a:ext cx="9874940" cy="8627575"/>
              <a:chOff x="0" y="0"/>
              <a:chExt cx="9874938" cy="8627574"/>
            </a:xfrm>
          </p:grpSpPr>
          <p:sp>
            <p:nvSpPr>
              <p:cNvPr id="81" name="Freeform 4">
                <a:extLst>
                  <a:ext uri="{FF2B5EF4-FFF2-40B4-BE49-F238E27FC236}">
                    <a16:creationId xmlns:a16="http://schemas.microsoft.com/office/drawing/2014/main" id="{384C2BB3-0E88-6438-6CD4-2F7415FEC8A7}"/>
                  </a:ext>
                </a:extLst>
              </p:cNvPr>
              <p:cNvSpPr/>
              <p:nvPr/>
            </p:nvSpPr>
            <p:spPr>
              <a:xfrm>
                <a:off x="6231028" y="1804630"/>
                <a:ext cx="3643911" cy="3646797"/>
              </a:xfrm>
              <a:custGeom>
                <a:avLst/>
                <a:gdLst/>
                <a:ahLst/>
                <a:cxnLst>
                  <a:cxn ang="0">
                    <a:pos x="wd2" y="hd2"/>
                  </a:cxn>
                  <a:cxn ang="5400000">
                    <a:pos x="wd2" y="hd2"/>
                  </a:cxn>
                  <a:cxn ang="10800000">
                    <a:pos x="wd2" y="hd2"/>
                  </a:cxn>
                  <a:cxn ang="16200000">
                    <a:pos x="wd2" y="hd2"/>
                  </a:cxn>
                </a:cxnLst>
                <a:rect l="0" t="0" r="r" b="b"/>
                <a:pathLst>
                  <a:path w="21600" h="21600" extrusionOk="0">
                    <a:moveTo>
                      <a:pt x="0" y="5429"/>
                    </a:moveTo>
                    <a:cubicBezTo>
                      <a:pt x="0" y="0"/>
                      <a:pt x="0" y="0"/>
                      <a:pt x="0" y="0"/>
                    </a:cubicBezTo>
                    <a:cubicBezTo>
                      <a:pt x="11955" y="0"/>
                      <a:pt x="21600" y="9703"/>
                      <a:pt x="21600" y="21600"/>
                    </a:cubicBezTo>
                    <a:cubicBezTo>
                      <a:pt x="16171" y="21600"/>
                      <a:pt x="16171" y="21600"/>
                      <a:pt x="16171" y="21600"/>
                    </a:cubicBezTo>
                    <a:cubicBezTo>
                      <a:pt x="16171" y="12648"/>
                      <a:pt x="8952" y="5429"/>
                      <a:pt x="0" y="5429"/>
                    </a:cubicBezTo>
                    <a:close/>
                  </a:path>
                </a:pathLst>
              </a:custGeom>
              <a:solidFill>
                <a:srgbClr val="42A5F5"/>
              </a:solidFill>
              <a:ln w="12700" cap="flat">
                <a:noFill/>
                <a:miter lim="4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82" name="Freeform 5">
                <a:extLst>
                  <a:ext uri="{FF2B5EF4-FFF2-40B4-BE49-F238E27FC236}">
                    <a16:creationId xmlns:a16="http://schemas.microsoft.com/office/drawing/2014/main" id="{62882B36-441B-5DE1-225F-2E7A16C8FBDD}"/>
                  </a:ext>
                </a:extLst>
              </p:cNvPr>
              <p:cNvSpPr/>
              <p:nvPr/>
            </p:nvSpPr>
            <p:spPr>
              <a:xfrm>
                <a:off x="3499539" y="2719938"/>
                <a:ext cx="5460091" cy="2731489"/>
              </a:xfrm>
              <a:custGeom>
                <a:avLst/>
                <a:gdLst/>
                <a:ahLst/>
                <a:cxnLst>
                  <a:cxn ang="0">
                    <a:pos x="wd2" y="hd2"/>
                  </a:cxn>
                  <a:cxn ang="5400000">
                    <a:pos x="wd2" y="hd2"/>
                  </a:cxn>
                  <a:cxn ang="10800000">
                    <a:pos x="wd2" y="hd2"/>
                  </a:cxn>
                  <a:cxn ang="16200000">
                    <a:pos x="wd2" y="hd2"/>
                  </a:cxn>
                </a:cxnLst>
                <a:rect l="0" t="0" r="r" b="b"/>
                <a:pathLst>
                  <a:path w="21600" h="21600" extrusionOk="0">
                    <a:moveTo>
                      <a:pt x="18013" y="21600"/>
                    </a:moveTo>
                    <a:cubicBezTo>
                      <a:pt x="18013" y="13654"/>
                      <a:pt x="14773" y="7174"/>
                      <a:pt x="10800" y="7174"/>
                    </a:cubicBezTo>
                    <a:cubicBezTo>
                      <a:pt x="6827" y="7174"/>
                      <a:pt x="3587" y="13654"/>
                      <a:pt x="3587" y="21600"/>
                    </a:cubicBezTo>
                    <a:cubicBezTo>
                      <a:pt x="0" y="21600"/>
                      <a:pt x="0" y="21600"/>
                      <a:pt x="0" y="21600"/>
                    </a:cubicBezTo>
                    <a:cubicBezTo>
                      <a:pt x="0" y="9643"/>
                      <a:pt x="4821" y="0"/>
                      <a:pt x="10800" y="0"/>
                    </a:cubicBezTo>
                    <a:cubicBezTo>
                      <a:pt x="16779" y="0"/>
                      <a:pt x="21600" y="9643"/>
                      <a:pt x="21600" y="21600"/>
                    </a:cubicBezTo>
                    <a:lnTo>
                      <a:pt x="18013" y="21600"/>
                    </a:lnTo>
                    <a:close/>
                  </a:path>
                </a:pathLst>
              </a:custGeom>
              <a:solidFill>
                <a:srgbClr val="2196F3"/>
              </a:solidFill>
              <a:ln w="12700" cap="flat">
                <a:noFill/>
                <a:miter lim="4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83" name="Freeform 6">
                <a:extLst>
                  <a:ext uri="{FF2B5EF4-FFF2-40B4-BE49-F238E27FC236}">
                    <a16:creationId xmlns:a16="http://schemas.microsoft.com/office/drawing/2014/main" id="{BF3E8B6B-E35C-0296-C710-7FCEEE1CF33B}"/>
                  </a:ext>
                </a:extLst>
              </p:cNvPr>
              <p:cNvSpPr/>
              <p:nvPr/>
            </p:nvSpPr>
            <p:spPr>
              <a:xfrm>
                <a:off x="4406185" y="3626584"/>
                <a:ext cx="3646799" cy="3646798"/>
              </a:xfrm>
              <a:custGeom>
                <a:avLst/>
                <a:gdLst/>
                <a:ahLst/>
                <a:cxnLst>
                  <a:cxn ang="0">
                    <a:pos x="wd2" y="hd2"/>
                  </a:cxn>
                  <a:cxn ang="5400000">
                    <a:pos x="wd2" y="hd2"/>
                  </a:cxn>
                  <a:cxn ang="10800000">
                    <a:pos x="wd2" y="hd2"/>
                  </a:cxn>
                  <a:cxn ang="16200000">
                    <a:pos x="wd2" y="hd2"/>
                  </a:cxn>
                </a:cxnLst>
                <a:rect l="0" t="0" r="r" b="b"/>
                <a:pathLst>
                  <a:path w="21600" h="21600" extrusionOk="0">
                    <a:moveTo>
                      <a:pt x="16171" y="10800"/>
                    </a:moveTo>
                    <a:cubicBezTo>
                      <a:pt x="16171" y="7855"/>
                      <a:pt x="13803" y="5429"/>
                      <a:pt x="10800" y="5429"/>
                    </a:cubicBezTo>
                    <a:cubicBezTo>
                      <a:pt x="7797" y="5429"/>
                      <a:pt x="5429" y="7855"/>
                      <a:pt x="5429" y="10800"/>
                    </a:cubicBezTo>
                    <a:cubicBezTo>
                      <a:pt x="5429" y="13803"/>
                      <a:pt x="7797" y="16229"/>
                      <a:pt x="10800" y="16229"/>
                    </a:cubicBezTo>
                    <a:cubicBezTo>
                      <a:pt x="10800" y="21600"/>
                      <a:pt x="10800" y="21600"/>
                      <a:pt x="10800" y="21600"/>
                    </a:cubicBezTo>
                    <a:cubicBezTo>
                      <a:pt x="4851" y="21600"/>
                      <a:pt x="0" y="16806"/>
                      <a:pt x="0" y="10800"/>
                    </a:cubicBezTo>
                    <a:cubicBezTo>
                      <a:pt x="0" y="4851"/>
                      <a:pt x="4851" y="0"/>
                      <a:pt x="10800" y="0"/>
                    </a:cubicBezTo>
                    <a:cubicBezTo>
                      <a:pt x="16749" y="0"/>
                      <a:pt x="21600" y="4851"/>
                      <a:pt x="21600" y="10800"/>
                    </a:cubicBezTo>
                    <a:lnTo>
                      <a:pt x="16171" y="10800"/>
                    </a:lnTo>
                    <a:close/>
                  </a:path>
                </a:pathLst>
              </a:custGeom>
              <a:solidFill>
                <a:srgbClr val="1E88E5"/>
              </a:solidFill>
              <a:ln w="12700" cap="flat">
                <a:noFill/>
                <a:miter lim="4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84" name="Oval 7">
                <a:extLst>
                  <a:ext uri="{FF2B5EF4-FFF2-40B4-BE49-F238E27FC236}">
                    <a16:creationId xmlns:a16="http://schemas.microsoft.com/office/drawing/2014/main" id="{3F130A0C-9CB8-AABA-5217-5346F2704DB2}"/>
                  </a:ext>
                </a:extLst>
              </p:cNvPr>
              <p:cNvSpPr/>
              <p:nvPr/>
            </p:nvSpPr>
            <p:spPr>
              <a:xfrm>
                <a:off x="5448540" y="4671826"/>
                <a:ext cx="1562089" cy="1559201"/>
              </a:xfrm>
              <a:prstGeom prst="ellipse">
                <a:avLst/>
              </a:prstGeom>
              <a:solidFill>
                <a:srgbClr val="1976D2"/>
              </a:solidFill>
              <a:ln w="12700" cap="flat">
                <a:noFill/>
                <a:miter lim="4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85" name="Line 9">
                <a:extLst>
                  <a:ext uri="{FF2B5EF4-FFF2-40B4-BE49-F238E27FC236}">
                    <a16:creationId xmlns:a16="http://schemas.microsoft.com/office/drawing/2014/main" id="{6B55E43A-2D30-F18D-141A-F4C5DAA67126}"/>
                  </a:ext>
                </a:extLst>
              </p:cNvPr>
              <p:cNvSpPr/>
              <p:nvPr/>
            </p:nvSpPr>
            <p:spPr>
              <a:xfrm flipV="1">
                <a:off x="6231028" y="0"/>
                <a:ext cx="1" cy="2719939"/>
              </a:xfrm>
              <a:prstGeom prst="line">
                <a:avLst/>
              </a:prstGeom>
              <a:noFill/>
              <a:ln w="76200" cap="flat">
                <a:solidFill>
                  <a:srgbClr val="42A5F5"/>
                </a:solidFill>
                <a:prstDash val="solid"/>
                <a:miter lim="8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86" name="Line 10">
                <a:extLst>
                  <a:ext uri="{FF2B5EF4-FFF2-40B4-BE49-F238E27FC236}">
                    <a16:creationId xmlns:a16="http://schemas.microsoft.com/office/drawing/2014/main" id="{8AB5D740-673F-410E-6E12-5D63D637E9B6}"/>
                  </a:ext>
                </a:extLst>
              </p:cNvPr>
              <p:cNvSpPr/>
              <p:nvPr/>
            </p:nvSpPr>
            <p:spPr>
              <a:xfrm flipH="1">
                <a:off x="6231028" y="6366734"/>
                <a:ext cx="1" cy="2260841"/>
              </a:xfrm>
              <a:prstGeom prst="line">
                <a:avLst/>
              </a:prstGeom>
              <a:noFill/>
              <a:ln w="76200" cap="flat">
                <a:solidFill>
                  <a:srgbClr val="1E88E5"/>
                </a:solidFill>
                <a:prstDash val="solid"/>
                <a:miter lim="8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87" name="Line 11">
                <a:extLst>
                  <a:ext uri="{FF2B5EF4-FFF2-40B4-BE49-F238E27FC236}">
                    <a16:creationId xmlns:a16="http://schemas.microsoft.com/office/drawing/2014/main" id="{EE8487D6-69E6-8D7A-FAE9-C83020EA88CF}"/>
                  </a:ext>
                </a:extLst>
              </p:cNvPr>
              <p:cNvSpPr/>
              <p:nvPr/>
            </p:nvSpPr>
            <p:spPr>
              <a:xfrm flipH="1" flipV="1">
                <a:off x="-1" y="5451426"/>
                <a:ext cx="4406188" cy="1"/>
              </a:xfrm>
              <a:prstGeom prst="line">
                <a:avLst/>
              </a:prstGeom>
              <a:noFill/>
              <a:ln w="76200" cap="flat">
                <a:solidFill>
                  <a:srgbClr val="2196F3"/>
                </a:solidFill>
                <a:prstDash val="solid"/>
                <a:miter lim="8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grpSp>
        <p:sp>
          <p:nvSpPr>
            <p:cNvPr id="78" name="Rectangle 23">
              <a:extLst>
                <a:ext uri="{FF2B5EF4-FFF2-40B4-BE49-F238E27FC236}">
                  <a16:creationId xmlns:a16="http://schemas.microsoft.com/office/drawing/2014/main" id="{BC98EEC9-2F73-F0C5-117C-D5B5F76015E2}"/>
                </a:ext>
              </a:extLst>
            </p:cNvPr>
            <p:cNvSpPr txBox="1"/>
            <p:nvPr/>
          </p:nvSpPr>
          <p:spPr>
            <a:xfrm>
              <a:off x="376663" y="3810373"/>
              <a:ext cx="2731635" cy="1596585"/>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ctr">
                <a:lnSpc>
                  <a:spcPct val="130000"/>
                </a:lnSpc>
                <a:defRPr sz="2000">
                  <a:solidFill>
                    <a:schemeClr val="accent1"/>
                  </a:solidFill>
                  <a:latin typeface="Source Sans Pro Light"/>
                  <a:ea typeface="Source Sans Pro Light"/>
                  <a:cs typeface="Source Sans Pro Light"/>
                  <a:sym typeface="Source Sans Pro Light"/>
                </a:defRPr>
              </a:lvl1pPr>
            </a:lstStyle>
            <a:p>
              <a:pPr marL="0" marR="0" lvl="0" indent="0" algn="ctr" defTabSz="1828800" eaLnBrk="1" fontAlgn="auto" latinLnBrk="0" hangingPunct="0">
                <a:lnSpc>
                  <a:spcPct val="130000"/>
                </a:lnSpc>
                <a:spcBef>
                  <a:spcPts val="0"/>
                </a:spcBef>
                <a:spcAft>
                  <a:spcPts val="0"/>
                </a:spcAft>
                <a:buClrTx/>
                <a:buSzTx/>
                <a:buFontTx/>
                <a:buNone/>
                <a:tabLst/>
                <a:defRPr/>
              </a:pPr>
              <a:r>
                <a:rPr lang="en-US" sz="1600" b="1" kern="0" dirty="0">
                  <a:solidFill>
                    <a:srgbClr val="42A5F5"/>
                  </a:solidFill>
                </a:rPr>
                <a:t>Build Momentum</a:t>
              </a:r>
              <a:endParaRPr kumimoji="0" sz="1600" b="1" i="0" u="none" strike="noStrike" kern="0" cap="none" spc="0" normalizeH="0" baseline="0" noProof="0" dirty="0">
                <a:ln>
                  <a:noFill/>
                </a:ln>
                <a:solidFill>
                  <a:srgbClr val="42A5F5"/>
                </a:solidFill>
                <a:effectLst/>
                <a:uLnTx/>
                <a:uFillTx/>
                <a:latin typeface="Source Sans Pro Light"/>
                <a:ea typeface="Source Sans Pro Light"/>
                <a:sym typeface="Source Sans Pro Light"/>
              </a:endParaRPr>
            </a:p>
          </p:txBody>
        </p:sp>
        <p:sp>
          <p:nvSpPr>
            <p:cNvPr id="79" name="Rectangle 24">
              <a:extLst>
                <a:ext uri="{FF2B5EF4-FFF2-40B4-BE49-F238E27FC236}">
                  <a16:creationId xmlns:a16="http://schemas.microsoft.com/office/drawing/2014/main" id="{924A5F4F-5581-AB6C-FD94-3A74F024F47E}"/>
                </a:ext>
              </a:extLst>
            </p:cNvPr>
            <p:cNvSpPr txBox="1"/>
            <p:nvPr/>
          </p:nvSpPr>
          <p:spPr>
            <a:xfrm>
              <a:off x="6654654" y="6821264"/>
              <a:ext cx="2731635" cy="1596585"/>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nSpc>
                  <a:spcPct val="130000"/>
                </a:lnSpc>
                <a:defRPr sz="2000">
                  <a:solidFill>
                    <a:schemeClr val="accent1"/>
                  </a:solidFill>
                  <a:latin typeface="Source Sans Pro Light"/>
                  <a:ea typeface="Source Sans Pro Light"/>
                  <a:cs typeface="Source Sans Pro Light"/>
                  <a:sym typeface="Source Sans Pro Light"/>
                </a:defRPr>
              </a:lvl1pPr>
            </a:lstStyle>
            <a:p>
              <a:pPr marL="0" marR="0" lvl="0" indent="0" defTabSz="1828800" eaLnBrk="1" fontAlgn="auto" latinLnBrk="0" hangingPunct="0">
                <a:lnSpc>
                  <a:spcPct val="13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42A5F5"/>
                  </a:solidFill>
                  <a:effectLst/>
                  <a:uLnTx/>
                  <a:uFillTx/>
                  <a:latin typeface="Source Sans Pro Light"/>
                  <a:ea typeface="Source Sans Pro Light"/>
                  <a:sym typeface="Source Sans Pro Light"/>
                </a:rPr>
                <a:t>Start </a:t>
              </a:r>
            </a:p>
            <a:p>
              <a:pPr marL="0" marR="0" lvl="0" indent="0" defTabSz="1828800" eaLnBrk="1" fontAlgn="auto" latinLnBrk="0" hangingPunct="0">
                <a:lnSpc>
                  <a:spcPct val="13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42A5F5"/>
                  </a:solidFill>
                  <a:effectLst/>
                  <a:uLnTx/>
                  <a:uFillTx/>
                  <a:latin typeface="Source Sans Pro Light"/>
                  <a:ea typeface="Source Sans Pro Light"/>
                  <a:sym typeface="Source Sans Pro Light"/>
                </a:rPr>
                <a:t>the Reform</a:t>
              </a:r>
              <a:endParaRPr kumimoji="0" sz="1600" b="1" i="0" u="none" strike="noStrike" kern="0" cap="none" spc="0" normalizeH="0" baseline="0" noProof="0" dirty="0">
                <a:ln>
                  <a:noFill/>
                </a:ln>
                <a:solidFill>
                  <a:srgbClr val="42A5F5"/>
                </a:solidFill>
                <a:effectLst/>
                <a:uLnTx/>
                <a:uFillTx/>
                <a:latin typeface="Source Sans Pro Light"/>
                <a:ea typeface="Source Sans Pro Light"/>
                <a:sym typeface="Source Sans Pro Light"/>
              </a:endParaRPr>
            </a:p>
          </p:txBody>
        </p:sp>
        <p:sp>
          <p:nvSpPr>
            <p:cNvPr id="80" name="Rectangle 25">
              <a:extLst>
                <a:ext uri="{FF2B5EF4-FFF2-40B4-BE49-F238E27FC236}">
                  <a16:creationId xmlns:a16="http://schemas.microsoft.com/office/drawing/2014/main" id="{FA16F9C7-4A1A-120C-B473-FE328BF328A7}"/>
                </a:ext>
              </a:extLst>
            </p:cNvPr>
            <p:cNvSpPr txBox="1"/>
            <p:nvPr/>
          </p:nvSpPr>
          <p:spPr>
            <a:xfrm>
              <a:off x="3499538" y="449178"/>
              <a:ext cx="2562751" cy="1596585"/>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a:lnSpc>
                  <a:spcPct val="130000"/>
                </a:lnSpc>
                <a:defRPr sz="2000">
                  <a:solidFill>
                    <a:schemeClr val="accent1"/>
                  </a:solidFill>
                  <a:latin typeface="Source Sans Pro Light"/>
                  <a:ea typeface="Source Sans Pro Light"/>
                  <a:cs typeface="Source Sans Pro Light"/>
                  <a:sym typeface="Source Sans Pro Light"/>
                </a:defRPr>
              </a:lvl1pPr>
            </a:lstStyle>
            <a:p>
              <a:pPr marL="0" marR="0" lvl="0" indent="0" defTabSz="1828800" eaLnBrk="1" fontAlgn="auto" latinLnBrk="0" hangingPunct="0">
                <a:lnSpc>
                  <a:spcPct val="13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42A5F5"/>
                  </a:solidFill>
                  <a:effectLst/>
                  <a:uLnTx/>
                  <a:uFillTx/>
                  <a:latin typeface="Source Sans Pro Light"/>
                  <a:ea typeface="Source Sans Pro Light"/>
                  <a:sym typeface="Source Sans Pro Light"/>
                </a:rPr>
                <a:t>Sustain </a:t>
              </a:r>
            </a:p>
            <a:p>
              <a:pPr marL="0" marR="0" lvl="0" indent="0" defTabSz="1828800" eaLnBrk="1" fontAlgn="auto" latinLnBrk="0" hangingPunct="0">
                <a:lnSpc>
                  <a:spcPct val="13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42A5F5"/>
                  </a:solidFill>
                  <a:effectLst/>
                  <a:uLnTx/>
                  <a:uFillTx/>
                  <a:latin typeface="Source Sans Pro Light"/>
                  <a:ea typeface="Source Sans Pro Light"/>
                  <a:sym typeface="Source Sans Pro Light"/>
                </a:rPr>
                <a:t>the reform </a:t>
              </a:r>
              <a:endParaRPr kumimoji="0" sz="1600" b="1" i="0" u="none" strike="noStrike" kern="0" cap="none" spc="0" normalizeH="0" baseline="0" noProof="0" dirty="0">
                <a:ln>
                  <a:noFill/>
                </a:ln>
                <a:solidFill>
                  <a:srgbClr val="42A5F5"/>
                </a:solidFill>
                <a:effectLst/>
                <a:uLnTx/>
                <a:uFillTx/>
                <a:latin typeface="Source Sans Pro Light"/>
                <a:ea typeface="Source Sans Pro Light"/>
                <a:sym typeface="Source Sans Pro Light"/>
              </a:endParaRPr>
            </a:p>
          </p:txBody>
        </p:sp>
      </p:grpSp>
      <p:sp>
        <p:nvSpPr>
          <p:cNvPr id="101" name="TextBox 100">
            <a:extLst>
              <a:ext uri="{FF2B5EF4-FFF2-40B4-BE49-F238E27FC236}">
                <a16:creationId xmlns:a16="http://schemas.microsoft.com/office/drawing/2014/main" id="{EA9E3FF3-DA52-F5F9-C482-D225E60C134E}"/>
              </a:ext>
            </a:extLst>
          </p:cNvPr>
          <p:cNvSpPr txBox="1"/>
          <p:nvPr/>
        </p:nvSpPr>
        <p:spPr>
          <a:xfrm>
            <a:off x="810058" y="2365936"/>
            <a:ext cx="5370311" cy="830997"/>
          </a:xfrm>
          <a:prstGeom prst="rect">
            <a:avLst/>
          </a:prstGeom>
          <a:noFill/>
        </p:spPr>
        <p:txBody>
          <a:bodyPr wrap="square" rtlCol="0">
            <a:spAutoFit/>
          </a:bodyPr>
          <a:lstStyle/>
          <a:p>
            <a:pPr lvl="0"/>
            <a:r>
              <a:rPr lang="en-US" sz="2400" dirty="0">
                <a:solidFill>
                  <a:srgbClr val="656D78"/>
                </a:solidFill>
                <a:latin typeface="Source Sans Pro" panose="020B0503030403020204" pitchFamily="34" charset="0"/>
                <a:ea typeface="Source Sans Pro" panose="020B0503030403020204" pitchFamily="34" charset="0"/>
              </a:rPr>
              <a:t>Tough </a:t>
            </a:r>
            <a:r>
              <a:rPr lang="en-US" sz="2400" b="1" dirty="0">
                <a:solidFill>
                  <a:srgbClr val="656D78"/>
                </a:solidFill>
                <a:latin typeface="Source Sans Pro" panose="020B0503030403020204" pitchFamily="34" charset="0"/>
                <a:ea typeface="Source Sans Pro" panose="020B0503030403020204" pitchFamily="34" charset="0"/>
              </a:rPr>
              <a:t>times</a:t>
            </a:r>
            <a:r>
              <a:rPr lang="en-US" sz="2400" dirty="0">
                <a:solidFill>
                  <a:srgbClr val="656D78"/>
                </a:solidFill>
                <a:latin typeface="Source Sans Pro" panose="020B0503030403020204" pitchFamily="34" charset="0"/>
                <a:ea typeface="Source Sans Pro" panose="020B0503030403020204" pitchFamily="34" charset="0"/>
              </a:rPr>
              <a:t> weed out </a:t>
            </a:r>
            <a:r>
              <a:rPr lang="en-US" sz="2400" i="1" dirty="0">
                <a:solidFill>
                  <a:srgbClr val="656D78"/>
                </a:solidFill>
                <a:latin typeface="Source Sans Pro" panose="020B0503030403020204" pitchFamily="34" charset="0"/>
                <a:ea typeface="Source Sans Pro" panose="020B0503030403020204" pitchFamily="34" charset="0"/>
              </a:rPr>
              <a:t>bad</a:t>
            </a:r>
            <a:r>
              <a:rPr lang="en-US" sz="2400" dirty="0">
                <a:solidFill>
                  <a:srgbClr val="656D78"/>
                </a:solidFill>
                <a:latin typeface="Source Sans Pro" panose="020B0503030403020204" pitchFamily="34" charset="0"/>
                <a:ea typeface="Source Sans Pro" panose="020B0503030403020204" pitchFamily="34" charset="0"/>
              </a:rPr>
              <a:t> practices and make the </a:t>
            </a:r>
            <a:r>
              <a:rPr lang="en-US" sz="2400" b="1" dirty="0">
                <a:solidFill>
                  <a:srgbClr val="656D78"/>
                </a:solidFill>
                <a:latin typeface="Source Sans Pro" panose="020B0503030403020204" pitchFamily="34" charset="0"/>
                <a:ea typeface="Source Sans Pro" panose="020B0503030403020204" pitchFamily="34" charset="0"/>
              </a:rPr>
              <a:t>utility stronger</a:t>
            </a:r>
            <a:r>
              <a:rPr lang="en-US" sz="2400" dirty="0">
                <a:solidFill>
                  <a:srgbClr val="656D78"/>
                </a:solidFill>
                <a:latin typeface="Source Sans Pro" panose="020B0503030403020204" pitchFamily="34" charset="0"/>
                <a:ea typeface="Source Sans Pro" panose="020B0503030403020204" pitchFamily="34" charset="0"/>
              </a:rPr>
              <a:t>. </a:t>
            </a:r>
          </a:p>
        </p:txBody>
      </p:sp>
      <p:sp>
        <p:nvSpPr>
          <p:cNvPr id="102" name="Rectangle 101">
            <a:extLst>
              <a:ext uri="{FF2B5EF4-FFF2-40B4-BE49-F238E27FC236}">
                <a16:creationId xmlns:a16="http://schemas.microsoft.com/office/drawing/2014/main" id="{38998876-233D-14E5-FA85-2313D7A1154F}"/>
              </a:ext>
            </a:extLst>
          </p:cNvPr>
          <p:cNvSpPr/>
          <p:nvPr/>
        </p:nvSpPr>
        <p:spPr>
          <a:xfrm>
            <a:off x="804667" y="3123066"/>
            <a:ext cx="5291333" cy="1171154"/>
          </a:xfrm>
          <a:prstGeom prst="rect">
            <a:avLst/>
          </a:prstGeom>
        </p:spPr>
        <p:txBody>
          <a:bodyPr wrap="square">
            <a:spAutoFit/>
          </a:bodyPr>
          <a:lstStyle/>
          <a:p>
            <a:pPr>
              <a:lnSpc>
                <a:spcPct val="150000"/>
              </a:lnSpc>
            </a:pPr>
            <a:r>
              <a:rPr lang="en-GB" sz="1200" dirty="0">
                <a:solidFill>
                  <a:srgbClr val="656D78"/>
                </a:solidFill>
                <a:latin typeface="Source Sans Pro Light" panose="020B0403030403020204" pitchFamily="34" charset="0"/>
              </a:rPr>
              <a:t>The AFD Technical Assistance Programme have initiated the transformation process towards the adoption of KPIs. The choice of goals will determine the direction and the path to reform , </a:t>
            </a:r>
            <a:r>
              <a:rPr lang="en-US" sz="1200" dirty="0">
                <a:solidFill>
                  <a:srgbClr val="656D78"/>
                </a:solidFill>
                <a:latin typeface="Source Sans Pro Light" panose="020B0403030403020204" pitchFamily="34" charset="0"/>
              </a:rPr>
              <a:t>MoEW and WEs should reach a consensus on the priorities and objectives and make rapid decisions to maintain the dynamism </a:t>
            </a:r>
          </a:p>
        </p:txBody>
      </p:sp>
      <p:sp>
        <p:nvSpPr>
          <p:cNvPr id="105" name="Text Placeholder 2">
            <a:extLst>
              <a:ext uri="{FF2B5EF4-FFF2-40B4-BE49-F238E27FC236}">
                <a16:creationId xmlns:a16="http://schemas.microsoft.com/office/drawing/2014/main" id="{2E7E86AA-A72A-731B-F8C7-46930F7770D6}"/>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a:gradFill>
                  <a:gsLst>
                    <a:gs pos="0">
                      <a:srgbClr val="1565C0">
                        <a:lumMod val="67000"/>
                      </a:srgbClr>
                    </a:gs>
                    <a:gs pos="48000">
                      <a:srgbClr val="1E88E5"/>
                    </a:gs>
                    <a:gs pos="100000">
                      <a:srgbClr val="0D47A1"/>
                    </a:gs>
                  </a:gsLst>
                  <a:path path="circle">
                    <a:fillToRect l="100000" t="100000"/>
                  </a:path>
                </a:gradFill>
              </a:rPr>
              <a:t>The Reform Pathway</a:t>
            </a:r>
          </a:p>
        </p:txBody>
      </p:sp>
      <p:grpSp>
        <p:nvGrpSpPr>
          <p:cNvPr id="29" name="Group 28">
            <a:extLst>
              <a:ext uri="{FF2B5EF4-FFF2-40B4-BE49-F238E27FC236}">
                <a16:creationId xmlns:a16="http://schemas.microsoft.com/office/drawing/2014/main" id="{2CAA6BE8-28E7-7D14-7264-9340CE5B1788}"/>
              </a:ext>
            </a:extLst>
          </p:cNvPr>
          <p:cNvGrpSpPr/>
          <p:nvPr/>
        </p:nvGrpSpPr>
        <p:grpSpPr>
          <a:xfrm>
            <a:off x="1173560" y="4732823"/>
            <a:ext cx="1511497" cy="517655"/>
            <a:chOff x="1173560" y="4732823"/>
            <a:chExt cx="1511497" cy="517655"/>
          </a:xfrm>
        </p:grpSpPr>
        <p:grpSp>
          <p:nvGrpSpPr>
            <p:cNvPr id="90" name="Group 29">
              <a:extLst>
                <a:ext uri="{FF2B5EF4-FFF2-40B4-BE49-F238E27FC236}">
                  <a16:creationId xmlns:a16="http://schemas.microsoft.com/office/drawing/2014/main" id="{E001060B-06E8-E05D-FD49-924922C0F48F}"/>
                </a:ext>
              </a:extLst>
            </p:cNvPr>
            <p:cNvGrpSpPr>
              <a:grpSpLocks noChangeAspect="1"/>
            </p:cNvGrpSpPr>
            <p:nvPr/>
          </p:nvGrpSpPr>
          <p:grpSpPr>
            <a:xfrm>
              <a:off x="1173560" y="4732823"/>
              <a:ext cx="1511497" cy="517655"/>
              <a:chOff x="0" y="0"/>
              <a:chExt cx="3352362" cy="1148111"/>
            </a:xfrm>
          </p:grpSpPr>
          <p:sp>
            <p:nvSpPr>
              <p:cNvPr id="91" name="Oval 30">
                <a:extLst>
                  <a:ext uri="{FF2B5EF4-FFF2-40B4-BE49-F238E27FC236}">
                    <a16:creationId xmlns:a16="http://schemas.microsoft.com/office/drawing/2014/main" id="{28F738A7-06BB-3E4F-E588-1000E5A833E1}"/>
                  </a:ext>
                </a:extLst>
              </p:cNvPr>
              <p:cNvSpPr/>
              <p:nvPr/>
            </p:nvSpPr>
            <p:spPr>
              <a:xfrm>
                <a:off x="0" y="50830"/>
                <a:ext cx="1097281" cy="1097281"/>
              </a:xfrm>
              <a:prstGeom prst="ellipse">
                <a:avLst/>
              </a:prstGeom>
              <a:gradFill flip="none" rotWithShape="1">
                <a:gsLst>
                  <a:gs pos="0">
                    <a:srgbClr val="5FAFF8"/>
                  </a:gs>
                  <a:gs pos="50000">
                    <a:srgbClr val="39A6FE"/>
                  </a:gs>
                  <a:gs pos="100000">
                    <a:srgbClr val="2F93E4"/>
                  </a:gs>
                </a:gsLst>
                <a:lin ang="5400000" scaled="0"/>
              </a:gradFill>
              <a:ln w="25400" cap="flat">
                <a:noFill/>
                <a:miter lim="400000"/>
              </a:ln>
              <a:effectLst>
                <a:outerShdw blurRad="127000" dist="38100" dir="5400000" rotWithShape="0">
                  <a:srgbClr val="000000">
                    <a:alpha val="63000"/>
                  </a:srgbClr>
                </a:outerShdw>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sz="4800">
                    <a:solidFill>
                      <a:srgbClr val="44546A"/>
                    </a:solidFill>
                    <a:latin typeface="+mn-lt"/>
                    <a:ea typeface="+mn-ea"/>
                    <a:cs typeface="+mn-cs"/>
                    <a:sym typeface="Helvetica"/>
                  </a:defRPr>
                </a:pPr>
                <a:endParaRPr kumimoji="0" sz="4800" b="0" i="0" u="none" strike="noStrike" kern="0" cap="none" spc="0" normalizeH="0" baseline="0" noProof="0">
                  <a:ln>
                    <a:noFill/>
                  </a:ln>
                  <a:solidFill>
                    <a:srgbClr val="44546A"/>
                  </a:solidFill>
                  <a:effectLst/>
                  <a:uLnTx/>
                  <a:uFillTx/>
                  <a:latin typeface="Helvetica"/>
                  <a:cs typeface="Helvetica"/>
                  <a:sym typeface="Helvetica"/>
                </a:endParaRPr>
              </a:p>
            </p:txBody>
          </p:sp>
          <p:sp>
            <p:nvSpPr>
              <p:cNvPr id="92" name="TextBox 31">
                <a:extLst>
                  <a:ext uri="{FF2B5EF4-FFF2-40B4-BE49-F238E27FC236}">
                    <a16:creationId xmlns:a16="http://schemas.microsoft.com/office/drawing/2014/main" id="{DE953F67-C516-E204-3516-052A61B5C1D9}"/>
                  </a:ext>
                </a:extLst>
              </p:cNvPr>
              <p:cNvSpPr txBox="1"/>
              <p:nvPr/>
            </p:nvSpPr>
            <p:spPr>
              <a:xfrm>
                <a:off x="1346470" y="0"/>
                <a:ext cx="1813919" cy="1092186"/>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lvl1pPr>
                  <a:defRPr sz="4000" b="1">
                    <a:latin typeface="Source Sans Pro"/>
                    <a:ea typeface="Source Sans Pro"/>
                    <a:cs typeface="Source Sans Pro"/>
                    <a:sym typeface="Source Sans Pro"/>
                  </a:defRPr>
                </a:lvl1pPr>
              </a:lstStyle>
              <a:p>
                <a:pPr marL="0" marR="0" lvl="0" indent="0" defTabSz="1828800" eaLnBrk="1"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656D78"/>
                    </a:solidFill>
                    <a:effectLst/>
                    <a:uLnTx/>
                    <a:uFillTx/>
                    <a:latin typeface="Source Sans Pro"/>
                    <a:ea typeface="Source Sans Pro"/>
                    <a:sym typeface="Source Sans Pro"/>
                  </a:rPr>
                  <a:t>Initiate</a:t>
                </a:r>
                <a:r>
                  <a:rPr kumimoji="0" lang="en-US" sz="2000" b="1" i="0" u="none" strike="noStrike" kern="0" cap="none" spc="0" normalizeH="0" baseline="0" noProof="0" dirty="0">
                    <a:ln>
                      <a:noFill/>
                    </a:ln>
                    <a:solidFill>
                      <a:srgbClr val="656D78"/>
                    </a:solidFill>
                    <a:effectLst/>
                    <a:uLnTx/>
                    <a:uFillTx/>
                    <a:latin typeface="Source Sans Pro"/>
                    <a:ea typeface="Source Sans Pro"/>
                    <a:sym typeface="Source Sans Pro"/>
                  </a:rPr>
                  <a:t> </a:t>
                </a:r>
                <a:endParaRPr kumimoji="0" sz="2000" b="1" i="0" u="none" strike="noStrike" kern="0" cap="none" spc="0" normalizeH="0" baseline="0" noProof="0" dirty="0">
                  <a:ln>
                    <a:noFill/>
                  </a:ln>
                  <a:solidFill>
                    <a:srgbClr val="656D78"/>
                  </a:solidFill>
                  <a:effectLst/>
                  <a:uLnTx/>
                  <a:uFillTx/>
                  <a:latin typeface="Source Sans Pro"/>
                  <a:ea typeface="Source Sans Pro"/>
                  <a:sym typeface="Source Sans Pro"/>
                </a:endParaRPr>
              </a:p>
            </p:txBody>
          </p:sp>
          <p:sp>
            <p:nvSpPr>
              <p:cNvPr id="93" name="Rectangle 32">
                <a:extLst>
                  <a:ext uri="{FF2B5EF4-FFF2-40B4-BE49-F238E27FC236}">
                    <a16:creationId xmlns:a16="http://schemas.microsoft.com/office/drawing/2014/main" id="{A2AFDBC4-65C4-7DFB-FB1B-E05B3DEE482C}"/>
                  </a:ext>
                </a:extLst>
              </p:cNvPr>
              <p:cNvSpPr txBox="1"/>
              <p:nvPr/>
            </p:nvSpPr>
            <p:spPr>
              <a:xfrm>
                <a:off x="1549817" y="764307"/>
                <a:ext cx="1802545" cy="341309"/>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defRPr sz="2000">
                    <a:latin typeface="Source Sans Pro"/>
                    <a:ea typeface="Source Sans Pro"/>
                    <a:cs typeface="Source Sans Pro"/>
                    <a:sym typeface="Source Sans Pro"/>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1000" kern="0" dirty="0">
                    <a:solidFill>
                      <a:srgbClr val="656D78"/>
                    </a:solidFill>
                  </a:rPr>
                  <a:t>transformation</a:t>
                </a:r>
                <a:endParaRPr kumimoji="0" sz="1000" b="0" i="0" u="none" strike="noStrike" kern="0" cap="none" spc="0" normalizeH="0" baseline="0" noProof="0" dirty="0">
                  <a:ln>
                    <a:noFill/>
                  </a:ln>
                  <a:solidFill>
                    <a:srgbClr val="656D78"/>
                  </a:solidFill>
                  <a:effectLst/>
                  <a:uLnTx/>
                  <a:uFillTx/>
                  <a:latin typeface="Source Sans Pro"/>
                  <a:ea typeface="Source Sans Pro"/>
                  <a:sym typeface="Source Sans Pro"/>
                </a:endParaRPr>
              </a:p>
            </p:txBody>
          </p:sp>
        </p:grpSp>
        <p:sp>
          <p:nvSpPr>
            <p:cNvPr id="26" name="Shape 2540">
              <a:extLst>
                <a:ext uri="{FF2B5EF4-FFF2-40B4-BE49-F238E27FC236}">
                  <a16:creationId xmlns:a16="http://schemas.microsoft.com/office/drawing/2014/main" id="{23D230B6-59D9-8963-283F-8E783EB722AF}"/>
                </a:ext>
              </a:extLst>
            </p:cNvPr>
            <p:cNvSpPr/>
            <p:nvPr/>
          </p:nvSpPr>
          <p:spPr>
            <a:xfrm>
              <a:off x="1291052" y="4901578"/>
              <a:ext cx="255916" cy="261464"/>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Light" charset="0"/>
                <a:ea typeface="Source Sans Pro Light" charset="0"/>
                <a:cs typeface="Source Sans Pro Light" charset="0"/>
              </a:endParaRPr>
            </a:p>
          </p:txBody>
        </p:sp>
      </p:grpSp>
      <p:grpSp>
        <p:nvGrpSpPr>
          <p:cNvPr id="30" name="Group 29">
            <a:extLst>
              <a:ext uri="{FF2B5EF4-FFF2-40B4-BE49-F238E27FC236}">
                <a16:creationId xmlns:a16="http://schemas.microsoft.com/office/drawing/2014/main" id="{CB13AA45-DD8C-8ED3-0146-C870BDF35ED1}"/>
              </a:ext>
            </a:extLst>
          </p:cNvPr>
          <p:cNvGrpSpPr/>
          <p:nvPr/>
        </p:nvGrpSpPr>
        <p:grpSpPr>
          <a:xfrm>
            <a:off x="3726182" y="4744281"/>
            <a:ext cx="1712915" cy="517655"/>
            <a:chOff x="3726182" y="4744281"/>
            <a:chExt cx="1712915" cy="517655"/>
          </a:xfrm>
        </p:grpSpPr>
        <p:grpSp>
          <p:nvGrpSpPr>
            <p:cNvPr id="95" name="Group 34">
              <a:extLst>
                <a:ext uri="{FF2B5EF4-FFF2-40B4-BE49-F238E27FC236}">
                  <a16:creationId xmlns:a16="http://schemas.microsoft.com/office/drawing/2014/main" id="{BBF2789A-9D85-5DE8-BC24-5497D8AA1FC8}"/>
                </a:ext>
              </a:extLst>
            </p:cNvPr>
            <p:cNvGrpSpPr>
              <a:grpSpLocks noChangeAspect="1"/>
            </p:cNvGrpSpPr>
            <p:nvPr/>
          </p:nvGrpSpPr>
          <p:grpSpPr>
            <a:xfrm>
              <a:off x="3726182" y="4744281"/>
              <a:ext cx="1712915" cy="517655"/>
              <a:chOff x="0" y="0"/>
              <a:chExt cx="3799089" cy="1148111"/>
            </a:xfrm>
          </p:grpSpPr>
          <p:sp>
            <p:nvSpPr>
              <p:cNvPr id="96" name="Oval 35">
                <a:extLst>
                  <a:ext uri="{FF2B5EF4-FFF2-40B4-BE49-F238E27FC236}">
                    <a16:creationId xmlns:a16="http://schemas.microsoft.com/office/drawing/2014/main" id="{7826BC77-68CB-0345-1E5C-7C52C045C589}"/>
                  </a:ext>
                </a:extLst>
              </p:cNvPr>
              <p:cNvSpPr/>
              <p:nvPr/>
            </p:nvSpPr>
            <p:spPr>
              <a:xfrm>
                <a:off x="0" y="50830"/>
                <a:ext cx="1097281" cy="1097281"/>
              </a:xfrm>
              <a:prstGeom prst="ellipse">
                <a:avLst/>
              </a:prstGeom>
              <a:gradFill flip="none" rotWithShape="1">
                <a:gsLst>
                  <a:gs pos="0">
                    <a:srgbClr val="4DA1F7"/>
                  </a:gs>
                  <a:gs pos="50000">
                    <a:srgbClr val="1797FE"/>
                  </a:gs>
                  <a:gs pos="100000">
                    <a:srgbClr val="1086E4"/>
                  </a:gs>
                </a:gsLst>
                <a:lin ang="5400000" scaled="0"/>
              </a:gradFill>
              <a:ln w="25400" cap="flat">
                <a:noFill/>
                <a:miter lim="400000"/>
              </a:ln>
              <a:effectLst>
                <a:outerShdw blurRad="127000" dist="38100" dir="5400000" rotWithShape="0">
                  <a:srgbClr val="000000">
                    <a:alpha val="63000"/>
                  </a:srgbClr>
                </a:outerShdw>
              </a:effectLst>
            </p:spPr>
            <p:txBody>
              <a:bodyPr wrap="square" lIns="91439" tIns="91439" rIns="91439" bIns="91439" numCol="1" anchor="ctr">
                <a:noAutofit/>
              </a:bodyPr>
              <a:lstStyle/>
              <a:p>
                <a:pPr marL="0" marR="0" lvl="0" indent="0" algn="ctr" defTabSz="1828800" eaLnBrk="1" fontAlgn="auto" latinLnBrk="0" hangingPunct="0">
                  <a:lnSpc>
                    <a:spcPct val="100000"/>
                  </a:lnSpc>
                  <a:spcBef>
                    <a:spcPts val="0"/>
                  </a:spcBef>
                  <a:spcAft>
                    <a:spcPts val="0"/>
                  </a:spcAft>
                  <a:buClrTx/>
                  <a:buSzTx/>
                  <a:buFontTx/>
                  <a:buNone/>
                  <a:tabLst/>
                  <a:defRPr sz="4800">
                    <a:solidFill>
                      <a:srgbClr val="44546A"/>
                    </a:solidFill>
                    <a:latin typeface="+mn-lt"/>
                    <a:ea typeface="+mn-ea"/>
                    <a:cs typeface="+mn-cs"/>
                    <a:sym typeface="Helvetica"/>
                  </a:defRPr>
                </a:pPr>
                <a:endParaRPr kumimoji="0" sz="4800" b="0" i="0" u="none" strike="noStrike" kern="0" cap="none" spc="0" normalizeH="0" baseline="0" noProof="0">
                  <a:ln>
                    <a:noFill/>
                  </a:ln>
                  <a:solidFill>
                    <a:srgbClr val="44546A"/>
                  </a:solidFill>
                  <a:effectLst/>
                  <a:uLnTx/>
                  <a:uFillTx/>
                  <a:latin typeface="Helvetica"/>
                  <a:cs typeface="Helvetica"/>
                  <a:sym typeface="Helvetica"/>
                </a:endParaRPr>
              </a:p>
            </p:txBody>
          </p:sp>
          <p:sp>
            <p:nvSpPr>
              <p:cNvPr id="97" name="TextBox 36">
                <a:extLst>
                  <a:ext uri="{FF2B5EF4-FFF2-40B4-BE49-F238E27FC236}">
                    <a16:creationId xmlns:a16="http://schemas.microsoft.com/office/drawing/2014/main" id="{AFD41963-3520-F9B7-F1E5-49605FA27635}"/>
                  </a:ext>
                </a:extLst>
              </p:cNvPr>
              <p:cNvSpPr txBox="1"/>
              <p:nvPr/>
            </p:nvSpPr>
            <p:spPr>
              <a:xfrm>
                <a:off x="1346470" y="0"/>
                <a:ext cx="1959684" cy="887403"/>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lvl1pPr>
                  <a:defRPr sz="4000" b="1">
                    <a:latin typeface="Source Sans Pro"/>
                    <a:ea typeface="Source Sans Pro"/>
                    <a:cs typeface="Source Sans Pro"/>
                    <a:sym typeface="Source Sans Pro"/>
                  </a:defRPr>
                </a:lvl1pPr>
              </a:lstStyle>
              <a:p>
                <a:pPr marL="0" marR="0" lvl="0" indent="0" defTabSz="1828800" eaLnBrk="1"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656D78"/>
                    </a:solidFill>
                    <a:effectLst/>
                    <a:uLnTx/>
                    <a:uFillTx/>
                    <a:latin typeface="Source Sans Pro"/>
                    <a:ea typeface="Source Sans Pro"/>
                    <a:sym typeface="Source Sans Pro"/>
                  </a:rPr>
                  <a:t>Maintain</a:t>
                </a:r>
                <a:endParaRPr kumimoji="0" sz="1400" b="1" i="0" u="none" strike="noStrike" kern="0" cap="none" spc="0" normalizeH="0" baseline="0" noProof="0" dirty="0">
                  <a:ln>
                    <a:noFill/>
                  </a:ln>
                  <a:solidFill>
                    <a:srgbClr val="656D78"/>
                  </a:solidFill>
                  <a:effectLst/>
                  <a:uLnTx/>
                  <a:uFillTx/>
                  <a:latin typeface="Source Sans Pro"/>
                  <a:ea typeface="Source Sans Pro"/>
                  <a:sym typeface="Source Sans Pro"/>
                </a:endParaRPr>
              </a:p>
            </p:txBody>
          </p:sp>
          <p:sp>
            <p:nvSpPr>
              <p:cNvPr id="98" name="Rectangle 37">
                <a:extLst>
                  <a:ext uri="{FF2B5EF4-FFF2-40B4-BE49-F238E27FC236}">
                    <a16:creationId xmlns:a16="http://schemas.microsoft.com/office/drawing/2014/main" id="{6DD20BD6-63C2-91D4-D34A-4E2CB5810C29}"/>
                  </a:ext>
                </a:extLst>
              </p:cNvPr>
              <p:cNvSpPr txBox="1"/>
              <p:nvPr/>
            </p:nvSpPr>
            <p:spPr>
              <a:xfrm>
                <a:off x="1549819" y="743068"/>
                <a:ext cx="2249270" cy="341309"/>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defRPr sz="2000">
                    <a:latin typeface="Source Sans Pro"/>
                    <a:ea typeface="Source Sans Pro"/>
                    <a:cs typeface="Source Sans Pro"/>
                    <a:sym typeface="Source Sans Pro"/>
                  </a:defRPr>
                </a:lvl1pPr>
              </a:lstStyle>
              <a:p>
                <a:pPr marL="0" marR="0" lvl="0" indent="0" defTabSz="1828800" eaLnBrk="1" fontAlgn="auto" latinLnBrk="0" hangingPunct="0">
                  <a:lnSpc>
                    <a:spcPct val="100000"/>
                  </a:lnSpc>
                  <a:spcBef>
                    <a:spcPts val="0"/>
                  </a:spcBef>
                  <a:spcAft>
                    <a:spcPts val="0"/>
                  </a:spcAft>
                  <a:buClrTx/>
                  <a:buSzTx/>
                  <a:buFontTx/>
                  <a:buNone/>
                  <a:tabLst/>
                  <a:defRPr/>
                </a:pPr>
                <a:r>
                  <a:rPr lang="en-US" sz="1000" kern="0" dirty="0">
                    <a:solidFill>
                      <a:srgbClr val="656D78"/>
                    </a:solidFill>
                  </a:rPr>
                  <a:t>dynamism for KPIs</a:t>
                </a:r>
                <a:r>
                  <a:rPr kumimoji="0" lang="en-US" sz="1000" b="0" i="0" u="none" strike="noStrike" kern="0" cap="none" spc="0" normalizeH="0" baseline="0" noProof="0" dirty="0">
                    <a:ln>
                      <a:noFill/>
                    </a:ln>
                    <a:solidFill>
                      <a:srgbClr val="656D78"/>
                    </a:solidFill>
                    <a:effectLst/>
                    <a:uLnTx/>
                    <a:uFillTx/>
                    <a:latin typeface="Source Sans Pro"/>
                    <a:ea typeface="Source Sans Pro"/>
                    <a:sym typeface="Source Sans Pro"/>
                  </a:rPr>
                  <a:t> </a:t>
                </a:r>
                <a:endParaRPr kumimoji="0" sz="1000" b="0" i="0" u="none" strike="noStrike" kern="0" cap="none" spc="0" normalizeH="0" baseline="0" noProof="0" dirty="0">
                  <a:ln>
                    <a:noFill/>
                  </a:ln>
                  <a:solidFill>
                    <a:srgbClr val="656D78"/>
                  </a:solidFill>
                  <a:effectLst/>
                  <a:uLnTx/>
                  <a:uFillTx/>
                  <a:latin typeface="Source Sans Pro"/>
                  <a:ea typeface="Source Sans Pro"/>
                  <a:sym typeface="Source Sans Pro"/>
                </a:endParaRPr>
              </a:p>
            </p:txBody>
          </p:sp>
        </p:grpSp>
        <p:sp>
          <p:nvSpPr>
            <p:cNvPr id="28" name="Shape 2540">
              <a:extLst>
                <a:ext uri="{FF2B5EF4-FFF2-40B4-BE49-F238E27FC236}">
                  <a16:creationId xmlns:a16="http://schemas.microsoft.com/office/drawing/2014/main" id="{B394EE40-7F0F-B8C1-24C6-5F5090F3D840}"/>
                </a:ext>
              </a:extLst>
            </p:cNvPr>
            <p:cNvSpPr/>
            <p:nvPr/>
          </p:nvSpPr>
          <p:spPr>
            <a:xfrm>
              <a:off x="3849664" y="4901578"/>
              <a:ext cx="255916" cy="261464"/>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Light" charset="0"/>
                <a:ea typeface="Source Sans Pro Light" charset="0"/>
                <a:cs typeface="Source Sans Pro Light" charset="0"/>
              </a:endParaRPr>
            </a:p>
          </p:txBody>
        </p:sp>
      </p:grpSp>
    </p:spTree>
    <p:extLst>
      <p:ext uri="{BB962C8B-B14F-4D97-AF65-F5344CB8AC3E}">
        <p14:creationId xmlns:p14="http://schemas.microsoft.com/office/powerpoint/2010/main" val="43261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p:tgtEl>
                                          <p:spTgt spid="105"/>
                                        </p:tgtEl>
                                        <p:attrNameLst>
                                          <p:attrName>ppt_y</p:attrName>
                                        </p:attrNameLst>
                                      </p:cBhvr>
                                      <p:tavLst>
                                        <p:tav tm="0">
                                          <p:val>
                                            <p:strVal val="#ppt_y-#ppt_h*1.125000"/>
                                          </p:val>
                                        </p:tav>
                                        <p:tav tm="100000">
                                          <p:val>
                                            <p:strVal val="#ppt_y"/>
                                          </p:val>
                                        </p:tav>
                                      </p:tavLst>
                                    </p:anim>
                                    <p:animEffect transition="in" filter="wipe(down)">
                                      <p:cBhvr>
                                        <p:cTn id="8" dur="500"/>
                                        <p:tgtEl>
                                          <p:spTgt spid="105"/>
                                        </p:tgtEl>
                                      </p:cBhvr>
                                    </p:animEffect>
                                  </p:childTnLst>
                                </p:cTn>
                              </p:par>
                            </p:childTnLst>
                          </p:cTn>
                        </p:par>
                        <p:par>
                          <p:cTn id="9" fill="hold">
                            <p:stCondLst>
                              <p:cond delay="500"/>
                            </p:stCondLst>
                            <p:childTnLst>
                              <p:par>
                                <p:cTn id="10" presetID="23" presetClass="entr" presetSubtype="16" fill="hold" grpId="0" nodeType="afterEffect">
                                  <p:stCondLst>
                                    <p:cond delay="0"/>
                                  </p:stCondLst>
                                  <p:iterate>
                                    <p:tmAbs val="0"/>
                                  </p:iterate>
                                  <p:childTnLst>
                                    <p:set>
                                      <p:cBhvr>
                                        <p:cTn id="11" fill="hold"/>
                                        <p:tgtEl>
                                          <p:spTgt spid="76"/>
                                        </p:tgtEl>
                                        <p:attrNameLst>
                                          <p:attrName>style.visibility</p:attrName>
                                        </p:attrNameLst>
                                      </p:cBhvr>
                                      <p:to>
                                        <p:strVal val="visible"/>
                                      </p:to>
                                    </p:set>
                                    <p:anim calcmode="lin" valueType="num">
                                      <p:cBhvr>
                                        <p:cTn id="12" dur="500" fill="hold"/>
                                        <p:tgtEl>
                                          <p:spTgt spid="76"/>
                                        </p:tgtEl>
                                        <p:attrNameLst>
                                          <p:attrName>ppt_w</p:attrName>
                                        </p:attrNameLst>
                                      </p:cBhvr>
                                      <p:tavLst>
                                        <p:tav tm="0">
                                          <p:val>
                                            <p:fltVal val="0"/>
                                          </p:val>
                                        </p:tav>
                                        <p:tav tm="100000">
                                          <p:val>
                                            <p:strVal val="#ppt_w"/>
                                          </p:val>
                                        </p:tav>
                                      </p:tavLst>
                                    </p:anim>
                                    <p:anim calcmode="lin" valueType="num">
                                      <p:cBhvr>
                                        <p:cTn id="13" dur="500" fill="hold"/>
                                        <p:tgtEl>
                                          <p:spTgt spid="7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fade">
                                      <p:cBhvr>
                                        <p:cTn id="17" dur="500"/>
                                        <p:tgtEl>
                                          <p:spTgt spid="10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2"/>
                                        </p:tgtEl>
                                        <p:attrNameLst>
                                          <p:attrName>style.visibility</p:attrName>
                                        </p:attrNameLst>
                                      </p:cBhvr>
                                      <p:to>
                                        <p:strVal val="visible"/>
                                      </p:to>
                                    </p:set>
                                    <p:animEffect transition="in" filter="fade">
                                      <p:cBhvr>
                                        <p:cTn id="21" dur="500"/>
                                        <p:tgtEl>
                                          <p:spTgt spid="102"/>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advAuto="0"/>
      <p:bldP spid="101" grpId="0"/>
      <p:bldP spid="102" grpId="0"/>
      <p:bldP spid="10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CAE694-67D3-BF92-2FE7-3CC340F3CB92}"/>
              </a:ext>
            </a:extLst>
          </p:cNvPr>
          <p:cNvSpPr>
            <a:spLocks noGrp="1"/>
          </p:cNvSpPr>
          <p:nvPr>
            <p:ph type="body" sz="quarter" idx="14"/>
          </p:nvPr>
        </p:nvSpPr>
        <p:spPr/>
        <p:txBody>
          <a:bodyPr/>
          <a:lstStyle/>
          <a:p>
            <a:r>
              <a:rPr lang="en-US" dirty="0"/>
              <a:t>Presented by Dr. Wassim Daher</a:t>
            </a:r>
          </a:p>
        </p:txBody>
      </p:sp>
      <p:sp>
        <p:nvSpPr>
          <p:cNvPr id="5" name="Text Placeholder 4">
            <a:extLst>
              <a:ext uri="{FF2B5EF4-FFF2-40B4-BE49-F238E27FC236}">
                <a16:creationId xmlns:a16="http://schemas.microsoft.com/office/drawing/2014/main" id="{A019AED6-945E-D21F-54D5-BDC07A13E037}"/>
              </a:ext>
            </a:extLst>
          </p:cNvPr>
          <p:cNvSpPr>
            <a:spLocks noGrp="1"/>
          </p:cNvSpPr>
          <p:nvPr>
            <p:ph type="body" sz="quarter" idx="13"/>
          </p:nvPr>
        </p:nvSpPr>
        <p:spPr>
          <a:xfrm>
            <a:off x="1218007" y="1779517"/>
            <a:ext cx="8065952" cy="2528118"/>
          </a:xfrm>
        </p:spPr>
        <p:txBody>
          <a:bodyPr/>
          <a:lstStyle/>
          <a:p>
            <a:r>
              <a:rPr lang="en-US" dirty="0"/>
              <a:t>Strategic Planning, Managing, and Monitoring Tool </a:t>
            </a:r>
          </a:p>
        </p:txBody>
      </p:sp>
    </p:spTree>
    <p:extLst>
      <p:ext uri="{BB962C8B-B14F-4D97-AF65-F5344CB8AC3E}">
        <p14:creationId xmlns:p14="http://schemas.microsoft.com/office/powerpoint/2010/main" val="3897721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4DD0B29D-F54F-4D17-B88F-A75FD4EAC384}" type="slidenum">
              <a:rPr lang="en-US" smtClean="0"/>
              <a:pPr/>
              <a:t>28</a:t>
            </a:fld>
            <a:endParaRPr lang="en-US" dirty="0"/>
          </a:p>
        </p:txBody>
      </p:sp>
      <p:grpSp>
        <p:nvGrpSpPr>
          <p:cNvPr id="5" name="Group 103">
            <a:extLst>
              <a:ext uri="{FF2B5EF4-FFF2-40B4-BE49-F238E27FC236}">
                <a16:creationId xmlns:a16="http://schemas.microsoft.com/office/drawing/2014/main" id="{E7597D1B-E0E5-8FD7-92D1-3B1A627BD6D3}"/>
              </a:ext>
            </a:extLst>
          </p:cNvPr>
          <p:cNvGrpSpPr>
            <a:grpSpLocks noChangeAspect="1"/>
          </p:cNvGrpSpPr>
          <p:nvPr/>
        </p:nvGrpSpPr>
        <p:grpSpPr>
          <a:xfrm>
            <a:off x="891387" y="1459602"/>
            <a:ext cx="7978294" cy="3464051"/>
            <a:chOff x="-1" y="-1"/>
            <a:chExt cx="14042321" cy="6944246"/>
          </a:xfrm>
        </p:grpSpPr>
        <p:grpSp>
          <p:nvGrpSpPr>
            <p:cNvPr id="6" name="Group 104">
              <a:extLst>
                <a:ext uri="{FF2B5EF4-FFF2-40B4-BE49-F238E27FC236}">
                  <a16:creationId xmlns:a16="http://schemas.microsoft.com/office/drawing/2014/main" id="{A0A997A3-AA55-5E9C-CD58-DB304FF1C595}"/>
                </a:ext>
              </a:extLst>
            </p:cNvPr>
            <p:cNvGrpSpPr/>
            <p:nvPr/>
          </p:nvGrpSpPr>
          <p:grpSpPr>
            <a:xfrm>
              <a:off x="-1" y="-1"/>
              <a:ext cx="993544" cy="993544"/>
              <a:chOff x="-1" y="-1"/>
              <a:chExt cx="993542" cy="993542"/>
            </a:xfrm>
          </p:grpSpPr>
          <p:sp>
            <p:nvSpPr>
              <p:cNvPr id="9" name="Oval 107">
                <a:extLst>
                  <a:ext uri="{FF2B5EF4-FFF2-40B4-BE49-F238E27FC236}">
                    <a16:creationId xmlns:a16="http://schemas.microsoft.com/office/drawing/2014/main" id="{9A9A616D-905F-5707-2AE1-4DCFD9E78FAF}"/>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0" name="Oval 108">
                <a:extLst>
                  <a:ext uri="{FF2B5EF4-FFF2-40B4-BE49-F238E27FC236}">
                    <a16:creationId xmlns:a16="http://schemas.microsoft.com/office/drawing/2014/main" id="{F31455DD-3F8D-C252-9D8E-17880A0AA6C4}"/>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1" name="Oval 109">
                <a:extLst>
                  <a:ext uri="{FF2B5EF4-FFF2-40B4-BE49-F238E27FC236}">
                    <a16:creationId xmlns:a16="http://schemas.microsoft.com/office/drawing/2014/main" id="{143EF7F9-1C0D-63D6-1FC0-E671BEFBC4EC}"/>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7" name="TextBox 105">
              <a:extLst>
                <a:ext uri="{FF2B5EF4-FFF2-40B4-BE49-F238E27FC236}">
                  <a16:creationId xmlns:a16="http://schemas.microsoft.com/office/drawing/2014/main" id="{534F24E0-79CC-D363-F54E-111DBDCA42D5}"/>
                </a:ext>
              </a:extLst>
            </p:cNvPr>
            <p:cNvSpPr txBox="1"/>
            <p:nvPr/>
          </p:nvSpPr>
          <p:spPr>
            <a:xfrm>
              <a:off x="469282" y="532559"/>
              <a:ext cx="8938164" cy="61698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lvl="0" defTabSz="1828800" hangingPunct="0">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The water establishments </a:t>
              </a:r>
              <a:r>
                <a:rPr lang="en-US" sz="2000" kern="0" dirty="0" smtClean="0">
                  <a:solidFill>
                    <a:srgbClr val="656D78"/>
                  </a:solidFill>
                  <a:latin typeface="Poppins" panose="00000500000000000000" pitchFamily="2" charset="0"/>
                  <a:ea typeface="Roboto" panose="02000000000000000000" pitchFamily="2" charset="0"/>
                  <a:cs typeface="Poppins" panose="00000500000000000000" pitchFamily="2" charset="0"/>
                </a:rPr>
                <a:t>require:</a:t>
              </a:r>
              <a:endPar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endParaRPr>
            </a:p>
          </p:txBody>
        </p:sp>
        <p:sp>
          <p:nvSpPr>
            <p:cNvPr id="8" name="TextBox 106">
              <a:extLst>
                <a:ext uri="{FF2B5EF4-FFF2-40B4-BE49-F238E27FC236}">
                  <a16:creationId xmlns:a16="http://schemas.microsoft.com/office/drawing/2014/main" id="{9819C7CE-9B55-31EB-7FF2-561139F92A13}"/>
                </a:ext>
              </a:extLst>
            </p:cNvPr>
            <p:cNvSpPr txBox="1"/>
            <p:nvPr/>
          </p:nvSpPr>
          <p:spPr>
            <a:xfrm>
              <a:off x="469280" y="1350224"/>
              <a:ext cx="13573040" cy="559402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marL="742950" lvl="1" indent="-285750" algn="just" defTabSz="1828800" hangingPunct="0">
                <a:buFont typeface="Wingdings" panose="05000000000000000000" pitchFamily="2" charset="2"/>
                <a:buChar char="ü"/>
                <a:defRPr sz="2000">
                  <a:solidFill>
                    <a:srgbClr val="1976D2"/>
                  </a:solidFill>
                  <a:latin typeface="Source Sans Pro Light"/>
                  <a:ea typeface="Source Sans Pro Light"/>
                  <a:cs typeface="Source Sans Pro Light"/>
                  <a:sym typeface="Source Sans Pro Light"/>
                </a:defRPr>
              </a:pPr>
              <a:r>
                <a:rPr lang="en-US" sz="1600" kern="0" dirty="0" smtClean="0">
                  <a:latin typeface="Roboto" panose="02000000000000000000" pitchFamily="2" charset="0"/>
                  <a:ea typeface="Roboto" panose="02000000000000000000" pitchFamily="2" charset="0"/>
                  <a:cs typeface="Roboto" panose="02000000000000000000" pitchFamily="2" charset="0"/>
                </a:rPr>
                <a:t>multi-front </a:t>
              </a:r>
              <a:r>
                <a:rPr lang="en-US" sz="1600" kern="0" dirty="0">
                  <a:latin typeface="Roboto" panose="02000000000000000000" pitchFamily="2" charset="0"/>
                  <a:ea typeface="Roboto" panose="02000000000000000000" pitchFamily="2" charset="0"/>
                  <a:cs typeface="Roboto" panose="02000000000000000000" pitchFamily="2" charset="0"/>
                </a:rPr>
                <a:t>development and on multi-levels</a:t>
              </a:r>
            </a:p>
            <a:p>
              <a:pPr marL="742950" lvl="1" indent="-285750" algn="just" defTabSz="1828800" hangingPunct="0">
                <a:lnSpc>
                  <a:spcPct val="150000"/>
                </a:lnSpc>
                <a:buFont typeface="Wingdings" panose="05000000000000000000" pitchFamily="2" charset="2"/>
                <a:buChar char="ü"/>
                <a:defRPr sz="2000">
                  <a:solidFill>
                    <a:srgbClr val="1976D2"/>
                  </a:solidFill>
                  <a:latin typeface="Source Sans Pro Light"/>
                  <a:ea typeface="Source Sans Pro Light"/>
                  <a:cs typeface="Source Sans Pro Light"/>
                  <a:sym typeface="Source Sans Pro Light"/>
                </a:defRPr>
              </a:pPr>
              <a:r>
                <a:rPr lang="en-US" sz="1600" kern="0" dirty="0">
                  <a:solidFill>
                    <a:srgbClr val="1976D2"/>
                  </a:solidFill>
                  <a:latin typeface="Roboto" panose="02000000000000000000" pitchFamily="2" charset="0"/>
                  <a:ea typeface="Roboto" panose="02000000000000000000" pitchFamily="2" charset="0"/>
                  <a:cs typeface="Roboto" panose="02000000000000000000" pitchFamily="2" charset="0"/>
                </a:rPr>
                <a:t>an instrument to evaluate the present position</a:t>
              </a:r>
            </a:p>
            <a:p>
              <a:pPr marL="742950" lvl="1" indent="-285750" algn="just" defTabSz="1828800" hangingPunct="0">
                <a:lnSpc>
                  <a:spcPct val="150000"/>
                </a:lnSpc>
                <a:buFont typeface="Wingdings" panose="05000000000000000000" pitchFamily="2" charset="2"/>
                <a:buChar char="ü"/>
                <a:defRPr sz="2000">
                  <a:solidFill>
                    <a:srgbClr val="1976D2"/>
                  </a:solidFill>
                  <a:latin typeface="Source Sans Pro Light"/>
                  <a:ea typeface="Source Sans Pro Light"/>
                  <a:cs typeface="Source Sans Pro Light"/>
                  <a:sym typeface="Source Sans Pro Light"/>
                </a:defRPr>
              </a:pPr>
              <a:r>
                <a:rPr lang="en-US" sz="1600" kern="0" dirty="0">
                  <a:solidFill>
                    <a:srgbClr val="1976D2"/>
                  </a:solidFill>
                  <a:latin typeface="Roboto" panose="02000000000000000000" pitchFamily="2" charset="0"/>
                  <a:ea typeface="Roboto" panose="02000000000000000000" pitchFamily="2" charset="0"/>
                  <a:cs typeface="Roboto" panose="02000000000000000000" pitchFamily="2" charset="0"/>
                </a:rPr>
                <a:t>a method that allows for benchmarking and comparison</a:t>
              </a:r>
            </a:p>
            <a:p>
              <a:pPr marL="742950" lvl="1" indent="-285750" algn="just" defTabSz="1828800" hangingPunct="0">
                <a:lnSpc>
                  <a:spcPct val="150000"/>
                </a:lnSpc>
                <a:buFont typeface="Wingdings" panose="05000000000000000000" pitchFamily="2" charset="2"/>
                <a:buChar char="ü"/>
                <a:defRPr sz="2000">
                  <a:solidFill>
                    <a:srgbClr val="1976D2"/>
                  </a:solidFill>
                  <a:latin typeface="Source Sans Pro Light"/>
                  <a:ea typeface="Source Sans Pro Light"/>
                  <a:cs typeface="Source Sans Pro Light"/>
                  <a:sym typeface="Source Sans Pro Light"/>
                </a:defRPr>
              </a:pPr>
              <a:r>
                <a:rPr lang="en-US" sz="1600" kern="0" dirty="0">
                  <a:solidFill>
                    <a:srgbClr val="1976D2"/>
                  </a:solidFill>
                  <a:latin typeface="Roboto" panose="02000000000000000000" pitchFamily="2" charset="0"/>
                  <a:ea typeface="Roboto" panose="02000000000000000000" pitchFamily="2" charset="0"/>
                  <a:cs typeface="Roboto" panose="02000000000000000000" pitchFamily="2" charset="0"/>
                </a:rPr>
                <a:t>a tool for an integrated operation depiction and simulation</a:t>
              </a:r>
            </a:p>
            <a:p>
              <a:pPr marL="742950" lvl="1" indent="-285750" algn="just" defTabSz="1828800" hangingPunct="0">
                <a:lnSpc>
                  <a:spcPct val="150000"/>
                </a:lnSpc>
                <a:buFont typeface="Wingdings" panose="05000000000000000000" pitchFamily="2" charset="2"/>
                <a:buChar char="ü"/>
                <a:defRPr sz="2000">
                  <a:solidFill>
                    <a:srgbClr val="1976D2"/>
                  </a:solidFill>
                  <a:latin typeface="Source Sans Pro Light"/>
                  <a:ea typeface="Source Sans Pro Light"/>
                  <a:cs typeface="Source Sans Pro Light"/>
                  <a:sym typeface="Source Sans Pro Light"/>
                </a:defRPr>
              </a:pPr>
              <a:r>
                <a:rPr lang="en-US" sz="1600" kern="0" dirty="0">
                  <a:solidFill>
                    <a:srgbClr val="1976D2"/>
                  </a:solidFill>
                  <a:latin typeface="Roboto" panose="02000000000000000000" pitchFamily="2" charset="0"/>
                  <a:ea typeface="Roboto" panose="02000000000000000000" pitchFamily="2" charset="0"/>
                  <a:cs typeface="Roboto" panose="02000000000000000000" pitchFamily="2" charset="0"/>
                </a:rPr>
                <a:t> a strategy guide and strategy simulation</a:t>
              </a:r>
            </a:p>
            <a:p>
              <a:pPr marL="742950" lvl="1" indent="-285750" algn="just" defTabSz="1828800" hangingPunct="0">
                <a:lnSpc>
                  <a:spcPct val="150000"/>
                </a:lnSpc>
                <a:buFont typeface="Wingdings" panose="05000000000000000000" pitchFamily="2" charset="2"/>
                <a:buChar char="ü"/>
                <a:defRPr sz="2000">
                  <a:solidFill>
                    <a:srgbClr val="1976D2"/>
                  </a:solidFill>
                  <a:latin typeface="Source Sans Pro Light"/>
                  <a:ea typeface="Source Sans Pro Light"/>
                  <a:cs typeface="Source Sans Pro Light"/>
                  <a:sym typeface="Source Sans Pro Light"/>
                </a:defRPr>
              </a:pPr>
              <a:r>
                <a:rPr lang="en-US" sz="1600" kern="0" dirty="0">
                  <a:solidFill>
                    <a:srgbClr val="1976D2"/>
                  </a:solidFill>
                  <a:latin typeface="Roboto" panose="02000000000000000000" pitchFamily="2" charset="0"/>
                  <a:ea typeface="Roboto" panose="02000000000000000000" pitchFamily="2" charset="0"/>
                  <a:cs typeface="Roboto" panose="02000000000000000000" pitchFamily="2" charset="0"/>
                </a:rPr>
                <a:t>an investment program simulator and tracker</a:t>
              </a:r>
            </a:p>
            <a:p>
              <a:pPr marL="742950" lvl="1" indent="-285750" algn="just" defTabSz="1828800" hangingPunct="0">
                <a:lnSpc>
                  <a:spcPct val="150000"/>
                </a:lnSpc>
                <a:buFont typeface="Wingdings" panose="05000000000000000000" pitchFamily="2" charset="2"/>
                <a:buChar char="ü"/>
                <a:defRPr sz="2000">
                  <a:solidFill>
                    <a:srgbClr val="1976D2"/>
                  </a:solidFill>
                  <a:latin typeface="Source Sans Pro Light"/>
                  <a:ea typeface="Source Sans Pro Light"/>
                  <a:cs typeface="Source Sans Pro Light"/>
                  <a:sym typeface="Source Sans Pro Light"/>
                </a:defRPr>
              </a:pPr>
              <a:r>
                <a:rPr lang="en-US" sz="1600" kern="0" dirty="0">
                  <a:solidFill>
                    <a:srgbClr val="1976D2"/>
                  </a:solidFill>
                  <a:latin typeface="Roboto" panose="02000000000000000000" pitchFamily="2" charset="0"/>
                  <a:ea typeface="Roboto" panose="02000000000000000000" pitchFamily="2" charset="0"/>
                  <a:cs typeface="Roboto" panose="02000000000000000000" pitchFamily="2" charset="0"/>
                </a:rPr>
                <a:t>a strong management tool to manage and monitor the complete process and development operations</a:t>
              </a:r>
            </a:p>
          </p:txBody>
        </p:sp>
      </p:grpSp>
      <p:sp>
        <p:nvSpPr>
          <p:cNvPr id="12" name="Text Placeholder 2">
            <a:extLst>
              <a:ext uri="{FF2B5EF4-FFF2-40B4-BE49-F238E27FC236}">
                <a16:creationId xmlns:a16="http://schemas.microsoft.com/office/drawing/2014/main" id="{9A23E957-9932-2880-4309-414798B79BEB}"/>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smtClean="0">
                <a:gradFill>
                  <a:gsLst>
                    <a:gs pos="0">
                      <a:srgbClr val="1565C0">
                        <a:lumMod val="67000"/>
                      </a:srgbClr>
                    </a:gs>
                    <a:gs pos="48000">
                      <a:srgbClr val="1E88E5"/>
                    </a:gs>
                    <a:gs pos="100000">
                      <a:srgbClr val="0D47A1"/>
                    </a:gs>
                  </a:gsLst>
                  <a:path path="circle">
                    <a:fillToRect l="100000" t="100000"/>
                  </a:path>
                </a:gradFill>
              </a:rPr>
              <a:t>Objective / Aim</a:t>
            </a:r>
            <a:endParaRPr lang="en-US" b="1" dirty="0">
              <a:gradFill>
                <a:gsLst>
                  <a:gs pos="0">
                    <a:srgbClr val="1565C0">
                      <a:lumMod val="67000"/>
                    </a:srgbClr>
                  </a:gs>
                  <a:gs pos="48000">
                    <a:srgbClr val="1E88E5"/>
                  </a:gs>
                  <a:gs pos="100000">
                    <a:srgbClr val="0D47A1"/>
                  </a:gs>
                </a:gsLst>
                <a:path path="circle">
                  <a:fillToRect l="100000" t="100000"/>
                </a:path>
              </a:gradFill>
            </a:endParaRPr>
          </a:p>
        </p:txBody>
      </p:sp>
    </p:spTree>
    <p:extLst>
      <p:ext uri="{BB962C8B-B14F-4D97-AF65-F5344CB8AC3E}">
        <p14:creationId xmlns:p14="http://schemas.microsoft.com/office/powerpoint/2010/main" val="3487541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down)">
                                      <p:cBhvr>
                                        <p:cTn id="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4DD0B29D-F54F-4D17-B88F-A75FD4EAC384}" type="slidenum">
              <a:rPr lang="en-US" smtClean="0"/>
              <a:pPr/>
              <a:t>29</a:t>
            </a:fld>
            <a:endParaRPr lang="en-US" dirty="0"/>
          </a:p>
        </p:txBody>
      </p:sp>
      <p:grpSp>
        <p:nvGrpSpPr>
          <p:cNvPr id="5" name="Group 103">
            <a:extLst>
              <a:ext uri="{FF2B5EF4-FFF2-40B4-BE49-F238E27FC236}">
                <a16:creationId xmlns:a16="http://schemas.microsoft.com/office/drawing/2014/main" id="{E7597D1B-E0E5-8FD7-92D1-3B1A627BD6D3}"/>
              </a:ext>
            </a:extLst>
          </p:cNvPr>
          <p:cNvGrpSpPr>
            <a:grpSpLocks noChangeAspect="1"/>
          </p:cNvGrpSpPr>
          <p:nvPr/>
        </p:nvGrpSpPr>
        <p:grpSpPr>
          <a:xfrm>
            <a:off x="891387" y="1459602"/>
            <a:ext cx="8884372" cy="881214"/>
            <a:chOff x="-1" y="-1"/>
            <a:chExt cx="15637078" cy="1766535"/>
          </a:xfrm>
        </p:grpSpPr>
        <p:grpSp>
          <p:nvGrpSpPr>
            <p:cNvPr id="6" name="Group 104">
              <a:extLst>
                <a:ext uri="{FF2B5EF4-FFF2-40B4-BE49-F238E27FC236}">
                  <a16:creationId xmlns:a16="http://schemas.microsoft.com/office/drawing/2014/main" id="{A0A997A3-AA55-5E9C-CD58-DB304FF1C595}"/>
                </a:ext>
              </a:extLst>
            </p:cNvPr>
            <p:cNvGrpSpPr/>
            <p:nvPr/>
          </p:nvGrpSpPr>
          <p:grpSpPr>
            <a:xfrm>
              <a:off x="-1" y="-1"/>
              <a:ext cx="993544" cy="993544"/>
              <a:chOff x="-1" y="-1"/>
              <a:chExt cx="993542" cy="993542"/>
            </a:xfrm>
          </p:grpSpPr>
          <p:sp>
            <p:nvSpPr>
              <p:cNvPr id="9" name="Oval 107">
                <a:extLst>
                  <a:ext uri="{FF2B5EF4-FFF2-40B4-BE49-F238E27FC236}">
                    <a16:creationId xmlns:a16="http://schemas.microsoft.com/office/drawing/2014/main" id="{9A9A616D-905F-5707-2AE1-4DCFD9E78FAF}"/>
                  </a:ext>
                </a:extLst>
              </p:cNvPr>
              <p:cNvSpPr/>
              <p:nvPr/>
            </p:nvSpPr>
            <p:spPr>
              <a:xfrm>
                <a:off x="-1" y="-1"/>
                <a:ext cx="993542" cy="993542"/>
              </a:xfrm>
              <a:prstGeom prst="ellipse">
                <a:avLst/>
              </a:prstGeom>
              <a:solidFill>
                <a:srgbClr val="1976D2">
                  <a:alpha val="29000"/>
                </a:srgbClr>
              </a:solidFill>
              <a:ln w="25400" cap="flat">
                <a:noFill/>
                <a:miter lim="400000"/>
              </a:ln>
              <a:effectLst>
                <a:outerShdw blurRad="203200" rotWithShape="0">
                  <a:srgbClr val="42A5F5">
                    <a:alpha val="50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0" name="Oval 108">
                <a:extLst>
                  <a:ext uri="{FF2B5EF4-FFF2-40B4-BE49-F238E27FC236}">
                    <a16:creationId xmlns:a16="http://schemas.microsoft.com/office/drawing/2014/main" id="{F31455DD-3F8D-C252-9D8E-17880A0AA6C4}"/>
                  </a:ext>
                </a:extLst>
              </p:cNvPr>
              <p:cNvSpPr/>
              <p:nvPr/>
            </p:nvSpPr>
            <p:spPr>
              <a:xfrm>
                <a:off x="145527" y="145527"/>
                <a:ext cx="702482" cy="702482"/>
              </a:xfrm>
              <a:prstGeom prst="ellipse">
                <a:avLst/>
              </a:prstGeom>
              <a:solidFill>
                <a:srgbClr val="1976D2">
                  <a:alpha val="29000"/>
                </a:srgbClr>
              </a:solidFill>
              <a:ln w="12700" cap="flat">
                <a:noFill/>
                <a:miter lim="400000"/>
              </a:ln>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sp>
            <p:nvSpPr>
              <p:cNvPr id="11" name="Oval 109">
                <a:extLst>
                  <a:ext uri="{FF2B5EF4-FFF2-40B4-BE49-F238E27FC236}">
                    <a16:creationId xmlns:a16="http://schemas.microsoft.com/office/drawing/2014/main" id="{143EF7F9-1C0D-63D6-1FC0-E671BEFBC4EC}"/>
                  </a:ext>
                </a:extLst>
              </p:cNvPr>
              <p:cNvSpPr/>
              <p:nvPr/>
            </p:nvSpPr>
            <p:spPr>
              <a:xfrm>
                <a:off x="349160" y="349160"/>
                <a:ext cx="295218" cy="295218"/>
              </a:xfrm>
              <a:prstGeom prst="ellipse">
                <a:avLst/>
              </a:prstGeom>
              <a:solidFill>
                <a:srgbClr val="1976D2"/>
              </a:solidFill>
              <a:ln w="25400" cap="flat">
                <a:noFill/>
                <a:miter lim="400000"/>
              </a:ln>
              <a:effectLst>
                <a:outerShdw blurRad="355600" dist="101600" dir="5400000" rotWithShape="0">
                  <a:srgbClr val="42A5F5">
                    <a:alpha val="43000"/>
                  </a:srgbClr>
                </a:outerShdw>
              </a:effectLst>
            </p:spPr>
            <p:txBody>
              <a:bodyPr wrap="square" lIns="91439" tIns="91439" rIns="91439" bIns="91439" numCol="1" anchor="ctr">
                <a:noAutofit/>
              </a:bodyPr>
              <a:lstStyle/>
              <a:p>
                <a:pPr marL="0" marR="0" lvl="0" indent="0" defTabSz="1651000" eaLnBrk="1" fontAlgn="auto" latinLnBrk="0" hangingPunct="0">
                  <a:lnSpc>
                    <a:spcPct val="100000"/>
                  </a:lnSpc>
                  <a:spcBef>
                    <a:spcPts val="0"/>
                  </a:spcBef>
                  <a:spcAft>
                    <a:spcPts val="0"/>
                  </a:spcAft>
                  <a:buClrTx/>
                  <a:buSzTx/>
                  <a:buFontTx/>
                  <a:buNone/>
                  <a:tabLst/>
                  <a:defRPr sz="4000">
                    <a:solidFill>
                      <a:srgbClr val="74808C"/>
                    </a:solidFill>
                    <a:latin typeface="Poppins"/>
                    <a:ea typeface="Poppins"/>
                    <a:cs typeface="Poppins"/>
                    <a:sym typeface="Poppins"/>
                  </a:defRPr>
                </a:pPr>
                <a:endParaRPr kumimoji="0" sz="4000" b="0" i="0" u="none" strike="noStrike" kern="0" cap="none" spc="0" normalizeH="0" baseline="0" noProof="0">
                  <a:ln>
                    <a:noFill/>
                  </a:ln>
                  <a:solidFill>
                    <a:srgbClr val="74808C"/>
                  </a:solidFill>
                  <a:effectLst/>
                  <a:uLnTx/>
                  <a:uFillTx/>
                  <a:latin typeface="Poppins"/>
                  <a:ea typeface="Poppins"/>
                  <a:cs typeface="Poppins"/>
                  <a:sym typeface="Poppins"/>
                </a:endParaRPr>
              </a:p>
            </p:txBody>
          </p:sp>
        </p:grpSp>
        <p:sp>
          <p:nvSpPr>
            <p:cNvPr id="7" name="TextBox 105">
              <a:extLst>
                <a:ext uri="{FF2B5EF4-FFF2-40B4-BE49-F238E27FC236}">
                  <a16:creationId xmlns:a16="http://schemas.microsoft.com/office/drawing/2014/main" id="{534F24E0-79CC-D363-F54E-111DBDCA42D5}"/>
                </a:ext>
              </a:extLst>
            </p:cNvPr>
            <p:cNvSpPr txBox="1"/>
            <p:nvPr/>
          </p:nvSpPr>
          <p:spPr>
            <a:xfrm>
              <a:off x="469282" y="532559"/>
              <a:ext cx="15167795" cy="1233975"/>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b="1">
                  <a:latin typeface="Roboto Black"/>
                  <a:ea typeface="Roboto Black"/>
                  <a:cs typeface="Roboto Black"/>
                  <a:sym typeface="Roboto Black"/>
                </a:defRPr>
              </a:lvl1pPr>
            </a:lstStyle>
            <a:p>
              <a:pPr lvl="0" defTabSz="1828800" hangingPunct="0">
                <a:defRPr/>
              </a:pP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A multi-dimension tool for strategic </a:t>
              </a:r>
              <a:r>
                <a:rPr lang="en-US" sz="2000" kern="0" dirty="0" smtClean="0">
                  <a:solidFill>
                    <a:srgbClr val="656D78"/>
                  </a:solidFill>
                  <a:latin typeface="Poppins" panose="00000500000000000000" pitchFamily="2" charset="0"/>
                  <a:ea typeface="Roboto" panose="02000000000000000000" pitchFamily="2" charset="0"/>
                  <a:cs typeface="Poppins" panose="00000500000000000000" pitchFamily="2" charset="0"/>
                </a:rPr>
                <a:t>planning, managing,</a:t>
              </a:r>
            </a:p>
            <a:p>
              <a:pPr lvl="0" defTabSz="1828800" hangingPunct="0">
                <a:defRPr/>
              </a:pPr>
              <a:r>
                <a:rPr lang="en-US" sz="2000" kern="0" dirty="0" smtClean="0">
                  <a:solidFill>
                    <a:srgbClr val="656D78"/>
                  </a:solidFill>
                  <a:latin typeface="Poppins" panose="00000500000000000000" pitchFamily="2" charset="0"/>
                  <a:ea typeface="Roboto" panose="02000000000000000000" pitchFamily="2" charset="0"/>
                  <a:cs typeface="Poppins" panose="00000500000000000000" pitchFamily="2" charset="0"/>
                </a:rPr>
                <a:t>and </a:t>
              </a:r>
              <a:r>
                <a:rPr lang="en-US" sz="2000" kern="0" dirty="0">
                  <a:solidFill>
                    <a:srgbClr val="656D78"/>
                  </a:solidFill>
                  <a:latin typeface="Poppins" panose="00000500000000000000" pitchFamily="2" charset="0"/>
                  <a:ea typeface="Roboto" panose="02000000000000000000" pitchFamily="2" charset="0"/>
                  <a:cs typeface="Poppins" panose="00000500000000000000" pitchFamily="2" charset="0"/>
                </a:rPr>
                <a:t>monitoring operations in a holistic approach that:</a:t>
              </a:r>
            </a:p>
          </p:txBody>
        </p:sp>
      </p:grpSp>
      <p:sp>
        <p:nvSpPr>
          <p:cNvPr id="12" name="Text Placeholder 2">
            <a:extLst>
              <a:ext uri="{FF2B5EF4-FFF2-40B4-BE49-F238E27FC236}">
                <a16:creationId xmlns:a16="http://schemas.microsoft.com/office/drawing/2014/main" id="{9A23E957-9932-2880-4309-414798B79BEB}"/>
              </a:ext>
            </a:extLst>
          </p:cNvPr>
          <p:cNvSpPr txBox="1">
            <a:spLocks/>
          </p:cNvSpPr>
          <p:nvPr/>
        </p:nvSpPr>
        <p:spPr>
          <a:xfrm>
            <a:off x="98493" y="868506"/>
            <a:ext cx="11943148" cy="4863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b="1" dirty="0" smtClean="0">
                <a:gradFill>
                  <a:gsLst>
                    <a:gs pos="0">
                      <a:srgbClr val="1565C0">
                        <a:lumMod val="67000"/>
                      </a:srgbClr>
                    </a:gs>
                    <a:gs pos="48000">
                      <a:srgbClr val="1E88E5"/>
                    </a:gs>
                    <a:gs pos="100000">
                      <a:srgbClr val="0D47A1"/>
                    </a:gs>
                  </a:gsLst>
                  <a:path path="circle">
                    <a:fillToRect l="100000" t="100000"/>
                  </a:path>
                </a:gradFill>
              </a:rPr>
              <a:t>The Solution</a:t>
            </a:r>
            <a:endParaRPr lang="en-US" b="1" dirty="0">
              <a:gradFill>
                <a:gsLst>
                  <a:gs pos="0">
                    <a:srgbClr val="1565C0">
                      <a:lumMod val="67000"/>
                    </a:srgbClr>
                  </a:gs>
                  <a:gs pos="48000">
                    <a:srgbClr val="1E88E5"/>
                  </a:gs>
                  <a:gs pos="100000">
                    <a:srgbClr val="0D47A1"/>
                  </a:gs>
                </a:gsLst>
                <a:path path="circle">
                  <a:fillToRect l="100000" t="100000"/>
                </a:path>
              </a:gradFill>
            </a:endParaRPr>
          </a:p>
        </p:txBody>
      </p:sp>
      <p:grpSp>
        <p:nvGrpSpPr>
          <p:cNvPr id="13" name="Group 1">
            <a:extLst>
              <a:ext uri="{FF2B5EF4-FFF2-40B4-BE49-F238E27FC236}">
                <a16:creationId xmlns:a16="http://schemas.microsoft.com/office/drawing/2014/main" id="{C05D4C72-CDDA-B8C6-E816-0A3522B89BF2}"/>
              </a:ext>
            </a:extLst>
          </p:cNvPr>
          <p:cNvGrpSpPr>
            <a:grpSpLocks noChangeAspect="1"/>
          </p:cNvGrpSpPr>
          <p:nvPr/>
        </p:nvGrpSpPr>
        <p:grpSpPr>
          <a:xfrm>
            <a:off x="2801887" y="2432303"/>
            <a:ext cx="4630879" cy="4045924"/>
            <a:chOff x="-3" y="0"/>
            <a:chExt cx="9874942" cy="8627575"/>
          </a:xfrm>
        </p:grpSpPr>
        <p:grpSp>
          <p:nvGrpSpPr>
            <p:cNvPr id="14" name="Group 4">
              <a:extLst>
                <a:ext uri="{FF2B5EF4-FFF2-40B4-BE49-F238E27FC236}">
                  <a16:creationId xmlns:a16="http://schemas.microsoft.com/office/drawing/2014/main" id="{6D11D2A0-25CB-8D80-4A97-E43E1F6418ED}"/>
                </a:ext>
              </a:extLst>
            </p:cNvPr>
            <p:cNvGrpSpPr/>
            <p:nvPr/>
          </p:nvGrpSpPr>
          <p:grpSpPr>
            <a:xfrm>
              <a:off x="-1" y="0"/>
              <a:ext cx="9874940" cy="8627575"/>
              <a:chOff x="0" y="0"/>
              <a:chExt cx="9874938" cy="8627574"/>
            </a:xfrm>
          </p:grpSpPr>
          <p:sp>
            <p:nvSpPr>
              <p:cNvPr id="18" name="Freeform 4">
                <a:extLst>
                  <a:ext uri="{FF2B5EF4-FFF2-40B4-BE49-F238E27FC236}">
                    <a16:creationId xmlns:a16="http://schemas.microsoft.com/office/drawing/2014/main" id="{384C2BB3-0E88-6438-6CD4-2F7415FEC8A7}"/>
                  </a:ext>
                </a:extLst>
              </p:cNvPr>
              <p:cNvSpPr/>
              <p:nvPr/>
            </p:nvSpPr>
            <p:spPr>
              <a:xfrm>
                <a:off x="6231028" y="1804630"/>
                <a:ext cx="3643911" cy="3646797"/>
              </a:xfrm>
              <a:custGeom>
                <a:avLst/>
                <a:gdLst/>
                <a:ahLst/>
                <a:cxnLst>
                  <a:cxn ang="0">
                    <a:pos x="wd2" y="hd2"/>
                  </a:cxn>
                  <a:cxn ang="5400000">
                    <a:pos x="wd2" y="hd2"/>
                  </a:cxn>
                  <a:cxn ang="10800000">
                    <a:pos x="wd2" y="hd2"/>
                  </a:cxn>
                  <a:cxn ang="16200000">
                    <a:pos x="wd2" y="hd2"/>
                  </a:cxn>
                </a:cxnLst>
                <a:rect l="0" t="0" r="r" b="b"/>
                <a:pathLst>
                  <a:path w="21600" h="21600" extrusionOk="0">
                    <a:moveTo>
                      <a:pt x="0" y="5429"/>
                    </a:moveTo>
                    <a:cubicBezTo>
                      <a:pt x="0" y="0"/>
                      <a:pt x="0" y="0"/>
                      <a:pt x="0" y="0"/>
                    </a:cubicBezTo>
                    <a:cubicBezTo>
                      <a:pt x="11955" y="0"/>
                      <a:pt x="21600" y="9703"/>
                      <a:pt x="21600" y="21600"/>
                    </a:cubicBezTo>
                    <a:cubicBezTo>
                      <a:pt x="16171" y="21600"/>
                      <a:pt x="16171" y="21600"/>
                      <a:pt x="16171" y="21600"/>
                    </a:cubicBezTo>
                    <a:cubicBezTo>
                      <a:pt x="16171" y="12648"/>
                      <a:pt x="8952" y="5429"/>
                      <a:pt x="0" y="5429"/>
                    </a:cubicBezTo>
                    <a:close/>
                  </a:path>
                </a:pathLst>
              </a:custGeom>
              <a:solidFill>
                <a:srgbClr val="42A5F5"/>
              </a:solidFill>
              <a:ln w="12700" cap="flat">
                <a:noFill/>
                <a:miter lim="4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19" name="Freeform 5">
                <a:extLst>
                  <a:ext uri="{FF2B5EF4-FFF2-40B4-BE49-F238E27FC236}">
                    <a16:creationId xmlns:a16="http://schemas.microsoft.com/office/drawing/2014/main" id="{62882B36-441B-5DE1-225F-2E7A16C8FBDD}"/>
                  </a:ext>
                </a:extLst>
              </p:cNvPr>
              <p:cNvSpPr/>
              <p:nvPr/>
            </p:nvSpPr>
            <p:spPr>
              <a:xfrm>
                <a:off x="3499539" y="2719938"/>
                <a:ext cx="5460091" cy="2731489"/>
              </a:xfrm>
              <a:custGeom>
                <a:avLst/>
                <a:gdLst/>
                <a:ahLst/>
                <a:cxnLst>
                  <a:cxn ang="0">
                    <a:pos x="wd2" y="hd2"/>
                  </a:cxn>
                  <a:cxn ang="5400000">
                    <a:pos x="wd2" y="hd2"/>
                  </a:cxn>
                  <a:cxn ang="10800000">
                    <a:pos x="wd2" y="hd2"/>
                  </a:cxn>
                  <a:cxn ang="16200000">
                    <a:pos x="wd2" y="hd2"/>
                  </a:cxn>
                </a:cxnLst>
                <a:rect l="0" t="0" r="r" b="b"/>
                <a:pathLst>
                  <a:path w="21600" h="21600" extrusionOk="0">
                    <a:moveTo>
                      <a:pt x="18013" y="21600"/>
                    </a:moveTo>
                    <a:cubicBezTo>
                      <a:pt x="18013" y="13654"/>
                      <a:pt x="14773" y="7174"/>
                      <a:pt x="10800" y="7174"/>
                    </a:cubicBezTo>
                    <a:cubicBezTo>
                      <a:pt x="6827" y="7174"/>
                      <a:pt x="3587" y="13654"/>
                      <a:pt x="3587" y="21600"/>
                    </a:cubicBezTo>
                    <a:cubicBezTo>
                      <a:pt x="0" y="21600"/>
                      <a:pt x="0" y="21600"/>
                      <a:pt x="0" y="21600"/>
                    </a:cubicBezTo>
                    <a:cubicBezTo>
                      <a:pt x="0" y="9643"/>
                      <a:pt x="4821" y="0"/>
                      <a:pt x="10800" y="0"/>
                    </a:cubicBezTo>
                    <a:cubicBezTo>
                      <a:pt x="16779" y="0"/>
                      <a:pt x="21600" y="9643"/>
                      <a:pt x="21600" y="21600"/>
                    </a:cubicBezTo>
                    <a:lnTo>
                      <a:pt x="18013" y="21600"/>
                    </a:lnTo>
                    <a:close/>
                  </a:path>
                </a:pathLst>
              </a:custGeom>
              <a:solidFill>
                <a:srgbClr val="2196F3"/>
              </a:solidFill>
              <a:ln w="12700" cap="flat">
                <a:noFill/>
                <a:miter lim="4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20" name="Freeform 6">
                <a:extLst>
                  <a:ext uri="{FF2B5EF4-FFF2-40B4-BE49-F238E27FC236}">
                    <a16:creationId xmlns:a16="http://schemas.microsoft.com/office/drawing/2014/main" id="{BF3E8B6B-E35C-0296-C710-7FCEEE1CF33B}"/>
                  </a:ext>
                </a:extLst>
              </p:cNvPr>
              <p:cNvSpPr/>
              <p:nvPr/>
            </p:nvSpPr>
            <p:spPr>
              <a:xfrm>
                <a:off x="4406185" y="3626584"/>
                <a:ext cx="3646799" cy="3646798"/>
              </a:xfrm>
              <a:custGeom>
                <a:avLst/>
                <a:gdLst/>
                <a:ahLst/>
                <a:cxnLst>
                  <a:cxn ang="0">
                    <a:pos x="wd2" y="hd2"/>
                  </a:cxn>
                  <a:cxn ang="5400000">
                    <a:pos x="wd2" y="hd2"/>
                  </a:cxn>
                  <a:cxn ang="10800000">
                    <a:pos x="wd2" y="hd2"/>
                  </a:cxn>
                  <a:cxn ang="16200000">
                    <a:pos x="wd2" y="hd2"/>
                  </a:cxn>
                </a:cxnLst>
                <a:rect l="0" t="0" r="r" b="b"/>
                <a:pathLst>
                  <a:path w="21600" h="21600" extrusionOk="0">
                    <a:moveTo>
                      <a:pt x="16171" y="10800"/>
                    </a:moveTo>
                    <a:cubicBezTo>
                      <a:pt x="16171" y="7855"/>
                      <a:pt x="13803" y="5429"/>
                      <a:pt x="10800" y="5429"/>
                    </a:cubicBezTo>
                    <a:cubicBezTo>
                      <a:pt x="7797" y="5429"/>
                      <a:pt x="5429" y="7855"/>
                      <a:pt x="5429" y="10800"/>
                    </a:cubicBezTo>
                    <a:cubicBezTo>
                      <a:pt x="5429" y="13803"/>
                      <a:pt x="7797" y="16229"/>
                      <a:pt x="10800" y="16229"/>
                    </a:cubicBezTo>
                    <a:cubicBezTo>
                      <a:pt x="10800" y="21600"/>
                      <a:pt x="10800" y="21600"/>
                      <a:pt x="10800" y="21600"/>
                    </a:cubicBezTo>
                    <a:cubicBezTo>
                      <a:pt x="4851" y="21600"/>
                      <a:pt x="0" y="16806"/>
                      <a:pt x="0" y="10800"/>
                    </a:cubicBezTo>
                    <a:cubicBezTo>
                      <a:pt x="0" y="4851"/>
                      <a:pt x="4851" y="0"/>
                      <a:pt x="10800" y="0"/>
                    </a:cubicBezTo>
                    <a:cubicBezTo>
                      <a:pt x="16749" y="0"/>
                      <a:pt x="21600" y="4851"/>
                      <a:pt x="21600" y="10800"/>
                    </a:cubicBezTo>
                    <a:lnTo>
                      <a:pt x="16171" y="10800"/>
                    </a:lnTo>
                    <a:close/>
                  </a:path>
                </a:pathLst>
              </a:custGeom>
              <a:solidFill>
                <a:srgbClr val="1E88E5"/>
              </a:solidFill>
              <a:ln w="12700" cap="flat">
                <a:noFill/>
                <a:miter lim="4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21" name="Oval 7">
                <a:extLst>
                  <a:ext uri="{FF2B5EF4-FFF2-40B4-BE49-F238E27FC236}">
                    <a16:creationId xmlns:a16="http://schemas.microsoft.com/office/drawing/2014/main" id="{3F130A0C-9CB8-AABA-5217-5346F2704DB2}"/>
                  </a:ext>
                </a:extLst>
              </p:cNvPr>
              <p:cNvSpPr/>
              <p:nvPr/>
            </p:nvSpPr>
            <p:spPr>
              <a:xfrm>
                <a:off x="5448540" y="4671826"/>
                <a:ext cx="1562089" cy="1559201"/>
              </a:xfrm>
              <a:prstGeom prst="ellipse">
                <a:avLst/>
              </a:prstGeom>
              <a:solidFill>
                <a:srgbClr val="1976D2"/>
              </a:solidFill>
              <a:ln w="12700" cap="flat">
                <a:noFill/>
                <a:miter lim="4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22" name="Line 9">
                <a:extLst>
                  <a:ext uri="{FF2B5EF4-FFF2-40B4-BE49-F238E27FC236}">
                    <a16:creationId xmlns:a16="http://schemas.microsoft.com/office/drawing/2014/main" id="{6B55E43A-2D30-F18D-141A-F4C5DAA67126}"/>
                  </a:ext>
                </a:extLst>
              </p:cNvPr>
              <p:cNvSpPr/>
              <p:nvPr/>
            </p:nvSpPr>
            <p:spPr>
              <a:xfrm flipV="1">
                <a:off x="6231028" y="0"/>
                <a:ext cx="1" cy="2719939"/>
              </a:xfrm>
              <a:prstGeom prst="line">
                <a:avLst/>
              </a:prstGeom>
              <a:noFill/>
              <a:ln w="76200" cap="flat">
                <a:solidFill>
                  <a:srgbClr val="42A5F5"/>
                </a:solidFill>
                <a:prstDash val="solid"/>
                <a:miter lim="8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23" name="Line 10">
                <a:extLst>
                  <a:ext uri="{FF2B5EF4-FFF2-40B4-BE49-F238E27FC236}">
                    <a16:creationId xmlns:a16="http://schemas.microsoft.com/office/drawing/2014/main" id="{8AB5D740-673F-410E-6E12-5D63D637E9B6}"/>
                  </a:ext>
                </a:extLst>
              </p:cNvPr>
              <p:cNvSpPr/>
              <p:nvPr/>
            </p:nvSpPr>
            <p:spPr>
              <a:xfrm flipH="1">
                <a:off x="6231028" y="6366734"/>
                <a:ext cx="1" cy="2260841"/>
              </a:xfrm>
              <a:prstGeom prst="line">
                <a:avLst/>
              </a:prstGeom>
              <a:noFill/>
              <a:ln w="76200" cap="flat">
                <a:solidFill>
                  <a:srgbClr val="1E88E5"/>
                </a:solidFill>
                <a:prstDash val="solid"/>
                <a:miter lim="8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sp>
            <p:nvSpPr>
              <p:cNvPr id="24" name="Line 11">
                <a:extLst>
                  <a:ext uri="{FF2B5EF4-FFF2-40B4-BE49-F238E27FC236}">
                    <a16:creationId xmlns:a16="http://schemas.microsoft.com/office/drawing/2014/main" id="{EE8487D6-69E6-8D7A-FAE9-C83020EA88CF}"/>
                  </a:ext>
                </a:extLst>
              </p:cNvPr>
              <p:cNvSpPr/>
              <p:nvPr/>
            </p:nvSpPr>
            <p:spPr>
              <a:xfrm flipH="1" flipV="1">
                <a:off x="-1" y="5451426"/>
                <a:ext cx="4406188" cy="1"/>
              </a:xfrm>
              <a:prstGeom prst="line">
                <a:avLst/>
              </a:prstGeom>
              <a:noFill/>
              <a:ln w="76200" cap="flat">
                <a:solidFill>
                  <a:srgbClr val="2196F3"/>
                </a:solidFill>
                <a:prstDash val="solid"/>
                <a:miter lim="800000"/>
              </a:ln>
              <a:effectLst/>
            </p:spPr>
            <p:txBody>
              <a:bodyPr wrap="square" lIns="91439" tIns="91439" rIns="91439" bIns="91439" numCol="1" anchor="t">
                <a:noAutofit/>
              </a:bodyPr>
              <a:lstStyle/>
              <a:p>
                <a:pPr marL="0" marR="0" lvl="0" indent="0" defTabSz="182880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656D78"/>
                  </a:solidFill>
                  <a:effectLst/>
                  <a:uLnTx/>
                  <a:uFillTx/>
                  <a:cs typeface="Calibri"/>
                  <a:sym typeface="Calibri"/>
                </a:endParaRPr>
              </a:p>
            </p:txBody>
          </p:sp>
        </p:grpSp>
        <p:sp>
          <p:nvSpPr>
            <p:cNvPr id="15" name="Rectangle 23">
              <a:extLst>
                <a:ext uri="{FF2B5EF4-FFF2-40B4-BE49-F238E27FC236}">
                  <a16:creationId xmlns:a16="http://schemas.microsoft.com/office/drawing/2014/main" id="{BC98EEC9-2F73-F0C5-117C-D5B5F76015E2}"/>
                </a:ext>
              </a:extLst>
            </p:cNvPr>
            <p:cNvSpPr txBox="1"/>
            <p:nvPr/>
          </p:nvSpPr>
          <p:spPr>
            <a:xfrm>
              <a:off x="-3" y="3308631"/>
              <a:ext cx="3108297" cy="2092875"/>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ctr">
                <a:lnSpc>
                  <a:spcPct val="130000"/>
                </a:lnSpc>
                <a:defRPr sz="2000">
                  <a:solidFill>
                    <a:schemeClr val="accent1"/>
                  </a:solidFill>
                  <a:latin typeface="Source Sans Pro Light"/>
                  <a:ea typeface="Source Sans Pro Light"/>
                  <a:cs typeface="Source Sans Pro Light"/>
                  <a:sym typeface="Source Sans Pro Light"/>
                </a:defRPr>
              </a:lvl1pPr>
            </a:lstStyle>
            <a:p>
              <a:pPr lvl="0" defTabSz="1828800" hangingPunct="0">
                <a:lnSpc>
                  <a:spcPct val="100000"/>
                </a:lnSpc>
                <a:defRPr/>
              </a:pPr>
              <a:r>
                <a:rPr lang="en-US" sz="1400" b="1" kern="0" dirty="0">
                  <a:solidFill>
                    <a:srgbClr val="42A5F5"/>
                  </a:solidFill>
                </a:rPr>
                <a:t>Allows for strategic and tactical simulations</a:t>
              </a:r>
            </a:p>
          </p:txBody>
        </p:sp>
        <p:sp>
          <p:nvSpPr>
            <p:cNvPr id="16" name="Rectangle 24">
              <a:extLst>
                <a:ext uri="{FF2B5EF4-FFF2-40B4-BE49-F238E27FC236}">
                  <a16:creationId xmlns:a16="http://schemas.microsoft.com/office/drawing/2014/main" id="{924A5F4F-5581-AB6C-FD94-3A74F024F47E}"/>
                </a:ext>
              </a:extLst>
            </p:cNvPr>
            <p:cNvSpPr txBox="1"/>
            <p:nvPr/>
          </p:nvSpPr>
          <p:spPr>
            <a:xfrm>
              <a:off x="6505304" y="6294800"/>
              <a:ext cx="3220285" cy="2092875"/>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nSpc>
                  <a:spcPct val="130000"/>
                </a:lnSpc>
                <a:defRPr sz="2000">
                  <a:solidFill>
                    <a:schemeClr val="accent1"/>
                  </a:solidFill>
                  <a:latin typeface="Source Sans Pro Light"/>
                  <a:ea typeface="Source Sans Pro Light"/>
                  <a:cs typeface="Source Sans Pro Light"/>
                  <a:sym typeface="Source Sans Pro Light"/>
                </a:defRPr>
              </a:lvl1pPr>
            </a:lstStyle>
            <a:p>
              <a:pPr lvl="0" defTabSz="1828800" hangingPunct="0">
                <a:lnSpc>
                  <a:spcPct val="100000"/>
                </a:lnSpc>
                <a:defRPr/>
              </a:pPr>
              <a:r>
                <a:rPr lang="en-US" sz="1400" b="1" kern="0" dirty="0">
                  <a:solidFill>
                    <a:srgbClr val="42A5F5"/>
                  </a:solidFill>
                </a:rPr>
                <a:t>Links operational and international industry  KPI’s</a:t>
              </a:r>
            </a:p>
          </p:txBody>
        </p:sp>
        <p:sp>
          <p:nvSpPr>
            <p:cNvPr id="17" name="Rectangle 25">
              <a:extLst>
                <a:ext uri="{FF2B5EF4-FFF2-40B4-BE49-F238E27FC236}">
                  <a16:creationId xmlns:a16="http://schemas.microsoft.com/office/drawing/2014/main" id="{FA16F9C7-4A1A-120C-B473-FE328BF328A7}"/>
                </a:ext>
              </a:extLst>
            </p:cNvPr>
            <p:cNvSpPr txBox="1"/>
            <p:nvPr/>
          </p:nvSpPr>
          <p:spPr>
            <a:xfrm>
              <a:off x="1654243" y="449178"/>
              <a:ext cx="4408047" cy="2231436"/>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a:lnSpc>
                  <a:spcPct val="130000"/>
                </a:lnSpc>
                <a:defRPr sz="2000">
                  <a:solidFill>
                    <a:schemeClr val="accent1"/>
                  </a:solidFill>
                  <a:latin typeface="Source Sans Pro Light"/>
                  <a:ea typeface="Source Sans Pro Light"/>
                  <a:cs typeface="Source Sans Pro Light"/>
                  <a:sym typeface="Source Sans Pro Light"/>
                </a:defRPr>
              </a:lvl1pPr>
            </a:lstStyle>
            <a:p>
              <a:pPr lvl="1" algn="ctr" defTabSz="1828800" hangingPunct="0">
                <a:defRPr sz="2000">
                  <a:solidFill>
                    <a:srgbClr val="1976D2"/>
                  </a:solidFill>
                  <a:latin typeface="Source Sans Pro Light"/>
                  <a:ea typeface="Source Sans Pro Light"/>
                  <a:cs typeface="Source Sans Pro Light"/>
                  <a:sym typeface="Source Sans Pro Light"/>
                </a:defRPr>
              </a:pPr>
              <a:r>
                <a:rPr lang="en-US" sz="1400" b="1" kern="0" dirty="0">
                  <a:solidFill>
                    <a:srgbClr val="42A5F5"/>
                  </a:solidFill>
                  <a:latin typeface="Source Sans Pro Light"/>
                  <a:ea typeface="Source Sans Pro Light"/>
                  <a:cs typeface="Source Sans Pro Light"/>
                  <a:sym typeface="Source Sans Pro Light"/>
                </a:rPr>
                <a:t>Monitors operations on a micro and macro scale</a:t>
              </a:r>
            </a:p>
          </p:txBody>
        </p:sp>
      </p:grpSp>
      <p:sp>
        <p:nvSpPr>
          <p:cNvPr id="25" name="Rectangle 23">
            <a:extLst>
              <a:ext uri="{FF2B5EF4-FFF2-40B4-BE49-F238E27FC236}">
                <a16:creationId xmlns:a16="http://schemas.microsoft.com/office/drawing/2014/main" id="{BC98EEC9-2F73-F0C5-117C-D5B5F76015E2}"/>
              </a:ext>
            </a:extLst>
          </p:cNvPr>
          <p:cNvSpPr txBox="1"/>
          <p:nvPr/>
        </p:nvSpPr>
        <p:spPr>
          <a:xfrm>
            <a:off x="2753634" y="5012176"/>
            <a:ext cx="1554149" cy="104643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ctr">
              <a:lnSpc>
                <a:spcPct val="130000"/>
              </a:lnSpc>
              <a:defRPr sz="2000">
                <a:solidFill>
                  <a:schemeClr val="accent1"/>
                </a:solidFill>
                <a:latin typeface="Source Sans Pro Light"/>
                <a:ea typeface="Source Sans Pro Light"/>
                <a:cs typeface="Source Sans Pro Light"/>
                <a:sym typeface="Source Sans Pro Light"/>
              </a:defRPr>
            </a:lvl1pPr>
          </a:lstStyle>
          <a:p>
            <a:pPr lvl="0" defTabSz="1828800" hangingPunct="0">
              <a:lnSpc>
                <a:spcPct val="100000"/>
              </a:lnSpc>
              <a:defRPr/>
            </a:pPr>
            <a:r>
              <a:rPr lang="en-US" sz="1400" b="1" kern="0" dirty="0">
                <a:solidFill>
                  <a:srgbClr val="42A5F5"/>
                </a:solidFill>
              </a:rPr>
              <a:t>Exposes multilevel strengths and weaknesses </a:t>
            </a:r>
          </a:p>
        </p:txBody>
      </p:sp>
      <p:sp>
        <p:nvSpPr>
          <p:cNvPr id="2" name="Flèche droite rayée 1">
            <a:hlinkClick r:id="rId2" action="ppaction://hlinkfile"/>
          </p:cNvPr>
          <p:cNvSpPr/>
          <p:nvPr/>
        </p:nvSpPr>
        <p:spPr>
          <a:xfrm>
            <a:off x="9509760" y="3689107"/>
            <a:ext cx="2375127" cy="102828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0204737" y="3983894"/>
            <a:ext cx="1445235" cy="369332"/>
          </a:xfrm>
          <a:prstGeom prst="rect">
            <a:avLst/>
          </a:prstGeom>
          <a:noFill/>
        </p:spPr>
        <p:txBody>
          <a:bodyPr wrap="square" rtlCol="0">
            <a:spAutoFit/>
          </a:bodyPr>
          <a:lstStyle/>
          <a:p>
            <a:r>
              <a:rPr lang="fr-FR" b="1" kern="0" spc="50" dirty="0" err="1">
                <a:ln w="9525" cmpd="sng">
                  <a:solidFill>
                    <a:schemeClr val="accent1"/>
                  </a:solidFill>
                  <a:prstDash val="solid"/>
                </a:ln>
                <a:solidFill>
                  <a:srgbClr val="70AD47">
                    <a:tint val="1000"/>
                  </a:srgbClr>
                </a:solidFill>
                <a:effectLst>
                  <a:glow rad="38100">
                    <a:schemeClr val="accent1">
                      <a:alpha val="40000"/>
                    </a:schemeClr>
                  </a:glow>
                </a:effectLst>
                <a:latin typeface="Source Sans Pro Light"/>
                <a:ea typeface="Source Sans Pro Light"/>
                <a:cs typeface="Source Sans Pro Light"/>
              </a:rPr>
              <a:t>Tool</a:t>
            </a:r>
            <a:endParaRPr lang="fr-FR" sz="1400" b="1" kern="0" dirty="0">
              <a:latin typeface="Source Sans Pro Light"/>
              <a:ea typeface="Source Sans Pro Light"/>
              <a:cs typeface="Source Sans Pro Light"/>
            </a:endParaRPr>
          </a:p>
        </p:txBody>
      </p:sp>
    </p:spTree>
    <p:extLst>
      <p:ext uri="{BB962C8B-B14F-4D97-AF65-F5344CB8AC3E}">
        <p14:creationId xmlns:p14="http://schemas.microsoft.com/office/powerpoint/2010/main" val="185847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down)">
                                      <p:cBhvr>
                                        <p:cTn id="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4931</TotalTime>
  <Words>1193</Words>
  <Application>Microsoft Office PowerPoint</Application>
  <PresentationFormat>Grand écran</PresentationFormat>
  <Paragraphs>189</Paragraphs>
  <Slides>29</Slides>
  <Notes>8</Notes>
  <HiddenSlides>0</HiddenSlides>
  <MMClips>0</MMClips>
  <ScaleCrop>false</ScaleCrop>
  <HeadingPairs>
    <vt:vector size="6" baseType="variant">
      <vt:variant>
        <vt:lpstr>Polices utilisées</vt:lpstr>
      </vt:variant>
      <vt:variant>
        <vt:i4>16</vt:i4>
      </vt:variant>
      <vt:variant>
        <vt:lpstr>Thème</vt:lpstr>
      </vt:variant>
      <vt:variant>
        <vt:i4>5</vt:i4>
      </vt:variant>
      <vt:variant>
        <vt:lpstr>Titres des diapositives</vt:lpstr>
      </vt:variant>
      <vt:variant>
        <vt:i4>29</vt:i4>
      </vt:variant>
    </vt:vector>
  </HeadingPairs>
  <TitlesOfParts>
    <vt:vector size="50" baseType="lpstr">
      <vt:lpstr>Arial</vt:lpstr>
      <vt:lpstr>Calibri</vt:lpstr>
      <vt:lpstr>Calibri Light</vt:lpstr>
      <vt:lpstr>Gill Sans</vt:lpstr>
      <vt:lpstr>HeLVETICA</vt:lpstr>
      <vt:lpstr>HeLVETICA</vt:lpstr>
      <vt:lpstr>Open Sans</vt:lpstr>
      <vt:lpstr>Poppins</vt:lpstr>
      <vt:lpstr>Roboto</vt:lpstr>
      <vt:lpstr>Roboto Black</vt:lpstr>
      <vt:lpstr>Roboto Light</vt:lpstr>
      <vt:lpstr>Source Sans Pro</vt:lpstr>
      <vt:lpstr>Source Sans Pro Light</vt:lpstr>
      <vt:lpstr>Times New Roman</vt:lpstr>
      <vt:lpstr>Tw Cen MT</vt:lpstr>
      <vt:lpstr>Wingdings</vt:lpstr>
      <vt:lpstr>Office Theme</vt:lpstr>
      <vt:lpstr>3_Office Theme</vt:lpstr>
      <vt:lpstr>1_Office Theme</vt:lpstr>
      <vt:lpstr>2_Office Theme</vt:lpstr>
      <vt:lpstr>Custom Design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AFD</dc:creator>
  <cp:lastModifiedBy>SAADE Joanna</cp:lastModifiedBy>
  <cp:revision>618</cp:revision>
  <cp:lastPrinted>2021-12-08T09:21:42Z</cp:lastPrinted>
  <dcterms:created xsi:type="dcterms:W3CDTF">2021-04-07T16:41:20Z</dcterms:created>
  <dcterms:modified xsi:type="dcterms:W3CDTF">2023-01-20T04:18:07Z</dcterms:modified>
</cp:coreProperties>
</file>