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68" r:id="rId2"/>
    <p:sldId id="388" r:id="rId3"/>
    <p:sldId id="322" r:id="rId4"/>
    <p:sldId id="323" r:id="rId5"/>
    <p:sldId id="399" r:id="rId6"/>
    <p:sldId id="389" r:id="rId7"/>
    <p:sldId id="404" r:id="rId8"/>
    <p:sldId id="390" r:id="rId9"/>
    <p:sldId id="407" r:id="rId10"/>
    <p:sldId id="391" r:id="rId11"/>
    <p:sldId id="392" r:id="rId12"/>
    <p:sldId id="381" r:id="rId13"/>
    <p:sldId id="408" r:id="rId14"/>
    <p:sldId id="346" r:id="rId15"/>
    <p:sldId id="405" r:id="rId16"/>
    <p:sldId id="331" r:id="rId17"/>
    <p:sldId id="374" r:id="rId18"/>
    <p:sldId id="375" r:id="rId19"/>
    <p:sldId id="393" r:id="rId20"/>
    <p:sldId id="376" r:id="rId21"/>
    <p:sldId id="394" r:id="rId22"/>
    <p:sldId id="395" r:id="rId23"/>
    <p:sldId id="363" r:id="rId24"/>
    <p:sldId id="409" r:id="rId25"/>
    <p:sldId id="410" r:id="rId26"/>
    <p:sldId id="411" r:id="rId27"/>
    <p:sldId id="412" r:id="rId28"/>
    <p:sldId id="413" r:id="rId29"/>
    <p:sldId id="344" r:id="rId30"/>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B2F099C-12B4-4C01-B07C-C7294BC0E253}">
          <p14:sldIdLst>
            <p14:sldId id="268"/>
          </p14:sldIdLst>
        </p14:section>
        <p14:section name="Summary" id="{11FCEAD8-ECFA-4602-9E33-3945B20432DE}">
          <p14:sldIdLst>
            <p14:sldId id="388"/>
          </p14:sldIdLst>
        </p14:section>
        <p14:section name="Operational Diagnosis" id="{1B1798E9-9C25-451F-87F4-FB3F73FED08C}">
          <p14:sldIdLst>
            <p14:sldId id="322"/>
            <p14:sldId id="323"/>
            <p14:sldId id="399"/>
            <p14:sldId id="389"/>
            <p14:sldId id="404"/>
            <p14:sldId id="390"/>
            <p14:sldId id="407"/>
            <p14:sldId id="391"/>
            <p14:sldId id="392"/>
            <p14:sldId id="381"/>
            <p14:sldId id="408"/>
            <p14:sldId id="346"/>
            <p14:sldId id="405"/>
          </p14:sldIdLst>
        </p14:section>
        <p14:section name="Financial Diagnosis" id="{21A2F7BE-969A-4204-A37D-82522CE7545F}">
          <p14:sldIdLst>
            <p14:sldId id="331"/>
            <p14:sldId id="374"/>
            <p14:sldId id="375"/>
            <p14:sldId id="393"/>
            <p14:sldId id="376"/>
            <p14:sldId id="394"/>
            <p14:sldId id="395"/>
          </p14:sldIdLst>
        </p14:section>
        <p14:section name="Recommendations" id="{A43DB94F-AE90-4FE6-A554-67D45623B251}">
          <p14:sldIdLst>
            <p14:sldId id="363"/>
            <p14:sldId id="409"/>
            <p14:sldId id="410"/>
            <p14:sldId id="411"/>
            <p14:sldId id="412"/>
            <p14:sldId id="413"/>
            <p14:sldId id="34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64FF"/>
    <a:srgbClr val="1565C0"/>
    <a:srgbClr val="0A0A46"/>
    <a:srgbClr val="44546A"/>
    <a:srgbClr val="595959"/>
    <a:srgbClr val="1976D2"/>
    <a:srgbClr val="656D78"/>
    <a:srgbClr val="1E88E5"/>
    <a:srgbClr val="EE2726"/>
    <a:srgbClr val="6CC4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78" autoAdjust="0"/>
    <p:restoredTop sz="84124" autoAdjust="0"/>
  </p:normalViewPr>
  <p:slideViewPr>
    <p:cSldViewPr snapToGrid="0">
      <p:cViewPr varScale="1">
        <p:scale>
          <a:sx n="70" d="100"/>
          <a:sy n="70" d="100"/>
        </p:scale>
        <p:origin x="624" y="54"/>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58" d="100"/>
          <a:sy n="58" d="100"/>
        </p:scale>
        <p:origin x="3326"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Feuille_de_calcul_Microsoft_Excel.xlsx"/></Relationships>
</file>

<file path=ppt/charts/_rels/chart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0" baseline="0">
                <a:solidFill>
                  <a:srgbClr val="1976D2"/>
                </a:solidFill>
                <a:latin typeface="Poppins" panose="00000500000000000000" pitchFamily="2" charset="0"/>
                <a:ea typeface="Roboto" panose="02000000000000000000" pitchFamily="2" charset="0"/>
                <a:cs typeface="Poppins" panose="00000500000000000000" pitchFamily="2" charset="0"/>
              </a:defRPr>
            </a:pPr>
            <a:r>
              <a:rPr lang="en-US" sz="1600" dirty="0">
                <a:solidFill>
                  <a:srgbClr val="1976D2"/>
                </a:solidFill>
                <a:latin typeface="Poppins" panose="00000500000000000000" pitchFamily="2" charset="0"/>
                <a:cs typeface="Poppins" panose="00000500000000000000" pitchFamily="2" charset="0"/>
              </a:rPr>
              <a:t>Actual Staff</a:t>
            </a:r>
          </a:p>
        </c:rich>
      </c:tx>
      <c:layout/>
      <c:overlay val="0"/>
      <c:spPr>
        <a:noFill/>
        <a:ln>
          <a:noFill/>
        </a:ln>
        <a:effectLst/>
      </c:spPr>
      <c:txPr>
        <a:bodyPr rot="0" spcFirstLastPara="1" vertOverflow="ellipsis" vert="horz" wrap="square" anchor="ctr" anchorCtr="1"/>
        <a:lstStyle/>
        <a:p>
          <a:pPr>
            <a:defRPr sz="1600" b="1" i="0" u="none" strike="noStrike" kern="1200" spc="0" baseline="0">
              <a:solidFill>
                <a:srgbClr val="1976D2"/>
              </a:solidFill>
              <a:latin typeface="Poppins" panose="00000500000000000000" pitchFamily="2" charset="0"/>
              <a:ea typeface="Roboto" panose="02000000000000000000" pitchFamily="2" charset="0"/>
              <a:cs typeface="Poppins" panose="00000500000000000000" pitchFamily="2" charset="0"/>
            </a:defRPr>
          </a:pPr>
          <a:endParaRPr lang="fr-FR"/>
        </a:p>
      </c:txPr>
    </c:title>
    <c:autoTitleDeleted val="0"/>
    <c:plotArea>
      <c:layout/>
      <c:barChart>
        <c:barDir val="col"/>
        <c:grouping val="clustered"/>
        <c:varyColors val="0"/>
        <c:ser>
          <c:idx val="0"/>
          <c:order val="0"/>
          <c:tx>
            <c:strRef>
              <c:f>'Staff final'!$B$22</c:f>
              <c:strCache>
                <c:ptCount val="1"/>
                <c:pt idx="0">
                  <c:v>By-Law</c:v>
                </c:pt>
              </c:strCache>
            </c:strRef>
          </c:tx>
          <c:spPr>
            <a:solidFill>
              <a:srgbClr val="656D78"/>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'Staff final'!$C$14:$F$14</c:f>
              <c:strCache>
                <c:ptCount val="4"/>
                <c:pt idx="0">
                  <c:v>SLWE</c:v>
                </c:pt>
                <c:pt idx="1">
                  <c:v>NLWE</c:v>
                </c:pt>
                <c:pt idx="2">
                  <c:v>BMLWE</c:v>
                </c:pt>
                <c:pt idx="3">
                  <c:v>BWE</c:v>
                </c:pt>
              </c:strCache>
            </c:strRef>
          </c:cat>
          <c:val>
            <c:numRef>
              <c:f>'Staff final'!$C$22:$F$22</c:f>
              <c:numCache>
                <c:formatCode>0%</c:formatCode>
                <c:ptCount val="4"/>
                <c:pt idx="0">
                  <c:v>1</c:v>
                </c:pt>
                <c:pt idx="1">
                  <c:v>1</c:v>
                </c:pt>
                <c:pt idx="2">
                  <c:v>1</c:v>
                </c:pt>
                <c:pt idx="3">
                  <c:v>1</c:v>
                </c:pt>
              </c:numCache>
            </c:numRef>
          </c:val>
          <c:extLst>
            <c:ext xmlns:c16="http://schemas.microsoft.com/office/drawing/2014/chart" uri="{C3380CC4-5D6E-409C-BE32-E72D297353CC}">
              <c16:uniqueId val="{00000000-56E0-4FEF-AFD0-9576806719C7}"/>
            </c:ext>
          </c:extLst>
        </c:ser>
        <c:ser>
          <c:idx val="1"/>
          <c:order val="1"/>
          <c:tx>
            <c:strRef>
              <c:f>'Staff final'!$B$23</c:f>
              <c:strCache>
                <c:ptCount val="1"/>
                <c:pt idx="0">
                  <c:v>Total (Actual)</c:v>
                </c:pt>
              </c:strCache>
            </c:strRef>
          </c:tx>
          <c:spPr>
            <a:solidFill>
              <a:srgbClr val="1976D2"/>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'Staff final'!$C$14:$F$14</c:f>
              <c:strCache>
                <c:ptCount val="4"/>
                <c:pt idx="0">
                  <c:v>SLWE</c:v>
                </c:pt>
                <c:pt idx="1">
                  <c:v>NLWE</c:v>
                </c:pt>
                <c:pt idx="2">
                  <c:v>BMLWE</c:v>
                </c:pt>
                <c:pt idx="3">
                  <c:v>BWE</c:v>
                </c:pt>
              </c:strCache>
            </c:strRef>
          </c:cat>
          <c:val>
            <c:numRef>
              <c:f>'Staff final'!$C$23:$F$23</c:f>
              <c:numCache>
                <c:formatCode>0%</c:formatCode>
                <c:ptCount val="4"/>
                <c:pt idx="0">
                  <c:v>1.2293577981651376</c:v>
                </c:pt>
                <c:pt idx="1">
                  <c:v>0.48050914876690531</c:v>
                </c:pt>
                <c:pt idx="2">
                  <c:v>1.05</c:v>
                </c:pt>
                <c:pt idx="3">
                  <c:v>0.47704081632653061</c:v>
                </c:pt>
              </c:numCache>
            </c:numRef>
          </c:val>
          <c:extLst>
            <c:ext xmlns:c16="http://schemas.microsoft.com/office/drawing/2014/chart" uri="{C3380CC4-5D6E-409C-BE32-E72D297353CC}">
              <c16:uniqueId val="{00000001-56E0-4FEF-AFD0-9576806719C7}"/>
            </c:ext>
          </c:extLst>
        </c:ser>
        <c:ser>
          <c:idx val="2"/>
          <c:order val="2"/>
          <c:tx>
            <c:strRef>
              <c:f>'Staff final'!$B$24</c:f>
              <c:strCache>
                <c:ptCount val="1"/>
                <c:pt idx="0">
                  <c:v>Permanent  </c:v>
                </c:pt>
              </c:strCache>
            </c:strRef>
          </c:tx>
          <c:spPr>
            <a:solidFill>
              <a:sysClr val="window" lastClr="FFFFFF">
                <a:lumMod val="75000"/>
              </a:sysClr>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'Staff final'!$C$14:$F$14</c:f>
              <c:strCache>
                <c:ptCount val="4"/>
                <c:pt idx="0">
                  <c:v>SLWE</c:v>
                </c:pt>
                <c:pt idx="1">
                  <c:v>NLWE</c:v>
                </c:pt>
                <c:pt idx="2">
                  <c:v>BMLWE</c:v>
                </c:pt>
                <c:pt idx="3">
                  <c:v>BWE</c:v>
                </c:pt>
              </c:strCache>
            </c:strRef>
          </c:cat>
          <c:val>
            <c:numRef>
              <c:f>'Staff final'!$C$24:$F$24</c:f>
              <c:numCache>
                <c:formatCode>0%</c:formatCode>
                <c:ptCount val="4"/>
                <c:pt idx="0">
                  <c:v>0.23623853211009174</c:v>
                </c:pt>
                <c:pt idx="1">
                  <c:v>0.1917263325377884</c:v>
                </c:pt>
                <c:pt idx="2">
                  <c:v>0.34464285714285714</c:v>
                </c:pt>
                <c:pt idx="3">
                  <c:v>0.20918367346938777</c:v>
                </c:pt>
              </c:numCache>
            </c:numRef>
          </c:val>
          <c:extLst>
            <c:ext xmlns:c16="http://schemas.microsoft.com/office/drawing/2014/chart" uri="{C3380CC4-5D6E-409C-BE32-E72D297353CC}">
              <c16:uniqueId val="{00000002-56E0-4FEF-AFD0-9576806719C7}"/>
            </c:ext>
          </c:extLst>
        </c:ser>
        <c:ser>
          <c:idx val="3"/>
          <c:order val="3"/>
          <c:tx>
            <c:strRef>
              <c:f>'Staff final'!$B$25</c:f>
              <c:strCache>
                <c:ptCount val="1"/>
                <c:pt idx="0">
                  <c:v>On-demand</c:v>
                </c:pt>
              </c:strCache>
            </c:strRef>
          </c:tx>
          <c:spPr>
            <a:solidFill>
              <a:srgbClr val="D2E7FA"/>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'Staff final'!$C$14:$F$14</c:f>
              <c:strCache>
                <c:ptCount val="4"/>
                <c:pt idx="0">
                  <c:v>SLWE</c:v>
                </c:pt>
                <c:pt idx="1">
                  <c:v>NLWE</c:v>
                </c:pt>
                <c:pt idx="2">
                  <c:v>BMLWE</c:v>
                </c:pt>
                <c:pt idx="3">
                  <c:v>BWE</c:v>
                </c:pt>
              </c:strCache>
            </c:strRef>
          </c:cat>
          <c:val>
            <c:numRef>
              <c:f>'Staff final'!$C$25:$F$25</c:f>
              <c:numCache>
                <c:formatCode>0%</c:formatCode>
                <c:ptCount val="4"/>
                <c:pt idx="0">
                  <c:v>0.99311926605504586</c:v>
                </c:pt>
                <c:pt idx="1">
                  <c:v>0.28878281622911695</c:v>
                </c:pt>
                <c:pt idx="2">
                  <c:v>0.7053571428571429</c:v>
                </c:pt>
                <c:pt idx="3">
                  <c:v>0.26785714285714285</c:v>
                </c:pt>
              </c:numCache>
            </c:numRef>
          </c:val>
          <c:extLst>
            <c:ext xmlns:c16="http://schemas.microsoft.com/office/drawing/2014/chart" uri="{C3380CC4-5D6E-409C-BE32-E72D297353CC}">
              <c16:uniqueId val="{00000003-56E0-4FEF-AFD0-9576806719C7}"/>
            </c:ext>
          </c:extLst>
        </c:ser>
        <c:dLbls>
          <c:dLblPos val="outEnd"/>
          <c:showLegendKey val="0"/>
          <c:showVal val="1"/>
          <c:showCatName val="0"/>
          <c:showSerName val="0"/>
          <c:showPercent val="0"/>
          <c:showBubbleSize val="0"/>
        </c:dLbls>
        <c:gapWidth val="300"/>
        <c:overlap val="-37"/>
        <c:axId val="1060176351"/>
        <c:axId val="1060177599"/>
      </c:barChart>
      <c:catAx>
        <c:axId val="1060176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crossAx val="1060177599"/>
        <c:crosses val="autoZero"/>
        <c:auto val="1"/>
        <c:lblAlgn val="ctr"/>
        <c:lblOffset val="100"/>
        <c:noMultiLvlLbl val="0"/>
      </c:catAx>
      <c:valAx>
        <c:axId val="1060177599"/>
        <c:scaling>
          <c:orientation val="minMax"/>
        </c:scaling>
        <c:delete val="1"/>
        <c:axPos val="l"/>
        <c:numFmt formatCode="0%" sourceLinked="1"/>
        <c:majorTickMark val="none"/>
        <c:minorTickMark val="none"/>
        <c:tickLblPos val="nextTo"/>
        <c:crossAx val="1060176351"/>
        <c:crosses val="autoZero"/>
        <c:crossBetween val="between"/>
      </c:valAx>
      <c:spPr>
        <a:noFill/>
        <a:ln w="6350">
          <a:solidFill>
            <a:sysClr val="window" lastClr="FFFFFF">
              <a:lumMod val="65000"/>
            </a:sysClr>
          </a:solidFill>
        </a:ln>
        <a:effectLst/>
      </c:spPr>
    </c:plotArea>
    <c:legend>
      <c:legendPos val="t"/>
      <c:layout/>
      <c:overlay val="0"/>
      <c:spPr>
        <a:noFill/>
        <a:ln>
          <a:noFill/>
        </a:ln>
        <a:effectLst/>
      </c:spPr>
      <c:txPr>
        <a:bodyPr rot="0" spcFirstLastPara="1" vertOverflow="ellipsis" vert="horz" wrap="square" anchor="ctr" anchorCtr="1"/>
        <a:lstStyle/>
        <a:p>
          <a:pPr>
            <a:defRPr sz="11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legend>
    <c:plotVisOnly val="1"/>
    <c:dispBlanksAs val="gap"/>
    <c:showDLblsOverMax val="0"/>
  </c:chart>
  <c:spPr>
    <a:solidFill>
      <a:schemeClr val="bg1"/>
    </a:solidFill>
    <a:ln w="9525" cap="flat" cmpd="sng" algn="ctr">
      <a:noFill/>
      <a:round/>
    </a:ln>
    <a:effectLst/>
  </c:spPr>
  <c:txPr>
    <a:bodyPr/>
    <a:lstStyle/>
    <a:p>
      <a:pPr>
        <a:defRPr sz="1100" b="1">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600" b="1" i="0" u="none" strike="noStrike" kern="1200" spc="0" baseline="0">
                <a:solidFill>
                  <a:srgbClr val="1976D2"/>
                </a:solidFill>
                <a:latin typeface="Poppins" panose="00000500000000000000" pitchFamily="2" charset="0"/>
                <a:ea typeface="Roboto" panose="02000000000000000000" pitchFamily="2" charset="0"/>
                <a:cs typeface="Poppins" panose="00000500000000000000" pitchFamily="2" charset="0"/>
              </a:defRPr>
            </a:pPr>
            <a:r>
              <a:rPr lang="en-US" sz="1600" dirty="0">
                <a:solidFill>
                  <a:srgbClr val="1976D2"/>
                </a:solidFill>
                <a:latin typeface="Poppins" panose="00000500000000000000" pitchFamily="2" charset="0"/>
                <a:cs typeface="Poppins" panose="00000500000000000000" pitchFamily="2" charset="0"/>
              </a:rPr>
              <a:t>Number of Subscribers</a:t>
            </a:r>
          </a:p>
        </c:rich>
      </c:tx>
      <c:layout/>
      <c:overlay val="0"/>
      <c:spPr>
        <a:noFill/>
        <a:ln>
          <a:noFill/>
        </a:ln>
        <a:effectLst/>
      </c:spPr>
      <c:txPr>
        <a:bodyPr rot="0" spcFirstLastPara="1" vertOverflow="ellipsis" vert="horz" wrap="square" anchor="ctr" anchorCtr="1"/>
        <a:lstStyle/>
        <a:p>
          <a:pPr>
            <a:defRPr sz="1600" b="1" i="0" u="none" strike="noStrike" kern="1200" spc="0" baseline="0">
              <a:solidFill>
                <a:srgbClr val="1976D2"/>
              </a:solidFill>
              <a:latin typeface="Poppins" panose="00000500000000000000" pitchFamily="2" charset="0"/>
              <a:ea typeface="Roboto" panose="02000000000000000000" pitchFamily="2" charset="0"/>
              <a:cs typeface="Poppins" panose="00000500000000000000" pitchFamily="2" charset="0"/>
            </a:defRPr>
          </a:pPr>
          <a:endParaRPr lang="fr-FR"/>
        </a:p>
      </c:txPr>
    </c:title>
    <c:autoTitleDeleted val="0"/>
    <c:plotArea>
      <c:layout/>
      <c:barChart>
        <c:barDir val="col"/>
        <c:grouping val="clustered"/>
        <c:varyColors val="0"/>
        <c:ser>
          <c:idx val="0"/>
          <c:order val="0"/>
          <c:tx>
            <c:strRef>
              <c:f>'Number of subscribers'!$E$3</c:f>
              <c:strCache>
                <c:ptCount val="1"/>
                <c:pt idx="0">
                  <c:v>2017</c:v>
                </c:pt>
              </c:strCache>
            </c:strRef>
          </c:tx>
          <c:spPr>
            <a:solidFill>
              <a:schemeClr val="accent1">
                <a:tint val="54000"/>
              </a:schemeClr>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'Number of subscribers'!$C$4:$C$7</c:f>
              <c:strCache>
                <c:ptCount val="4"/>
                <c:pt idx="0">
                  <c:v>BWE</c:v>
                </c:pt>
                <c:pt idx="1">
                  <c:v>NLWE</c:v>
                </c:pt>
                <c:pt idx="2">
                  <c:v>SLWE</c:v>
                </c:pt>
                <c:pt idx="3">
                  <c:v>BMLWE</c:v>
                </c:pt>
              </c:strCache>
            </c:strRef>
          </c:cat>
          <c:val>
            <c:numRef>
              <c:f>'Number of subscribers'!$E$4:$E$7</c:f>
              <c:numCache>
                <c:formatCode>#,##0</c:formatCode>
                <c:ptCount val="4"/>
                <c:pt idx="0">
                  <c:v>85111</c:v>
                </c:pt>
                <c:pt idx="1">
                  <c:v>121280</c:v>
                </c:pt>
                <c:pt idx="2">
                  <c:v>155888</c:v>
                </c:pt>
                <c:pt idx="3">
                  <c:v>373749</c:v>
                </c:pt>
              </c:numCache>
            </c:numRef>
          </c:val>
          <c:extLst>
            <c:ext xmlns:c16="http://schemas.microsoft.com/office/drawing/2014/chart" uri="{C3380CC4-5D6E-409C-BE32-E72D297353CC}">
              <c16:uniqueId val="{00000000-9164-42CE-9DE6-84905C9C88AF}"/>
            </c:ext>
          </c:extLst>
        </c:ser>
        <c:ser>
          <c:idx val="1"/>
          <c:order val="1"/>
          <c:tx>
            <c:strRef>
              <c:f>'Number of subscribers'!$F$3</c:f>
              <c:strCache>
                <c:ptCount val="1"/>
                <c:pt idx="0">
                  <c:v>2018</c:v>
                </c:pt>
              </c:strCache>
            </c:strRef>
          </c:tx>
          <c:spPr>
            <a:solidFill>
              <a:schemeClr val="accent1">
                <a:tint val="77000"/>
              </a:schemeClr>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'Number of subscribers'!$C$4:$C$7</c:f>
              <c:strCache>
                <c:ptCount val="4"/>
                <c:pt idx="0">
                  <c:v>BWE</c:v>
                </c:pt>
                <c:pt idx="1">
                  <c:v>NLWE</c:v>
                </c:pt>
                <c:pt idx="2">
                  <c:v>SLWE</c:v>
                </c:pt>
                <c:pt idx="3">
                  <c:v>BMLWE</c:v>
                </c:pt>
              </c:strCache>
            </c:strRef>
          </c:cat>
          <c:val>
            <c:numRef>
              <c:f>'Number of subscribers'!$F$4:$F$7</c:f>
              <c:numCache>
                <c:formatCode>#,##0</c:formatCode>
                <c:ptCount val="4"/>
                <c:pt idx="0">
                  <c:v>86761</c:v>
                </c:pt>
                <c:pt idx="1">
                  <c:v>124793</c:v>
                </c:pt>
                <c:pt idx="2">
                  <c:v>168097</c:v>
                </c:pt>
                <c:pt idx="3">
                  <c:v>373504</c:v>
                </c:pt>
              </c:numCache>
            </c:numRef>
          </c:val>
          <c:extLst>
            <c:ext xmlns:c16="http://schemas.microsoft.com/office/drawing/2014/chart" uri="{C3380CC4-5D6E-409C-BE32-E72D297353CC}">
              <c16:uniqueId val="{00000001-9164-42CE-9DE6-84905C9C88AF}"/>
            </c:ext>
          </c:extLst>
        </c:ser>
        <c:ser>
          <c:idx val="2"/>
          <c:order val="2"/>
          <c:tx>
            <c:strRef>
              <c:f>'Number of subscribers'!$G$3</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'Number of subscribers'!$C$4:$C$7</c:f>
              <c:strCache>
                <c:ptCount val="4"/>
                <c:pt idx="0">
                  <c:v>BWE</c:v>
                </c:pt>
                <c:pt idx="1">
                  <c:v>NLWE</c:v>
                </c:pt>
                <c:pt idx="2">
                  <c:v>SLWE</c:v>
                </c:pt>
                <c:pt idx="3">
                  <c:v>BMLWE</c:v>
                </c:pt>
              </c:strCache>
            </c:strRef>
          </c:cat>
          <c:val>
            <c:numRef>
              <c:f>'Number of subscribers'!$G$4:$G$7</c:f>
              <c:numCache>
                <c:formatCode>#,##0</c:formatCode>
                <c:ptCount val="4"/>
                <c:pt idx="0">
                  <c:v>87979</c:v>
                </c:pt>
                <c:pt idx="1">
                  <c:v>127603</c:v>
                </c:pt>
                <c:pt idx="2">
                  <c:v>177653</c:v>
                </c:pt>
                <c:pt idx="3">
                  <c:v>381306</c:v>
                </c:pt>
              </c:numCache>
            </c:numRef>
          </c:val>
          <c:extLst>
            <c:ext xmlns:c16="http://schemas.microsoft.com/office/drawing/2014/chart" uri="{C3380CC4-5D6E-409C-BE32-E72D297353CC}">
              <c16:uniqueId val="{00000002-9164-42CE-9DE6-84905C9C88AF}"/>
            </c:ext>
          </c:extLst>
        </c:ser>
        <c:ser>
          <c:idx val="3"/>
          <c:order val="3"/>
          <c:tx>
            <c:strRef>
              <c:f>'Number of subscribers'!$H$3</c:f>
              <c:strCache>
                <c:ptCount val="1"/>
                <c:pt idx="0">
                  <c:v>2020</c:v>
                </c:pt>
              </c:strCache>
            </c:strRef>
          </c:tx>
          <c:spPr>
            <a:solidFill>
              <a:schemeClr val="accent1">
                <a:shade val="76000"/>
              </a:schemeClr>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'Number of subscribers'!$C$4:$C$7</c:f>
              <c:strCache>
                <c:ptCount val="4"/>
                <c:pt idx="0">
                  <c:v>BWE</c:v>
                </c:pt>
                <c:pt idx="1">
                  <c:v>NLWE</c:v>
                </c:pt>
                <c:pt idx="2">
                  <c:v>SLWE</c:v>
                </c:pt>
                <c:pt idx="3">
                  <c:v>BMLWE</c:v>
                </c:pt>
              </c:strCache>
            </c:strRef>
          </c:cat>
          <c:val>
            <c:numRef>
              <c:f>'Number of subscribers'!$H$4:$H$7</c:f>
              <c:numCache>
                <c:formatCode>#,##0</c:formatCode>
                <c:ptCount val="4"/>
                <c:pt idx="0">
                  <c:v>88983</c:v>
                </c:pt>
                <c:pt idx="1">
                  <c:v>129559</c:v>
                </c:pt>
                <c:pt idx="2">
                  <c:v>181418</c:v>
                </c:pt>
                <c:pt idx="3">
                  <c:v>387163</c:v>
                </c:pt>
              </c:numCache>
            </c:numRef>
          </c:val>
          <c:extLst>
            <c:ext xmlns:c16="http://schemas.microsoft.com/office/drawing/2014/chart" uri="{C3380CC4-5D6E-409C-BE32-E72D297353CC}">
              <c16:uniqueId val="{00000003-9164-42CE-9DE6-84905C9C88AF}"/>
            </c:ext>
          </c:extLst>
        </c:ser>
        <c:ser>
          <c:idx val="4"/>
          <c:order val="4"/>
          <c:tx>
            <c:strRef>
              <c:f>'Number of subscribers'!$I$3</c:f>
              <c:strCache>
                <c:ptCount val="1"/>
                <c:pt idx="0">
                  <c:v>2021</c:v>
                </c:pt>
              </c:strCache>
            </c:strRef>
          </c:tx>
          <c:spPr>
            <a:solidFill>
              <a:schemeClr val="accent1">
                <a:shade val="53000"/>
              </a:schemeClr>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'Number of subscribers'!$C$4:$C$7</c:f>
              <c:strCache>
                <c:ptCount val="4"/>
                <c:pt idx="0">
                  <c:v>BWE</c:v>
                </c:pt>
                <c:pt idx="1">
                  <c:v>NLWE</c:v>
                </c:pt>
                <c:pt idx="2">
                  <c:v>SLWE</c:v>
                </c:pt>
                <c:pt idx="3">
                  <c:v>BMLWE</c:v>
                </c:pt>
              </c:strCache>
            </c:strRef>
          </c:cat>
          <c:val>
            <c:numRef>
              <c:f>'Number of subscribers'!$I$4:$I$7</c:f>
              <c:numCache>
                <c:formatCode>#,##0</c:formatCode>
                <c:ptCount val="4"/>
                <c:pt idx="0">
                  <c:v>90330</c:v>
                </c:pt>
                <c:pt idx="1">
                  <c:v>130688</c:v>
                </c:pt>
                <c:pt idx="2">
                  <c:v>186565</c:v>
                </c:pt>
                <c:pt idx="3">
                  <c:v>394234</c:v>
                </c:pt>
              </c:numCache>
            </c:numRef>
          </c:val>
          <c:extLst>
            <c:ext xmlns:c16="http://schemas.microsoft.com/office/drawing/2014/chart" uri="{C3380CC4-5D6E-409C-BE32-E72D297353CC}">
              <c16:uniqueId val="{00000004-9164-42CE-9DE6-84905C9C88AF}"/>
            </c:ext>
          </c:extLst>
        </c:ser>
        <c:dLbls>
          <c:dLblPos val="outEnd"/>
          <c:showLegendKey val="0"/>
          <c:showVal val="1"/>
          <c:showCatName val="0"/>
          <c:showSerName val="0"/>
          <c:showPercent val="0"/>
          <c:showBubbleSize val="0"/>
        </c:dLbls>
        <c:gapWidth val="219"/>
        <c:overlap val="-61"/>
        <c:axId val="801872255"/>
        <c:axId val="801872671"/>
      </c:barChart>
      <c:catAx>
        <c:axId val="8018722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0A0A46"/>
                </a:solidFill>
                <a:latin typeface="Roboto" panose="02000000000000000000" pitchFamily="2" charset="0"/>
                <a:ea typeface="Roboto" panose="02000000000000000000" pitchFamily="2" charset="0"/>
                <a:cs typeface="Roboto" panose="02000000000000000000" pitchFamily="2" charset="0"/>
              </a:defRPr>
            </a:pPr>
            <a:endParaRPr lang="fr-FR"/>
          </a:p>
        </c:txPr>
        <c:crossAx val="801872671"/>
        <c:crosses val="autoZero"/>
        <c:auto val="1"/>
        <c:lblAlgn val="ctr"/>
        <c:lblOffset val="100"/>
        <c:noMultiLvlLbl val="0"/>
      </c:catAx>
      <c:valAx>
        <c:axId val="801872671"/>
        <c:scaling>
          <c:orientation val="minMax"/>
        </c:scaling>
        <c:delete val="0"/>
        <c:axPos val="l"/>
        <c:majorGridlines>
          <c:spPr>
            <a:ln w="9525" cap="flat" cmpd="sng" algn="ctr">
              <a:solidFill>
                <a:schemeClr val="bg1">
                  <a:lumMod val="85000"/>
                  <a:alpha val="2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crossAx val="801872255"/>
        <c:crosses val="autoZero"/>
        <c:crossBetween val="between"/>
        <c:majorUnit val="100000"/>
        <c:dispUnits>
          <c:builtInUnit val="thousands"/>
          <c:dispUnitsLbl>
            <c:layout/>
            <c:spPr>
              <a:noFill/>
              <a:ln>
                <a:noFill/>
              </a:ln>
              <a:effectLst/>
            </c:spPr>
            <c:txPr>
              <a:bodyPr rot="-5400000" spcFirstLastPara="1" vertOverflow="ellipsis" vert="horz" wrap="square" anchor="ctr" anchorCtr="1"/>
              <a:lstStyle/>
              <a:p>
                <a:pPr>
                  <a:defRPr sz="105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dispUnitsLbl>
        </c:dispUnits>
      </c:valAx>
      <c:spPr>
        <a:noFill/>
        <a:ln>
          <a:solidFill>
            <a:schemeClr val="bg1">
              <a:lumMod val="85000"/>
            </a:schemeClr>
          </a:solidFill>
        </a:ln>
        <a:effectLst/>
      </c:spPr>
    </c:plotArea>
    <c:legend>
      <c:legendPos val="t"/>
      <c:layout/>
      <c:overlay val="0"/>
      <c:spPr>
        <a:noFill/>
        <a:ln>
          <a:noFill/>
        </a:ln>
        <a:effectLst/>
      </c:spPr>
      <c:txPr>
        <a:bodyPr rot="0" spcFirstLastPara="1" vertOverflow="ellipsis" vert="horz" wrap="square" anchor="ctr" anchorCtr="1"/>
        <a:lstStyle/>
        <a:p>
          <a:pPr>
            <a:defRPr sz="1100" b="1" i="0" u="none" strike="noStrike" kern="1200" baseline="0">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legend>
    <c:plotVisOnly val="1"/>
    <c:dispBlanksAs val="gap"/>
    <c:showDLblsOverMax val="0"/>
  </c:chart>
  <c:spPr>
    <a:noFill/>
    <a:ln>
      <a:noFill/>
    </a:ln>
    <a:effectLst/>
  </c:spPr>
  <c:txPr>
    <a:bodyPr/>
    <a:lstStyle/>
    <a:p>
      <a:pPr>
        <a:defRPr b="1">
          <a:solidFill>
            <a:srgbClr val="1E1E46"/>
          </a:solidFill>
          <a:latin typeface="Roboto" panose="02000000000000000000" pitchFamily="2" charset="0"/>
          <a:ea typeface="Roboto" panose="02000000000000000000" pitchFamily="2" charset="0"/>
          <a:cs typeface="Roboto" panose="02000000000000000000" pitchFamily="2" charset="0"/>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r>
              <a:rPr lang="en-US" sz="1400" dirty="0"/>
              <a:t>Energy Cost to produce 1 m3 in LBP</a:t>
            </a: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fr-FR"/>
        </a:p>
      </c:txPr>
    </c:title>
    <c:autoTitleDeleted val="0"/>
    <c:plotArea>
      <c:layout/>
      <c:barChart>
        <c:barDir val="bar"/>
        <c:grouping val="clustered"/>
        <c:varyColors val="0"/>
        <c:ser>
          <c:idx val="0"/>
          <c:order val="0"/>
          <c:tx>
            <c:v>2019</c:v>
          </c:tx>
          <c:spPr>
            <a:solidFill>
              <a:srgbClr val="8264FF"/>
            </a:solidFill>
            <a:ln>
              <a:noFill/>
            </a:ln>
            <a:effectLst/>
          </c:spPr>
          <c:invertIfNegative val="0"/>
          <c:cat>
            <c:strRef>
              <c:f>Sheet1!$D$3:$G$3</c:f>
              <c:strCache>
                <c:ptCount val="4"/>
                <c:pt idx="0">
                  <c:v>NLWE</c:v>
                </c:pt>
                <c:pt idx="1">
                  <c:v>BMLWE</c:v>
                </c:pt>
                <c:pt idx="2">
                  <c:v>SLWE</c:v>
                </c:pt>
                <c:pt idx="3">
                  <c:v>BWE</c:v>
                </c:pt>
              </c:strCache>
            </c:strRef>
          </c:cat>
          <c:val>
            <c:numRef>
              <c:f>Sheet1!$D$13:$G$13</c:f>
              <c:numCache>
                <c:formatCode>#,##0</c:formatCode>
                <c:ptCount val="4"/>
                <c:pt idx="0">
                  <c:v>87.138863000931963</c:v>
                </c:pt>
                <c:pt idx="1">
                  <c:v>108.90625</c:v>
                </c:pt>
                <c:pt idx="2">
                  <c:v>217.55244755244757</c:v>
                </c:pt>
                <c:pt idx="3">
                  <c:v>129.86771008011925</c:v>
                </c:pt>
              </c:numCache>
            </c:numRef>
          </c:val>
          <c:extLst>
            <c:ext xmlns:c16="http://schemas.microsoft.com/office/drawing/2014/chart" uri="{C3380CC4-5D6E-409C-BE32-E72D297353CC}">
              <c16:uniqueId val="{00000000-5CCC-46C3-B2EE-E8726FF21AEC}"/>
            </c:ext>
          </c:extLst>
        </c:ser>
        <c:ser>
          <c:idx val="1"/>
          <c:order val="1"/>
          <c:tx>
            <c:v>2023</c:v>
          </c:tx>
          <c:spPr>
            <a:solidFill>
              <a:schemeClr val="tx1"/>
            </a:solidFill>
            <a:ln>
              <a:noFill/>
            </a:ln>
            <a:effectLst/>
          </c:spPr>
          <c:invertIfNegative val="0"/>
          <c:cat>
            <c:strRef>
              <c:f>Sheet1!$D$3:$G$3</c:f>
              <c:strCache>
                <c:ptCount val="4"/>
                <c:pt idx="0">
                  <c:v>NLWE</c:v>
                </c:pt>
                <c:pt idx="1">
                  <c:v>BMLWE</c:v>
                </c:pt>
                <c:pt idx="2">
                  <c:v>SLWE</c:v>
                </c:pt>
                <c:pt idx="3">
                  <c:v>BWE</c:v>
                </c:pt>
              </c:strCache>
            </c:strRef>
          </c:cat>
          <c:val>
            <c:numRef>
              <c:f>Sheet1!$D$14:$G$14</c:f>
              <c:numCache>
                <c:formatCode>#,##0</c:formatCode>
                <c:ptCount val="4"/>
                <c:pt idx="0">
                  <c:v>6227.8657968313146</c:v>
                </c:pt>
                <c:pt idx="1">
                  <c:v>7783.59375</c:v>
                </c:pt>
                <c:pt idx="2">
                  <c:v>15548.6013986014</c:v>
                </c:pt>
                <c:pt idx="3">
                  <c:v>9281.7216321967571</c:v>
                </c:pt>
              </c:numCache>
            </c:numRef>
          </c:val>
          <c:extLst>
            <c:ext xmlns:c16="http://schemas.microsoft.com/office/drawing/2014/chart" uri="{C3380CC4-5D6E-409C-BE32-E72D297353CC}">
              <c16:uniqueId val="{00000001-5CCC-46C3-B2EE-E8726FF21AEC}"/>
            </c:ext>
          </c:extLst>
        </c:ser>
        <c:dLbls>
          <c:showLegendKey val="0"/>
          <c:showVal val="0"/>
          <c:showCatName val="0"/>
          <c:showSerName val="0"/>
          <c:showPercent val="0"/>
          <c:showBubbleSize val="0"/>
        </c:dLbls>
        <c:gapWidth val="182"/>
        <c:axId val="-184540032"/>
        <c:axId val="-184531872"/>
      </c:barChart>
      <c:catAx>
        <c:axId val="-184540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fr-FR"/>
          </a:p>
        </c:txPr>
        <c:crossAx val="-184531872"/>
        <c:crosses val="autoZero"/>
        <c:auto val="1"/>
        <c:lblAlgn val="ctr"/>
        <c:lblOffset val="100"/>
        <c:noMultiLvlLbl val="0"/>
      </c:catAx>
      <c:valAx>
        <c:axId val="-18453187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fr-FR"/>
          </a:p>
        </c:txPr>
        <c:crossAx val="-1845400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fr-FR"/>
        </a:p>
      </c:txPr>
    </c:legend>
    <c:plotVisOnly val="1"/>
    <c:dispBlanksAs val="gap"/>
    <c:showDLblsOverMax val="0"/>
  </c:chart>
  <c:spPr>
    <a:noFill/>
    <a:ln>
      <a:noFill/>
    </a:ln>
    <a:effectLst/>
  </c:spPr>
  <c:txPr>
    <a:bodyPr/>
    <a:lstStyle/>
    <a:p>
      <a:pPr>
        <a:defRPr sz="1100" b="1">
          <a:latin typeface="Roboto" panose="02000000000000000000" pitchFamily="2" charset="0"/>
          <a:ea typeface="Roboto" panose="02000000000000000000" pitchFamily="2" charset="0"/>
          <a:cs typeface="Roboto" panose="02000000000000000000" pitchFamily="2" charset="0"/>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595959"/>
                </a:solidFill>
                <a:latin typeface="Roboto" panose="02000000000000000000" pitchFamily="2" charset="0"/>
                <a:ea typeface="Roboto" panose="02000000000000000000" pitchFamily="2" charset="0"/>
                <a:cs typeface="Roboto" panose="02000000000000000000" pitchFamily="2" charset="0"/>
              </a:defRPr>
            </a:pPr>
            <a:r>
              <a:rPr lang="en-US" sz="1600" dirty="0">
                <a:solidFill>
                  <a:srgbClr val="595959"/>
                </a:solidFill>
              </a:rPr>
              <a:t>Non-Revenue Water</a:t>
            </a:r>
          </a:p>
          <a:p>
            <a:pPr>
              <a:defRPr>
                <a:solidFill>
                  <a:srgbClr val="595959"/>
                </a:solidFill>
              </a:defRPr>
            </a:pPr>
            <a:r>
              <a:rPr lang="en-US" sz="1100" dirty="0">
                <a:solidFill>
                  <a:srgbClr val="595959"/>
                </a:solidFill>
              </a:rPr>
              <a:t>( Average % 2017-2020) </a:t>
            </a: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rgbClr val="595959"/>
              </a:solidFill>
              <a:latin typeface="Roboto" panose="02000000000000000000" pitchFamily="2" charset="0"/>
              <a:ea typeface="Roboto" panose="02000000000000000000" pitchFamily="2" charset="0"/>
              <a:cs typeface="Roboto" panose="02000000000000000000" pitchFamily="2" charset="0"/>
            </a:defRPr>
          </a:pPr>
          <a:endParaRPr lang="fr-FR"/>
        </a:p>
      </c:txPr>
    </c:title>
    <c:autoTitleDeleted val="0"/>
    <c:plotArea>
      <c:layout/>
      <c:barChart>
        <c:barDir val="col"/>
        <c:grouping val="clustered"/>
        <c:varyColors val="0"/>
        <c:ser>
          <c:idx val="0"/>
          <c:order val="0"/>
          <c:tx>
            <c:strRef>
              <c:f>'Losses - NRW'!$C$29</c:f>
              <c:strCache>
                <c:ptCount val="1"/>
                <c:pt idx="0">
                  <c:v>Avg NRW </c:v>
                </c:pt>
              </c:strCache>
            </c:strRef>
          </c:tx>
          <c:spPr>
            <a:solidFill>
              <a:srgbClr val="1976D2"/>
            </a:solidFill>
            <a:ln>
              <a:noFill/>
            </a:ln>
            <a:effectLst/>
          </c:spPr>
          <c:invertIfNegative val="0"/>
          <c:dPt>
            <c:idx val="0"/>
            <c:invertIfNegative val="0"/>
            <c:bubble3D val="0"/>
            <c:spPr>
              <a:solidFill>
                <a:srgbClr val="1976D2"/>
              </a:solidFill>
              <a:ln>
                <a:noFill/>
              </a:ln>
              <a:effectLst/>
            </c:spPr>
            <c:extLst>
              <c:ext xmlns:c16="http://schemas.microsoft.com/office/drawing/2014/chart" uri="{C3380CC4-5D6E-409C-BE32-E72D297353CC}">
                <c16:uniqueId val="{00000001-6B79-4636-8D27-3816C81E96A8}"/>
              </c:ext>
            </c:extLst>
          </c:dPt>
          <c:dPt>
            <c:idx val="1"/>
            <c:invertIfNegative val="0"/>
            <c:bubble3D val="0"/>
            <c:spPr>
              <a:solidFill>
                <a:srgbClr val="1976D2"/>
              </a:solidFill>
              <a:ln>
                <a:noFill/>
              </a:ln>
              <a:effectLst/>
            </c:spPr>
            <c:extLst>
              <c:ext xmlns:c16="http://schemas.microsoft.com/office/drawing/2014/chart" uri="{C3380CC4-5D6E-409C-BE32-E72D297353CC}">
                <c16:uniqueId val="{00000003-6B79-4636-8D27-3816C81E96A8}"/>
              </c:ext>
            </c:extLst>
          </c:dPt>
          <c:dPt>
            <c:idx val="2"/>
            <c:invertIfNegative val="0"/>
            <c:bubble3D val="0"/>
            <c:spPr>
              <a:solidFill>
                <a:srgbClr val="1976D2"/>
              </a:solidFill>
              <a:ln>
                <a:noFill/>
              </a:ln>
              <a:effectLst/>
            </c:spPr>
            <c:extLst>
              <c:ext xmlns:c16="http://schemas.microsoft.com/office/drawing/2014/chart" uri="{C3380CC4-5D6E-409C-BE32-E72D297353CC}">
                <c16:uniqueId val="{00000005-6B79-4636-8D27-3816C81E96A8}"/>
              </c:ext>
            </c:extLst>
          </c:dPt>
          <c:dPt>
            <c:idx val="3"/>
            <c:invertIfNegative val="0"/>
            <c:bubble3D val="0"/>
            <c:spPr>
              <a:solidFill>
                <a:srgbClr val="1976D2"/>
              </a:solidFill>
              <a:ln>
                <a:noFill/>
              </a:ln>
              <a:effectLst/>
            </c:spPr>
            <c:extLst>
              <c:ext xmlns:c16="http://schemas.microsoft.com/office/drawing/2014/chart" uri="{C3380CC4-5D6E-409C-BE32-E72D297353CC}">
                <c16:uniqueId val="{00000007-6B79-4636-8D27-3816C81E96A8}"/>
              </c:ext>
            </c:extLst>
          </c:dPt>
          <c:dLbls>
            <c:spPr>
              <a:noFill/>
              <a:ln>
                <a:noFill/>
              </a:ln>
              <a:effectLst/>
            </c:spPr>
            <c:txPr>
              <a:bodyPr rot="0" spcFirstLastPara="1" vertOverflow="ellipsis" vert="horz" wrap="square" anchor="ctr" anchorCtr="1"/>
              <a:lstStyle/>
              <a:p>
                <a:pPr>
                  <a:defRPr sz="1200" b="1" i="0" u="none" strike="noStrike" kern="1200" baseline="0">
                    <a:solidFill>
                      <a:srgbClr val="0A0A23"/>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'Losses - NRW'!$B$30:$B$33</c:f>
              <c:strCache>
                <c:ptCount val="4"/>
                <c:pt idx="0">
                  <c:v>BMLWE</c:v>
                </c:pt>
                <c:pt idx="1">
                  <c:v>BWE</c:v>
                </c:pt>
                <c:pt idx="2">
                  <c:v>SLWE</c:v>
                </c:pt>
                <c:pt idx="3">
                  <c:v>NLWE</c:v>
                </c:pt>
              </c:strCache>
            </c:strRef>
          </c:cat>
          <c:val>
            <c:numRef>
              <c:f>'Losses - NRW'!$C$30:$C$33</c:f>
              <c:numCache>
                <c:formatCode>0%</c:formatCode>
                <c:ptCount val="4"/>
                <c:pt idx="0">
                  <c:v>7.1884743457247213E-2</c:v>
                </c:pt>
                <c:pt idx="1">
                  <c:v>0.33250000000000002</c:v>
                </c:pt>
                <c:pt idx="2">
                  <c:v>0.45811998980869362</c:v>
                </c:pt>
                <c:pt idx="3">
                  <c:v>0.47575000000000001</c:v>
                </c:pt>
              </c:numCache>
            </c:numRef>
          </c:val>
          <c:extLst>
            <c:ext xmlns:c16="http://schemas.microsoft.com/office/drawing/2014/chart" uri="{C3380CC4-5D6E-409C-BE32-E72D297353CC}">
              <c16:uniqueId val="{00000008-6B79-4636-8D27-3816C81E96A8}"/>
            </c:ext>
          </c:extLst>
        </c:ser>
        <c:dLbls>
          <c:showLegendKey val="0"/>
          <c:showVal val="0"/>
          <c:showCatName val="0"/>
          <c:showSerName val="0"/>
          <c:showPercent val="0"/>
          <c:showBubbleSize val="0"/>
        </c:dLbls>
        <c:gapWidth val="100"/>
        <c:overlap val="-27"/>
        <c:axId val="321382783"/>
        <c:axId val="321379871"/>
      </c:barChart>
      <c:catAx>
        <c:axId val="3213827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595959"/>
                </a:solidFill>
                <a:latin typeface="Roboto" panose="02000000000000000000" pitchFamily="2" charset="0"/>
                <a:ea typeface="Roboto" panose="02000000000000000000" pitchFamily="2" charset="0"/>
                <a:cs typeface="Roboto" panose="02000000000000000000" pitchFamily="2" charset="0"/>
              </a:defRPr>
            </a:pPr>
            <a:endParaRPr lang="fr-FR"/>
          </a:p>
        </c:txPr>
        <c:crossAx val="321379871"/>
        <c:crosses val="autoZero"/>
        <c:auto val="1"/>
        <c:lblAlgn val="ctr"/>
        <c:lblOffset val="100"/>
        <c:noMultiLvlLbl val="0"/>
      </c:catAx>
      <c:valAx>
        <c:axId val="321379871"/>
        <c:scaling>
          <c:orientation val="minMax"/>
          <c:max val="0.60000000000000009"/>
        </c:scaling>
        <c:delete val="1"/>
        <c:axPos val="l"/>
        <c:numFmt formatCode="0%" sourceLinked="1"/>
        <c:majorTickMark val="none"/>
        <c:minorTickMark val="none"/>
        <c:tickLblPos val="nextTo"/>
        <c:crossAx val="321382783"/>
        <c:crosses val="autoZero"/>
        <c:crossBetween val="between"/>
      </c:valAx>
      <c:spPr>
        <a:noFill/>
        <a:ln>
          <a:solidFill>
            <a:schemeClr val="bg1">
              <a:lumMod val="85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b="1">
          <a:solidFill>
            <a:srgbClr val="0A0A23"/>
          </a:solidFill>
          <a:latin typeface="Roboto" panose="02000000000000000000" pitchFamily="2" charset="0"/>
          <a:ea typeface="Roboto" panose="02000000000000000000" pitchFamily="2" charset="0"/>
          <a:cs typeface="Roboto" panose="02000000000000000000" pitchFamily="2"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1">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F5FD4E4-4075-4B93-B90D-00E88FE191ED}" type="datetimeFigureOut">
              <a:rPr lang="fr-FR" smtClean="0"/>
              <a:t>02/02/2023</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AD04CFAB-4570-47AE-9E51-D0EFCE22D222}" type="slidenum">
              <a:rPr lang="fr-FR" smtClean="0"/>
              <a:t>‹N°›</a:t>
            </a:fld>
            <a:endParaRPr lang="fr-FR"/>
          </a:p>
        </p:txBody>
      </p:sp>
    </p:spTree>
    <p:extLst>
      <p:ext uri="{BB962C8B-B14F-4D97-AF65-F5344CB8AC3E}">
        <p14:creationId xmlns:p14="http://schemas.microsoft.com/office/powerpoint/2010/main" val="3524624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60DD917-56D2-423F-BEAB-FE32415D306C}" type="datetimeFigureOut">
              <a:rPr lang="fr-FR" smtClean="0"/>
              <a:t>02/02/2023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533D7DA-1877-4548-B907-D77B2113F4D8}" type="slidenum">
              <a:rPr lang="fr-FR" smtClean="0"/>
              <a:t>‹N°›</a:t>
            </a:fld>
            <a:endParaRPr lang="fr-FR"/>
          </a:p>
        </p:txBody>
      </p:sp>
    </p:spTree>
    <p:extLst>
      <p:ext uri="{BB962C8B-B14F-4D97-AF65-F5344CB8AC3E}">
        <p14:creationId xmlns:p14="http://schemas.microsoft.com/office/powerpoint/2010/main" val="2912728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33D7DA-1877-4548-B907-D77B2113F4D8}" type="slidenum">
              <a:rPr lang="fr-FR" smtClean="0"/>
              <a:t>1</a:t>
            </a:fld>
            <a:endParaRPr lang="fr-FR"/>
          </a:p>
        </p:txBody>
      </p:sp>
    </p:spTree>
    <p:extLst>
      <p:ext uri="{BB962C8B-B14F-4D97-AF65-F5344CB8AC3E}">
        <p14:creationId xmlns:p14="http://schemas.microsoft.com/office/powerpoint/2010/main" val="2877047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3</a:t>
            </a:fld>
            <a:endParaRPr lang="fr-FR"/>
          </a:p>
        </p:txBody>
      </p:sp>
    </p:spTree>
    <p:extLst>
      <p:ext uri="{BB962C8B-B14F-4D97-AF65-F5344CB8AC3E}">
        <p14:creationId xmlns:p14="http://schemas.microsoft.com/office/powerpoint/2010/main" val="923158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4</a:t>
            </a:fld>
            <a:endParaRPr lang="fr-FR"/>
          </a:p>
        </p:txBody>
      </p:sp>
    </p:spTree>
    <p:extLst>
      <p:ext uri="{BB962C8B-B14F-4D97-AF65-F5344CB8AC3E}">
        <p14:creationId xmlns:p14="http://schemas.microsoft.com/office/powerpoint/2010/main" val="619464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5</a:t>
            </a:fld>
            <a:endParaRPr lang="fr-FR"/>
          </a:p>
        </p:txBody>
      </p:sp>
    </p:spTree>
    <p:extLst>
      <p:ext uri="{BB962C8B-B14F-4D97-AF65-F5344CB8AC3E}">
        <p14:creationId xmlns:p14="http://schemas.microsoft.com/office/powerpoint/2010/main" val="3666307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6</a:t>
            </a:fld>
            <a:endParaRPr lang="fr-FR"/>
          </a:p>
        </p:txBody>
      </p:sp>
    </p:spTree>
    <p:extLst>
      <p:ext uri="{BB962C8B-B14F-4D97-AF65-F5344CB8AC3E}">
        <p14:creationId xmlns:p14="http://schemas.microsoft.com/office/powerpoint/2010/main" val="4134378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7</a:t>
            </a:fld>
            <a:endParaRPr lang="fr-FR"/>
          </a:p>
        </p:txBody>
      </p:sp>
    </p:spTree>
    <p:extLst>
      <p:ext uri="{BB962C8B-B14F-4D97-AF65-F5344CB8AC3E}">
        <p14:creationId xmlns:p14="http://schemas.microsoft.com/office/powerpoint/2010/main" val="1386728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8</a:t>
            </a:fld>
            <a:endParaRPr lang="fr-FR"/>
          </a:p>
        </p:txBody>
      </p:sp>
    </p:spTree>
    <p:extLst>
      <p:ext uri="{BB962C8B-B14F-4D97-AF65-F5344CB8AC3E}">
        <p14:creationId xmlns:p14="http://schemas.microsoft.com/office/powerpoint/2010/main" val="1974526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9</a:t>
            </a:fld>
            <a:endParaRPr lang="fr-FR"/>
          </a:p>
        </p:txBody>
      </p:sp>
    </p:spTree>
    <p:extLst>
      <p:ext uri="{BB962C8B-B14F-4D97-AF65-F5344CB8AC3E}">
        <p14:creationId xmlns:p14="http://schemas.microsoft.com/office/powerpoint/2010/main" val="1208673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10</a:t>
            </a:fld>
            <a:endParaRPr lang="fr-FR"/>
          </a:p>
        </p:txBody>
      </p:sp>
    </p:spTree>
    <p:extLst>
      <p:ext uri="{BB962C8B-B14F-4D97-AF65-F5344CB8AC3E}">
        <p14:creationId xmlns:p14="http://schemas.microsoft.com/office/powerpoint/2010/main" val="1950068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11</a:t>
            </a:fld>
            <a:endParaRPr lang="fr-FR"/>
          </a:p>
        </p:txBody>
      </p:sp>
    </p:spTree>
    <p:extLst>
      <p:ext uri="{BB962C8B-B14F-4D97-AF65-F5344CB8AC3E}">
        <p14:creationId xmlns:p14="http://schemas.microsoft.com/office/powerpoint/2010/main" val="1435006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12</a:t>
            </a:fld>
            <a:endParaRPr lang="fr-FR"/>
          </a:p>
        </p:txBody>
      </p:sp>
    </p:spTree>
    <p:extLst>
      <p:ext uri="{BB962C8B-B14F-4D97-AF65-F5344CB8AC3E}">
        <p14:creationId xmlns:p14="http://schemas.microsoft.com/office/powerpoint/2010/main" val="3251865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13</a:t>
            </a:fld>
            <a:endParaRPr lang="fr-FR"/>
          </a:p>
        </p:txBody>
      </p:sp>
    </p:spTree>
    <p:extLst>
      <p:ext uri="{BB962C8B-B14F-4D97-AF65-F5344CB8AC3E}">
        <p14:creationId xmlns:p14="http://schemas.microsoft.com/office/powerpoint/2010/main" val="836778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14</a:t>
            </a:fld>
            <a:endParaRPr lang="fr-FR"/>
          </a:p>
        </p:txBody>
      </p:sp>
    </p:spTree>
    <p:extLst>
      <p:ext uri="{BB962C8B-B14F-4D97-AF65-F5344CB8AC3E}">
        <p14:creationId xmlns:p14="http://schemas.microsoft.com/office/powerpoint/2010/main" val="868116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15</a:t>
            </a:fld>
            <a:endParaRPr lang="fr-FR"/>
          </a:p>
        </p:txBody>
      </p:sp>
    </p:spTree>
    <p:extLst>
      <p:ext uri="{BB962C8B-B14F-4D97-AF65-F5344CB8AC3E}">
        <p14:creationId xmlns:p14="http://schemas.microsoft.com/office/powerpoint/2010/main" val="1253181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16</a:t>
            </a:fld>
            <a:endParaRPr lang="fr-FR"/>
          </a:p>
        </p:txBody>
      </p:sp>
    </p:spTree>
    <p:extLst>
      <p:ext uri="{BB962C8B-B14F-4D97-AF65-F5344CB8AC3E}">
        <p14:creationId xmlns:p14="http://schemas.microsoft.com/office/powerpoint/2010/main" val="360414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33D7DA-1877-4548-B907-D77B2113F4D8}"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35728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18</a:t>
            </a:fld>
            <a:endParaRPr lang="fr-FR"/>
          </a:p>
        </p:txBody>
      </p:sp>
    </p:spTree>
    <p:extLst>
      <p:ext uri="{BB962C8B-B14F-4D97-AF65-F5344CB8AC3E}">
        <p14:creationId xmlns:p14="http://schemas.microsoft.com/office/powerpoint/2010/main" val="14549180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19</a:t>
            </a:fld>
            <a:endParaRPr lang="fr-FR"/>
          </a:p>
        </p:txBody>
      </p:sp>
    </p:spTree>
    <p:extLst>
      <p:ext uri="{BB962C8B-B14F-4D97-AF65-F5344CB8AC3E}">
        <p14:creationId xmlns:p14="http://schemas.microsoft.com/office/powerpoint/2010/main" val="2593971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20</a:t>
            </a:fld>
            <a:endParaRPr lang="fr-FR"/>
          </a:p>
        </p:txBody>
      </p:sp>
    </p:spTree>
    <p:extLst>
      <p:ext uri="{BB962C8B-B14F-4D97-AF65-F5344CB8AC3E}">
        <p14:creationId xmlns:p14="http://schemas.microsoft.com/office/powerpoint/2010/main" val="1761893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21</a:t>
            </a:fld>
            <a:endParaRPr lang="fr-FR"/>
          </a:p>
        </p:txBody>
      </p:sp>
    </p:spTree>
    <p:extLst>
      <p:ext uri="{BB962C8B-B14F-4D97-AF65-F5344CB8AC3E}">
        <p14:creationId xmlns:p14="http://schemas.microsoft.com/office/powerpoint/2010/main" val="2629389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33D7DA-1877-4548-B907-D77B2113F4D8}"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835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23</a:t>
            </a:fld>
            <a:endParaRPr lang="fr-FR"/>
          </a:p>
        </p:txBody>
      </p:sp>
    </p:spTree>
    <p:extLst>
      <p:ext uri="{BB962C8B-B14F-4D97-AF65-F5344CB8AC3E}">
        <p14:creationId xmlns:p14="http://schemas.microsoft.com/office/powerpoint/2010/main" val="7127544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24</a:t>
            </a:fld>
            <a:endParaRPr lang="fr-FR"/>
          </a:p>
        </p:txBody>
      </p:sp>
    </p:spTree>
    <p:extLst>
      <p:ext uri="{BB962C8B-B14F-4D97-AF65-F5344CB8AC3E}">
        <p14:creationId xmlns:p14="http://schemas.microsoft.com/office/powerpoint/2010/main" val="15517223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25</a:t>
            </a:fld>
            <a:endParaRPr lang="fr-FR"/>
          </a:p>
        </p:txBody>
      </p:sp>
    </p:spTree>
    <p:extLst>
      <p:ext uri="{BB962C8B-B14F-4D97-AF65-F5344CB8AC3E}">
        <p14:creationId xmlns:p14="http://schemas.microsoft.com/office/powerpoint/2010/main" val="2421275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26</a:t>
            </a:fld>
            <a:endParaRPr lang="fr-FR"/>
          </a:p>
        </p:txBody>
      </p:sp>
    </p:spTree>
    <p:extLst>
      <p:ext uri="{BB962C8B-B14F-4D97-AF65-F5344CB8AC3E}">
        <p14:creationId xmlns:p14="http://schemas.microsoft.com/office/powerpoint/2010/main" val="15546438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27</a:t>
            </a:fld>
            <a:endParaRPr lang="fr-FR"/>
          </a:p>
        </p:txBody>
      </p:sp>
    </p:spTree>
    <p:extLst>
      <p:ext uri="{BB962C8B-B14F-4D97-AF65-F5344CB8AC3E}">
        <p14:creationId xmlns:p14="http://schemas.microsoft.com/office/powerpoint/2010/main" val="2126256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28</a:t>
            </a:fld>
            <a:endParaRPr lang="fr-FR"/>
          </a:p>
        </p:txBody>
      </p:sp>
    </p:spTree>
    <p:extLst>
      <p:ext uri="{BB962C8B-B14F-4D97-AF65-F5344CB8AC3E}">
        <p14:creationId xmlns:p14="http://schemas.microsoft.com/office/powerpoint/2010/main" val="27810374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33D7DA-1877-4548-B907-D77B2113F4D8}"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68111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lvl1pPr>
              <a:defRPr/>
            </a:lvl1pPr>
          </a:lstStyle>
          <a:p>
            <a:fld id="{4DD0B29D-F54F-4D17-B88F-A75FD4EAC384}" type="slidenum">
              <a:rPr lang="en-US" smtClean="0"/>
              <a:pPr/>
              <a:t>‹N°›</a:t>
            </a:fld>
            <a:endParaRPr lang="en-US" dirty="0"/>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9"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49250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1"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83459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933758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07/06/2022</a:t>
            </a:r>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586382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07/06/2022</a:t>
            </a:r>
          </a:p>
        </p:txBody>
      </p:sp>
      <p:sp>
        <p:nvSpPr>
          <p:cNvPr id="9" name="Slide Number Placeholder 8"/>
          <p:cNvSpPr>
            <a:spLocks noGrp="1"/>
          </p:cNvSpPr>
          <p:nvPr>
            <p:ph type="sldNum" sz="quarter" idx="12"/>
          </p:nvPr>
        </p:nvSpPr>
        <p:spPr/>
        <p:txBody>
          <a:bodyPr/>
          <a:lstStyle/>
          <a:p>
            <a:fld id="{C669A7A6-C1EA-47A1-978E-D843007FFD51}" type="slidenum">
              <a:rPr lang="en-US" smtClean="0"/>
              <a:t>‹N°›</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11"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5"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2370832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07/06/2022</a:t>
            </a:r>
          </a:p>
        </p:txBody>
      </p:sp>
      <p:sp>
        <p:nvSpPr>
          <p:cNvPr id="5" name="Slide Number Placeholder 4"/>
          <p:cNvSpPr>
            <a:spLocks noGrp="1"/>
          </p:cNvSpPr>
          <p:nvPr>
            <p:ph type="sldNum" sz="quarter" idx="12"/>
          </p:nvPr>
        </p:nvSpPr>
        <p:spPr/>
        <p:txBody>
          <a:bodyPr/>
          <a:lstStyle/>
          <a:p>
            <a:fld id="{C669A7A6-C1EA-47A1-978E-D843007FFD51}" type="slidenum">
              <a:rPr lang="en-US" smtClean="0"/>
              <a:t>‹N°›</a:t>
            </a:fld>
            <a:endParaRPr lang="en-US"/>
          </a:p>
        </p:txBody>
      </p:sp>
      <p:pic>
        <p:nvPicPr>
          <p:cNvPr id="6"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7"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1"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99261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07/06/2022</a:t>
            </a:r>
          </a:p>
        </p:txBody>
      </p:sp>
      <p:sp>
        <p:nvSpPr>
          <p:cNvPr id="4" name="Slide Number Placeholder 3"/>
          <p:cNvSpPr>
            <a:spLocks noGrp="1"/>
          </p:cNvSpPr>
          <p:nvPr>
            <p:ph type="sldNum" sz="quarter" idx="12"/>
          </p:nvPr>
        </p:nvSpPr>
        <p:spPr/>
        <p:txBody>
          <a:bodyPr/>
          <a:lstStyle/>
          <a:p>
            <a:fld id="{C669A7A6-C1EA-47A1-978E-D843007FFD51}" type="slidenum">
              <a:rPr lang="en-US" smtClean="0"/>
              <a:t>‹N°›</a:t>
            </a:fld>
            <a:endParaRPr lang="en-US"/>
          </a:p>
        </p:txBody>
      </p:sp>
      <p:pic>
        <p:nvPicPr>
          <p:cNvPr id="5"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0"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82894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07/06/2022</a:t>
            </a:r>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276525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07/06/2022</a:t>
            </a:r>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49945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59823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617124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07/06/2022</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9A7A6-C1EA-47A1-978E-D843007FFD51}" type="slidenum">
              <a:rPr lang="en-US" smtClean="0"/>
              <a:t>‹N°›</a:t>
            </a:fld>
            <a:endParaRPr lang="en-US"/>
          </a:p>
        </p:txBody>
      </p:sp>
    </p:spTree>
    <p:extLst>
      <p:ext uri="{BB962C8B-B14F-4D97-AF65-F5344CB8AC3E}">
        <p14:creationId xmlns:p14="http://schemas.microsoft.com/office/powerpoint/2010/main" val="3621673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0.svg"/><Relationship Id="rId7" Type="http://schemas.openxmlformats.org/officeDocument/2006/relationships/slide" Target="slide3.xml"/><Relationship Id="rId12"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slide" Target="slide23.xml"/><Relationship Id="rId5" Type="http://schemas.openxmlformats.org/officeDocument/2006/relationships/image" Target="../media/image12.svg"/><Relationship Id="rId10" Type="http://schemas.openxmlformats.org/officeDocument/2006/relationships/image" Target="../media/image10.png"/><Relationship Id="rId4" Type="http://schemas.openxmlformats.org/officeDocument/2006/relationships/image" Target="../media/image11.png"/><Relationship Id="rId9" Type="http://schemas.openxmlformats.org/officeDocument/2006/relationships/slide" Target="slide1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2.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jpe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4.emf"/><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5.emf"/><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6.emf"/><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2.png"/><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6.svg"/><Relationship Id="rId5" Type="http://schemas.openxmlformats.org/officeDocument/2006/relationships/image" Target="../media/image34.png"/><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33672" y="1494582"/>
            <a:ext cx="7248525" cy="951543"/>
          </a:xfrm>
          <a:prstGeom prst="rect">
            <a:avLst/>
          </a:prstGeom>
        </p:spPr>
        <p:txBody>
          <a:bodyPr wrap="square">
            <a:spAutoFit/>
          </a:bodyPr>
          <a:lstStyle/>
          <a:p>
            <a:pPr algn="ctr">
              <a:lnSpc>
                <a:spcPct val="120000"/>
              </a:lnSpc>
              <a:spcBef>
                <a:spcPts val="1200"/>
              </a:spcBef>
            </a:pPr>
            <a:r>
              <a:rPr lang="en-GB" sz="1600" b="1" dirty="0">
                <a:solidFill>
                  <a:srgbClr val="0070C0"/>
                </a:solidFill>
                <a:latin typeface="Arial" panose="020B0604020202020204" pitchFamily="34" charset="0"/>
                <a:ea typeface="Times New Roman" panose="02020603050405020304" pitchFamily="18" charset="0"/>
              </a:rPr>
              <a:t>EU-AFD TECHNICAL ASSISTANCE PROGRAMME TO SUPPORT</a:t>
            </a:r>
            <a:endParaRPr lang="en-US" sz="1600" dirty="0">
              <a:latin typeface="Arial" panose="020B0604020202020204" pitchFamily="34" charset="0"/>
              <a:ea typeface="Times New Roman" panose="02020603050405020304" pitchFamily="18" charset="0"/>
            </a:endParaRPr>
          </a:p>
          <a:p>
            <a:pPr algn="ctr">
              <a:lnSpc>
                <a:spcPct val="120000"/>
              </a:lnSpc>
            </a:pPr>
            <a:r>
              <a:rPr lang="en-GB" sz="1600" b="1" dirty="0">
                <a:solidFill>
                  <a:srgbClr val="0070C0"/>
                </a:solidFill>
                <a:latin typeface="Arial" panose="020B0604020202020204" pitchFamily="34" charset="0"/>
                <a:ea typeface="Times New Roman" panose="02020603050405020304" pitchFamily="18" charset="0"/>
              </a:rPr>
              <a:t>REFORMS IN THE WATER AND WASTEWATER SECTORS</a:t>
            </a:r>
            <a:endParaRPr lang="en-US" sz="1600" dirty="0">
              <a:latin typeface="Arial" panose="020B0604020202020204" pitchFamily="34" charset="0"/>
              <a:ea typeface="Times New Roman" panose="02020603050405020304" pitchFamily="18" charset="0"/>
            </a:endParaRPr>
          </a:p>
          <a:p>
            <a:pPr algn="ctr">
              <a:lnSpc>
                <a:spcPct val="120000"/>
              </a:lnSpc>
            </a:pPr>
            <a:r>
              <a:rPr lang="en-GB" sz="1600" b="1" dirty="0">
                <a:solidFill>
                  <a:srgbClr val="0070C0"/>
                </a:solidFill>
                <a:latin typeface="Arial" panose="020B0604020202020204" pitchFamily="34" charset="0"/>
                <a:ea typeface="Times New Roman" panose="02020603050405020304" pitchFamily="18" charset="0"/>
              </a:rPr>
              <a:t>IN LEBANON</a:t>
            </a:r>
            <a:endParaRPr lang="en-US" sz="1600" dirty="0">
              <a:effectLst/>
              <a:latin typeface="Arial" panose="020B0604020202020204" pitchFamily="34" charset="0"/>
              <a:ea typeface="Times New Roman" panose="02020603050405020304" pitchFamily="18" charset="0"/>
            </a:endParaRPr>
          </a:p>
        </p:txBody>
      </p:sp>
      <p:pic>
        <p:nvPicPr>
          <p:cNvPr id="15" name="Picture 14"/>
          <p:cNvPicPr/>
          <p:nvPr/>
        </p:nvPicPr>
        <p:blipFill>
          <a:blip r:embed="rId3" cstate="print">
            <a:extLst>
              <a:ext uri="{28A0092B-C50C-407E-A947-70E740481C1C}">
                <a14:useLocalDpi xmlns:a14="http://schemas.microsoft.com/office/drawing/2010/main" val="0"/>
              </a:ext>
            </a:extLst>
          </a:blip>
          <a:stretch>
            <a:fillRect/>
          </a:stretch>
        </p:blipFill>
        <p:spPr>
          <a:xfrm>
            <a:off x="4795837" y="358748"/>
            <a:ext cx="2543175" cy="1078865"/>
          </a:xfrm>
          <a:prstGeom prst="rect">
            <a:avLst/>
          </a:prstGeom>
        </p:spPr>
      </p:pic>
      <p:sp>
        <p:nvSpPr>
          <p:cNvPr id="3" name="Rectangle 2"/>
          <p:cNvSpPr/>
          <p:nvPr/>
        </p:nvSpPr>
        <p:spPr>
          <a:xfrm>
            <a:off x="2585385" y="4219349"/>
            <a:ext cx="7545098" cy="707886"/>
          </a:xfrm>
          <a:prstGeom prst="rect">
            <a:avLst/>
          </a:prstGeom>
        </p:spPr>
        <p:txBody>
          <a:bodyPr wrap="square">
            <a:spAutoFit/>
          </a:bodyPr>
          <a:lstStyle/>
          <a:p>
            <a:pPr algn="ctr"/>
            <a:r>
              <a:rPr lang="en-US" sz="2000" b="1" dirty="0">
                <a:ln w="0"/>
                <a:solidFill>
                  <a:srgbClr val="0070C0"/>
                </a:solidFill>
                <a:latin typeface="Tw Cen MT" panose="020B0602020104020603" pitchFamily="34" charset="0"/>
                <a:cs typeface="HeLVETICA" panose="020B0604020202020204" pitchFamily="34" charset="0"/>
              </a:rPr>
              <a:t>Technical and financial diagnosis of the 4 WEs </a:t>
            </a:r>
          </a:p>
          <a:p>
            <a:pPr algn="ctr"/>
            <a:r>
              <a:rPr lang="en-US" sz="2000" b="1" dirty="0">
                <a:ln w="0"/>
                <a:solidFill>
                  <a:srgbClr val="0070C0"/>
                </a:solidFill>
                <a:latin typeface="Tw Cen MT" panose="020B0602020104020603" pitchFamily="34" charset="0"/>
                <a:cs typeface="HeLVETICA" panose="020B0604020202020204" pitchFamily="34" charset="0"/>
              </a:rPr>
              <a:t>Challenges and Perspectives</a:t>
            </a:r>
          </a:p>
        </p:txBody>
      </p:sp>
      <p:pic>
        <p:nvPicPr>
          <p:cNvPr id="24" name="Picture 23" descr="E:\Logo Groupement.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4664" y="5752170"/>
            <a:ext cx="4066540" cy="517525"/>
          </a:xfrm>
          <a:prstGeom prst="rect">
            <a:avLst/>
          </a:prstGeom>
          <a:noFill/>
          <a:ln>
            <a:noFill/>
          </a:ln>
        </p:spPr>
      </p:pic>
      <p:sp>
        <p:nvSpPr>
          <p:cNvPr id="6" name="Rectangle 5"/>
          <p:cNvSpPr/>
          <p:nvPr/>
        </p:nvSpPr>
        <p:spPr>
          <a:xfrm>
            <a:off x="5545052" y="5084062"/>
            <a:ext cx="1625765" cy="327077"/>
          </a:xfrm>
          <a:prstGeom prst="rect">
            <a:avLst/>
          </a:prstGeom>
        </p:spPr>
        <p:txBody>
          <a:bodyPr wrap="none">
            <a:spAutoFit/>
          </a:bodyPr>
          <a:lstStyle/>
          <a:p>
            <a:pPr algn="ctr">
              <a:lnSpc>
                <a:spcPct val="120000"/>
              </a:lnSpc>
            </a:pPr>
            <a:r>
              <a:rPr lang="en-GB" sz="1400" b="1" dirty="0">
                <a:solidFill>
                  <a:srgbClr val="0070C0"/>
                </a:solidFill>
                <a:latin typeface="Arial" panose="020B0604020202020204" pitchFamily="34" charset="0"/>
                <a:ea typeface="Times New Roman" panose="02020603050405020304" pitchFamily="18" charset="0"/>
              </a:rPr>
              <a:t>January 20, 2023</a:t>
            </a:r>
            <a:endParaRPr lang="en-US" sz="1400" b="1" dirty="0">
              <a:solidFill>
                <a:srgbClr val="0070C0"/>
              </a:solidFill>
              <a:effectLst/>
              <a:latin typeface="Arial" panose="020B0604020202020204" pitchFamily="34" charset="0"/>
              <a:ea typeface="Times New Roman" panose="02020603050405020304" pitchFamily="18" charset="0"/>
            </a:endParaRPr>
          </a:p>
        </p:txBody>
      </p:sp>
      <p:sp>
        <p:nvSpPr>
          <p:cNvPr id="7" name="Espace réservé du numéro de diapositive 6"/>
          <p:cNvSpPr>
            <a:spLocks noGrp="1"/>
          </p:cNvSpPr>
          <p:nvPr>
            <p:ph type="sldNum" sz="quarter" idx="12"/>
          </p:nvPr>
        </p:nvSpPr>
        <p:spPr/>
        <p:txBody>
          <a:bodyPr/>
          <a:lstStyle/>
          <a:p>
            <a:fld id="{4DD0B29D-F54F-4D17-B88F-A75FD4EAC384}" type="slidenum">
              <a:rPr lang="en-US" smtClean="0"/>
              <a:pPr/>
              <a:t>1</a:t>
            </a:fld>
            <a:endParaRPr lang="en-US" dirty="0"/>
          </a:p>
        </p:txBody>
      </p:sp>
      <p:pic>
        <p:nvPicPr>
          <p:cNvPr id="25" name="Picture 24">
            <a:extLst>
              <a:ext uri="{FF2B5EF4-FFF2-40B4-BE49-F238E27FC236}">
                <a16:creationId xmlns:a16="http://schemas.microsoft.com/office/drawing/2014/main" id="{3A377F7C-DF71-AAF1-BC7C-14AD96CEB9E2}"/>
              </a:ext>
            </a:extLst>
          </p:cNvPr>
          <p:cNvPicPr>
            <a:picLocks noChangeAspect="1"/>
          </p:cNvPicPr>
          <p:nvPr/>
        </p:nvPicPr>
        <p:blipFill rotWithShape="1">
          <a:blip r:embed="rId5">
            <a:extLst>
              <a:ext uri="{28A0092B-C50C-407E-A947-70E740481C1C}">
                <a14:useLocalDpi xmlns:a14="http://schemas.microsoft.com/office/drawing/2010/main" val="0"/>
              </a:ext>
            </a:extLst>
          </a:blip>
          <a:srcRect l="72888"/>
          <a:stretch/>
        </p:blipFill>
        <p:spPr bwMode="auto">
          <a:xfrm>
            <a:off x="5869302" y="2420993"/>
            <a:ext cx="977265" cy="875030"/>
          </a:xfrm>
          <a:prstGeom prst="rect">
            <a:avLst/>
          </a:prstGeom>
          <a:noFill/>
        </p:spPr>
      </p:pic>
      <p:pic>
        <p:nvPicPr>
          <p:cNvPr id="4" name="Graphic 3">
            <a:extLst>
              <a:ext uri="{FF2B5EF4-FFF2-40B4-BE49-F238E27FC236}">
                <a16:creationId xmlns:a16="http://schemas.microsoft.com/office/drawing/2014/main" id="{2CBCEA09-A6C5-5DE9-A3C6-9C62505116C8}"/>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3219062" y="3106450"/>
            <a:ext cx="6158204" cy="1305426"/>
          </a:xfrm>
          <a:prstGeom prst="rect">
            <a:avLst/>
          </a:prstGeom>
        </p:spPr>
      </p:pic>
    </p:spTree>
    <p:extLst>
      <p:ext uri="{BB962C8B-B14F-4D97-AF65-F5344CB8AC3E}">
        <p14:creationId xmlns:p14="http://schemas.microsoft.com/office/powerpoint/2010/main" val="137223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6DB99D3E-4FF5-AA44-5FB5-BE34528CF8ED}"/>
              </a:ext>
            </a:extLst>
          </p:cNvPr>
          <p:cNvSpPr/>
          <p:nvPr/>
        </p:nvSpPr>
        <p:spPr>
          <a:xfrm>
            <a:off x="8162722" y="1918870"/>
            <a:ext cx="3017520" cy="3968319"/>
          </a:xfrm>
          <a:prstGeom prst="roundRect">
            <a:avLst/>
          </a:prstGeom>
          <a:solidFill>
            <a:srgbClr val="1565C0"/>
          </a:solidFill>
          <a:ln w="12700" cap="flat" cmpd="sng" algn="ctr">
            <a:noFill/>
            <a:prstDash val="solid"/>
            <a:miter lim="800000"/>
          </a:ln>
          <a:effectLst>
            <a:outerShdw blurRad="228600" dist="1778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FA61D550-3767-3E01-DC96-159471DAB303}"/>
              </a:ext>
            </a:extLst>
          </p:cNvPr>
          <p:cNvSpPr/>
          <p:nvPr/>
        </p:nvSpPr>
        <p:spPr>
          <a:xfrm>
            <a:off x="4591799" y="1899820"/>
            <a:ext cx="3017520" cy="3968319"/>
          </a:xfrm>
          <a:prstGeom prst="roundRect">
            <a:avLst/>
          </a:prstGeom>
          <a:solidFill>
            <a:sysClr val="window" lastClr="FFFFFF"/>
          </a:solidFill>
          <a:ln w="3175" cap="flat" cmpd="sng" algn="ctr">
            <a:solidFill>
              <a:schemeClr val="tx1"/>
            </a:solidFill>
            <a:prstDash val="solid"/>
            <a:miter lim="800000"/>
          </a:ln>
          <a:effectLst>
            <a:outerShdw blurRad="25400" dist="12700" dir="2700000" algn="tl"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Rectangle: Rounded Corners 14">
            <a:extLst>
              <a:ext uri="{FF2B5EF4-FFF2-40B4-BE49-F238E27FC236}">
                <a16:creationId xmlns:a16="http://schemas.microsoft.com/office/drawing/2014/main" id="{CFDE0243-6181-26CB-89E1-0FD1345EC94D}"/>
              </a:ext>
            </a:extLst>
          </p:cNvPr>
          <p:cNvSpPr/>
          <p:nvPr/>
        </p:nvSpPr>
        <p:spPr>
          <a:xfrm>
            <a:off x="1020876" y="1899820"/>
            <a:ext cx="3017520" cy="3968319"/>
          </a:xfrm>
          <a:prstGeom prst="roundRect">
            <a:avLst/>
          </a:prstGeom>
          <a:solidFill>
            <a:sysClr val="window" lastClr="FFFFFF"/>
          </a:solidFill>
          <a:ln w="3175" cap="flat" cmpd="sng" algn="ctr">
            <a:solidFill>
              <a:schemeClr val="tx1"/>
            </a:solidFill>
            <a:prstDash val="solid"/>
            <a:miter lim="800000"/>
          </a:ln>
          <a:effectLst>
            <a:outerShdw blurRad="25400" dist="127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790A56F6-31CF-8397-E928-9AB0E259A8D3}"/>
              </a:ext>
            </a:extLst>
          </p:cNvPr>
          <p:cNvSpPr txBox="1"/>
          <p:nvPr/>
        </p:nvSpPr>
        <p:spPr>
          <a:xfrm>
            <a:off x="1261858" y="4531538"/>
            <a:ext cx="2535555" cy="531556"/>
          </a:xfrm>
          <a:prstGeom prst="rect">
            <a:avLst/>
          </a:prstGeom>
          <a:noFill/>
        </p:spPr>
        <p:txBody>
          <a:bodyPr wrap="square" rtlCol="0">
            <a:spAutoFit/>
          </a:bodyPr>
          <a:lstStyle/>
          <a:p>
            <a:pPr algn="ctr">
              <a:lnSpc>
                <a:spcPts val="1800"/>
              </a:lnSpc>
            </a:pPr>
            <a:r>
              <a:rPr lang="en-US" sz="1100" dirty="0">
                <a:solidFill>
                  <a:srgbClr val="0A0A46"/>
                </a:solidFill>
                <a:latin typeface="Roboto" panose="02000000000000000000" pitchFamily="2" charset="0"/>
                <a:ea typeface="Roboto" panose="02000000000000000000" pitchFamily="2" charset="0"/>
                <a:cs typeface="Poppins Light" panose="00000400000000000000" pitchFamily="50" charset="0"/>
              </a:rPr>
              <a:t>Highlights l HR l Subscribers   Production l NRW l GIS l ERP</a:t>
            </a:r>
          </a:p>
        </p:txBody>
      </p:sp>
      <p:sp>
        <p:nvSpPr>
          <p:cNvPr id="20" name="TextBox 19">
            <a:extLst>
              <a:ext uri="{FF2B5EF4-FFF2-40B4-BE49-F238E27FC236}">
                <a16:creationId xmlns:a16="http://schemas.microsoft.com/office/drawing/2014/main" id="{02CD1833-AC5E-7563-2FE0-0BFEA789080D}"/>
              </a:ext>
            </a:extLst>
          </p:cNvPr>
          <p:cNvSpPr txBox="1"/>
          <p:nvPr/>
        </p:nvSpPr>
        <p:spPr>
          <a:xfrm>
            <a:off x="1469013" y="3918995"/>
            <a:ext cx="2121247" cy="592470"/>
          </a:xfrm>
          <a:prstGeom prst="rect">
            <a:avLst/>
          </a:prstGeom>
          <a:noFill/>
        </p:spPr>
        <p:txBody>
          <a:bodyPr wrap="square" rtlCol="0">
            <a:spAutoFit/>
          </a:bodyPr>
          <a:lstStyle/>
          <a:p>
            <a:pPr algn="ctr">
              <a:lnSpc>
                <a:spcPts val="2000"/>
              </a:lnSpc>
            </a:pPr>
            <a:r>
              <a:rPr lang="en-US" sz="1600" dirty="0">
                <a:solidFill>
                  <a:srgbClr val="1976D2"/>
                </a:solidFill>
                <a:latin typeface="Roboto Black" panose="02000000000000000000" pitchFamily="2" charset="0"/>
                <a:ea typeface="Roboto Black" panose="02000000000000000000" pitchFamily="2" charset="0"/>
                <a:cs typeface="Roboto Black" panose="02000000000000000000" pitchFamily="2" charset="0"/>
              </a:rPr>
              <a:t>Operational Diagnosis </a:t>
            </a:r>
          </a:p>
        </p:txBody>
      </p:sp>
      <p:cxnSp>
        <p:nvCxnSpPr>
          <p:cNvPr id="21" name="Straight Connector 20">
            <a:extLst>
              <a:ext uri="{FF2B5EF4-FFF2-40B4-BE49-F238E27FC236}">
                <a16:creationId xmlns:a16="http://schemas.microsoft.com/office/drawing/2014/main" id="{3558E1E2-ED1D-2AC7-7140-02A668C9D31F}"/>
              </a:ext>
            </a:extLst>
          </p:cNvPr>
          <p:cNvCxnSpPr>
            <a:cxnSpLocks/>
          </p:cNvCxnSpPr>
          <p:nvPr/>
        </p:nvCxnSpPr>
        <p:spPr>
          <a:xfrm>
            <a:off x="2392398" y="3662363"/>
            <a:ext cx="274476" cy="0"/>
          </a:xfrm>
          <a:prstGeom prst="line">
            <a:avLst/>
          </a:prstGeom>
          <a:noFill/>
          <a:ln w="19050" cap="flat" cmpd="sng" algn="ctr">
            <a:solidFill>
              <a:srgbClr val="2D2D3C">
                <a:lumMod val="20000"/>
                <a:lumOff val="80000"/>
              </a:srgbClr>
            </a:solidFill>
            <a:prstDash val="solid"/>
            <a:miter lim="800000"/>
          </a:ln>
          <a:effectLst/>
        </p:spPr>
      </p:cxnSp>
      <p:sp>
        <p:nvSpPr>
          <p:cNvPr id="22" name="TextBox 21">
            <a:extLst>
              <a:ext uri="{FF2B5EF4-FFF2-40B4-BE49-F238E27FC236}">
                <a16:creationId xmlns:a16="http://schemas.microsoft.com/office/drawing/2014/main" id="{2DE2DBED-A16B-130F-1A19-2D5F8F8DC0F2}"/>
              </a:ext>
            </a:extLst>
          </p:cNvPr>
          <p:cNvSpPr txBox="1"/>
          <p:nvPr/>
        </p:nvSpPr>
        <p:spPr>
          <a:xfrm>
            <a:off x="4832781" y="4531538"/>
            <a:ext cx="2535555" cy="531556"/>
          </a:xfrm>
          <a:prstGeom prst="rect">
            <a:avLst/>
          </a:prstGeom>
          <a:noFill/>
        </p:spPr>
        <p:txBody>
          <a:bodyPr wrap="square" rtlCol="0">
            <a:spAutoFit/>
          </a:bodyPr>
          <a:lstStyle/>
          <a:p>
            <a:pPr algn="ctr">
              <a:lnSpc>
                <a:spcPts val="1800"/>
              </a:lnSpc>
            </a:pPr>
            <a:r>
              <a:rPr lang="en-US" sz="1100" dirty="0">
                <a:solidFill>
                  <a:srgbClr val="0A0A46"/>
                </a:solidFill>
                <a:latin typeface="Roboto" panose="02000000000000000000" pitchFamily="2" charset="0"/>
                <a:ea typeface="Roboto" panose="02000000000000000000" pitchFamily="2" charset="0"/>
                <a:cs typeface="Poppins Light" panose="00000400000000000000" pitchFamily="50" charset="0"/>
              </a:rPr>
              <a:t>Financial Analysis </a:t>
            </a:r>
          </a:p>
          <a:p>
            <a:pPr algn="ctr">
              <a:lnSpc>
                <a:spcPts val="1800"/>
              </a:lnSpc>
            </a:pPr>
            <a:r>
              <a:rPr lang="en-US" sz="1100" dirty="0">
                <a:solidFill>
                  <a:srgbClr val="0A0A46"/>
                </a:solidFill>
                <a:latin typeface="Roboto" panose="02000000000000000000" pitchFamily="2" charset="0"/>
                <a:ea typeface="Roboto" panose="02000000000000000000" pitchFamily="2" charset="0"/>
                <a:cs typeface="Poppins Light" panose="00000400000000000000" pitchFamily="50" charset="0"/>
              </a:rPr>
              <a:t>Billing Collection l Arrears</a:t>
            </a:r>
          </a:p>
        </p:txBody>
      </p:sp>
      <p:sp>
        <p:nvSpPr>
          <p:cNvPr id="23" name="TextBox 22">
            <a:extLst>
              <a:ext uri="{FF2B5EF4-FFF2-40B4-BE49-F238E27FC236}">
                <a16:creationId xmlns:a16="http://schemas.microsoft.com/office/drawing/2014/main" id="{F0A3779E-B4B8-1A36-A734-90716EB1A9D5}"/>
              </a:ext>
            </a:extLst>
          </p:cNvPr>
          <p:cNvSpPr txBox="1"/>
          <p:nvPr/>
        </p:nvSpPr>
        <p:spPr>
          <a:xfrm>
            <a:off x="5186764" y="3918995"/>
            <a:ext cx="1827589" cy="592470"/>
          </a:xfrm>
          <a:prstGeom prst="rect">
            <a:avLst/>
          </a:prstGeom>
          <a:noFill/>
        </p:spPr>
        <p:txBody>
          <a:bodyPr wrap="square" rtlCol="0">
            <a:spAutoFit/>
          </a:bodyPr>
          <a:lstStyle/>
          <a:p>
            <a:pPr algn="ctr">
              <a:lnSpc>
                <a:spcPts val="2000"/>
              </a:lnSpc>
            </a:pPr>
            <a:r>
              <a:rPr lang="en-US" sz="1600" dirty="0">
                <a:solidFill>
                  <a:srgbClr val="1976D2"/>
                </a:solidFill>
                <a:latin typeface="Roboto Black" panose="02000000000000000000" pitchFamily="2" charset="0"/>
                <a:ea typeface="Roboto Black" panose="02000000000000000000" pitchFamily="2" charset="0"/>
                <a:cs typeface="Roboto Black" panose="02000000000000000000" pitchFamily="2" charset="0"/>
              </a:rPr>
              <a:t>Financial Diagnosis </a:t>
            </a:r>
          </a:p>
        </p:txBody>
      </p:sp>
      <p:cxnSp>
        <p:nvCxnSpPr>
          <p:cNvPr id="24" name="Straight Connector 23">
            <a:extLst>
              <a:ext uri="{FF2B5EF4-FFF2-40B4-BE49-F238E27FC236}">
                <a16:creationId xmlns:a16="http://schemas.microsoft.com/office/drawing/2014/main" id="{73A38E9F-C74B-DDA9-01CA-01BB11D7402C}"/>
              </a:ext>
            </a:extLst>
          </p:cNvPr>
          <p:cNvCxnSpPr>
            <a:cxnSpLocks/>
          </p:cNvCxnSpPr>
          <p:nvPr/>
        </p:nvCxnSpPr>
        <p:spPr>
          <a:xfrm>
            <a:off x="5963320" y="3662363"/>
            <a:ext cx="274476" cy="0"/>
          </a:xfrm>
          <a:prstGeom prst="line">
            <a:avLst/>
          </a:prstGeom>
          <a:noFill/>
          <a:ln w="19050" cap="flat" cmpd="sng" algn="ctr">
            <a:solidFill>
              <a:srgbClr val="2D2D3C">
                <a:lumMod val="20000"/>
                <a:lumOff val="80000"/>
              </a:srgbClr>
            </a:solidFill>
            <a:prstDash val="solid"/>
            <a:miter lim="800000"/>
          </a:ln>
          <a:effectLst/>
        </p:spPr>
      </p:cxnSp>
      <p:sp>
        <p:nvSpPr>
          <p:cNvPr id="25" name="TextBox 24">
            <a:extLst>
              <a:ext uri="{FF2B5EF4-FFF2-40B4-BE49-F238E27FC236}">
                <a16:creationId xmlns:a16="http://schemas.microsoft.com/office/drawing/2014/main" id="{5282F37B-F167-EA43-2172-A49E50FD6F5F}"/>
              </a:ext>
            </a:extLst>
          </p:cNvPr>
          <p:cNvSpPr txBox="1"/>
          <p:nvPr/>
        </p:nvSpPr>
        <p:spPr>
          <a:xfrm>
            <a:off x="8403704" y="4711365"/>
            <a:ext cx="2535555" cy="300723"/>
          </a:xfrm>
          <a:prstGeom prst="rect">
            <a:avLst/>
          </a:prstGeom>
          <a:noFill/>
        </p:spPr>
        <p:txBody>
          <a:bodyPr wrap="square" rtlCol="0">
            <a:spAutoFit/>
          </a:bodyPr>
          <a:lstStyle/>
          <a:p>
            <a:pPr algn="ctr">
              <a:lnSpc>
                <a:spcPts val="1800"/>
              </a:lnSpc>
            </a:pPr>
            <a:r>
              <a:rPr lang="en-US" sz="1100" dirty="0">
                <a:solidFill>
                  <a:prstClr val="white"/>
                </a:solidFill>
                <a:latin typeface="Roboto" panose="02000000000000000000" pitchFamily="2" charset="0"/>
                <a:ea typeface="Roboto" panose="02000000000000000000" pitchFamily="2" charset="0"/>
                <a:cs typeface="Poppins Light" panose="00000400000000000000" pitchFamily="50" charset="0"/>
              </a:rPr>
              <a:t>Recommendations l Actions</a:t>
            </a:r>
          </a:p>
        </p:txBody>
      </p:sp>
      <p:sp>
        <p:nvSpPr>
          <p:cNvPr id="26" name="TextBox 25">
            <a:extLst>
              <a:ext uri="{FF2B5EF4-FFF2-40B4-BE49-F238E27FC236}">
                <a16:creationId xmlns:a16="http://schemas.microsoft.com/office/drawing/2014/main" id="{C4E74B23-6C3B-7A90-49FE-50FC1BF7C1BB}"/>
              </a:ext>
            </a:extLst>
          </p:cNvPr>
          <p:cNvSpPr txBox="1"/>
          <p:nvPr/>
        </p:nvSpPr>
        <p:spPr>
          <a:xfrm>
            <a:off x="8610859" y="3938045"/>
            <a:ext cx="2121247" cy="598625"/>
          </a:xfrm>
          <a:prstGeom prst="rect">
            <a:avLst/>
          </a:prstGeom>
          <a:noFill/>
        </p:spPr>
        <p:txBody>
          <a:bodyPr wrap="square" rtlCol="0">
            <a:spAutoFit/>
          </a:bodyPr>
          <a:lstStyle/>
          <a:p>
            <a:pPr algn="ctr">
              <a:lnSpc>
                <a:spcPts val="2000"/>
              </a:lnSpc>
            </a:pPr>
            <a:r>
              <a:rPr lang="en-US" sz="1600"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Diagnosis</a:t>
            </a:r>
          </a:p>
          <a:p>
            <a:pPr algn="ctr">
              <a:lnSpc>
                <a:spcPts val="2000"/>
              </a:lnSpc>
            </a:pPr>
            <a:r>
              <a:rPr lang="en-US" sz="1600"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Recommendations </a:t>
            </a:r>
          </a:p>
        </p:txBody>
      </p:sp>
      <p:cxnSp>
        <p:nvCxnSpPr>
          <p:cNvPr id="27" name="Straight Connector 26">
            <a:extLst>
              <a:ext uri="{FF2B5EF4-FFF2-40B4-BE49-F238E27FC236}">
                <a16:creationId xmlns:a16="http://schemas.microsoft.com/office/drawing/2014/main" id="{95CCB76F-BADA-C5F9-066A-8AC27D660CE5}"/>
              </a:ext>
            </a:extLst>
          </p:cNvPr>
          <p:cNvCxnSpPr>
            <a:cxnSpLocks/>
          </p:cNvCxnSpPr>
          <p:nvPr/>
        </p:nvCxnSpPr>
        <p:spPr>
          <a:xfrm>
            <a:off x="9534244" y="3681413"/>
            <a:ext cx="274476" cy="0"/>
          </a:xfrm>
          <a:prstGeom prst="line">
            <a:avLst/>
          </a:prstGeom>
          <a:noFill/>
          <a:ln w="19050" cap="flat" cmpd="sng" algn="ctr">
            <a:solidFill>
              <a:sysClr val="window" lastClr="FFFFFF"/>
            </a:solidFill>
            <a:prstDash val="solid"/>
            <a:miter lim="800000"/>
          </a:ln>
          <a:effectLst/>
        </p:spPr>
      </p:cxnSp>
      <p:sp>
        <p:nvSpPr>
          <p:cNvPr id="5" name="Slide Number Placeholder 4">
            <a:extLst>
              <a:ext uri="{FF2B5EF4-FFF2-40B4-BE49-F238E27FC236}">
                <a16:creationId xmlns:a16="http://schemas.microsoft.com/office/drawing/2014/main" id="{072EF5DD-57C2-27B5-9743-B9BDE543AA8C}"/>
              </a:ext>
            </a:extLst>
          </p:cNvPr>
          <p:cNvSpPr>
            <a:spLocks noGrp="1"/>
          </p:cNvSpPr>
          <p:nvPr>
            <p:ph type="sldNum" sz="quarter" idx="12"/>
          </p:nvPr>
        </p:nvSpPr>
        <p:spPr/>
        <p:txBody>
          <a:bodyPr/>
          <a:lstStyle/>
          <a:p>
            <a:fld id="{C669A7A6-C1EA-47A1-978E-D843007FFD51}" type="slidenum">
              <a:rPr lang="en-US" smtClean="0"/>
              <a:t>2</a:t>
            </a:fld>
            <a:endParaRPr lang="en-US"/>
          </a:p>
        </p:txBody>
      </p:sp>
      <p:sp>
        <p:nvSpPr>
          <p:cNvPr id="28" name="Text Placeholder 2">
            <a:extLst>
              <a:ext uri="{FF2B5EF4-FFF2-40B4-BE49-F238E27FC236}">
                <a16:creationId xmlns:a16="http://schemas.microsoft.com/office/drawing/2014/main" id="{CE26B9E7-3D41-CF81-673B-7646717D563E}"/>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Technical and Financial Diagnosis</a:t>
            </a:r>
          </a:p>
        </p:txBody>
      </p:sp>
      <mc:AlternateContent xmlns:mc="http://schemas.openxmlformats.org/markup-compatibility/2006">
        <mc:Choice xmlns="" xmlns:psuz="http://schemas.microsoft.com/office/powerpoint/2016/summaryzoom" Requires="psuz">
          <p:graphicFrame>
            <p:nvGraphicFramePr>
              <p:cNvPr id="30" name="Summary Zoom 29">
                <a:extLst>
                  <a:ext uri="{FF2B5EF4-FFF2-40B4-BE49-F238E27FC236}">
                    <a16:creationId xmlns:a16="http://schemas.microsoft.com/office/drawing/2014/main" id="{9254C268-B53D-AC3A-413B-B3CA165FD978}"/>
                  </a:ext>
                </a:extLst>
              </p:cNvPr>
              <p:cNvGraphicFramePr>
                <a:graphicFrameLocks noChangeAspect="1"/>
              </p:cNvGraphicFramePr>
              <p:nvPr>
                <p:extLst>
                  <p:ext uri="{D42A27DB-BD31-4B8C-83A1-F6EECF244321}">
                    <p14:modId xmlns:p14="http://schemas.microsoft.com/office/powerpoint/2010/main" val="2573805767"/>
                  </p:ext>
                </p:extLst>
              </p:nvPr>
            </p:nvGraphicFramePr>
            <p:xfrm>
              <a:off x="838200" y="1716872"/>
              <a:ext cx="10515600" cy="4351338"/>
            </p:xfrm>
            <a:graphic>
              <a:graphicData uri="http://schemas.microsoft.com/office/powerpoint/2016/summaryzoom">
                <psuz:summaryZm>
                  <psuz:summaryZmObj sectionId="{1B1798E9-9C25-451F-87F4-FB3F73FED08C}" offsetFactorX="-50575" offsetFactorY="-7511" scaleFactorX="23313" scaleFactorY="41445">
                    <psuz:zmPr id="{4079823C-9F52-4A6C-A0E0-5FE9137D1249}" imageType="cover" transitionDur="1000">
                      <p166:blipFill xmlns:p166="http://schemas.microsoft.com/office/powerpoint/2016/6/main">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166:blipFill>
                      <p166:spPr xmlns:p166="http://schemas.microsoft.com/office/powerpoint/2016/6/main">
                        <a:xfrm>
                          <a:off x="1285674" y="578508"/>
                          <a:ext cx="811541" cy="811535"/>
                        </a:xfrm>
                        <a:prstGeom prst="rect">
                          <a:avLst/>
                        </a:prstGeom>
                        <a:noFill/>
                        <a:ln w="3175">
                          <a:noFill/>
                        </a:ln>
                      </p166:spPr>
                    </psuz:zmPr>
                  </psuz:summaryZmObj>
                  <psuz:summaryZmObj sectionId="{21A2F7BE-969A-4204-A37D-82522CE7545F}" offsetFactorX="-52620" offsetFactorY="-4890" scaleFactorX="19881" scaleFactorY="35344">
                    <psuz:zmPr id="{DC4123DC-A5DE-4AEE-8DA0-5165D04490C7}" imageType="cover" transitionDur="1000">
                      <p166:blipFill xmlns:p166="http://schemas.microsoft.com/office/powerpoint/2016/6/main">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166:blipFill>
                      <p166:spPr xmlns:p166="http://schemas.microsoft.com/office/powerpoint/2016/6/main">
                        <a:xfrm>
                          <a:off x="4885831" y="689562"/>
                          <a:ext cx="692071" cy="692071"/>
                        </a:xfrm>
                        <a:prstGeom prst="rect">
                          <a:avLst/>
                        </a:prstGeom>
                        <a:ln w="3175">
                          <a:noFill/>
                        </a:ln>
                      </p166:spPr>
                    </psuz:zmPr>
                  </psuz:summaryZmObj>
                  <psuz:summaryZmObj sectionId="{A43DB94F-AE90-4FE6-A554-67D45623B251}" offsetFactorX="154896" offsetFactorY="-115744" scaleFactorX="13647" scaleFactorY="31324">
                    <psuz:zmPr id="{D2B34AEA-2747-460B-AA83-7DD875A8ABB3}" imageType="cover" transitionDur="1000">
                      <p166:blipFill xmlns:p166="http://schemas.microsoft.com/office/powerpoint/2016/6/main">
                        <a:blip r:embed="rId6">
                          <a:extLst>
                            <a:ext uri="{28A0092B-C50C-407E-A947-70E740481C1C}">
                              <a14:useLocalDpi xmlns:a14="http://schemas.microsoft.com/office/drawing/2010/main" val="0"/>
                            </a:ext>
                          </a:extLst>
                        </a:blip>
                        <a:stretch>
                          <a:fillRect/>
                        </a:stretch>
                      </p166:blipFill>
                      <p166:spPr xmlns:p166="http://schemas.microsoft.com/office/powerpoint/2016/6/main">
                        <a:xfrm>
                          <a:off x="8606503" y="646927"/>
                          <a:ext cx="475061" cy="613355"/>
                        </a:xfrm>
                        <a:prstGeom prst="rect">
                          <a:avLst/>
                        </a:prstGeom>
                        <a:ln w="3175">
                          <a:noFill/>
                        </a:ln>
                      </p166:spPr>
                    </psuz:zmPr>
                  </psuz:summaryZmObj>
                  <psuz:gridLayout/>
                </psuz:summaryZm>
              </a:graphicData>
            </a:graphic>
          </p:graphicFrame>
        </mc:Choice>
        <mc:Fallback>
          <p:grpSp>
            <p:nvGrpSpPr>
              <p:cNvPr id="30" name="Summary Zoom 29">
                <a:extLst>
                  <a:ext uri="{FF2B5EF4-FFF2-40B4-BE49-F238E27FC236}">
                    <a16:creationId xmlns:a16="http://schemas.microsoft.com/office/drawing/2014/main" id="{9254C268-B53D-AC3A-413B-B3CA165FD978}"/>
                  </a:ext>
                </a:extLst>
              </p:cNvPr>
              <p:cNvGrpSpPr>
                <a:grpSpLocks noGrp="1" noUngrp="1" noRot="1" noChangeAspect="1" noMove="1" noResize="1"/>
              </p:cNvGrpSpPr>
              <p:nvPr/>
            </p:nvGrpSpPr>
            <p:grpSpPr>
              <a:xfrm>
                <a:off x="838200" y="1716872"/>
                <a:ext cx="10515600" cy="4351338"/>
                <a:chOff x="838200" y="1716872"/>
                <a:chExt cx="10515600" cy="4351338"/>
              </a:xfrm>
            </p:grpSpPr>
            <p:pic>
              <p:nvPicPr>
                <p:cNvPr id="2" name="Picture 2">
                  <a:hlinkClick r:id="rId7" action="ppaction://hlinksldjump"/>
                </p:cNvPr>
                <p:cNvPicPr>
                  <a:picLocks noSelect="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2123874" y="2295380"/>
                  <a:ext cx="811541" cy="811535"/>
                </a:xfrm>
                <a:prstGeom prst="rect">
                  <a:avLst/>
                </a:prstGeom>
                <a:noFill/>
                <a:ln w="3175">
                  <a:noFill/>
                </a:ln>
              </p:spPr>
            </p:pic>
            <p:pic>
              <p:nvPicPr>
                <p:cNvPr id="3" name="Picture 3">
                  <a:hlinkClick r:id="rId9" action="ppaction://hlinksldjump"/>
                </p:cNvPr>
                <p:cNvPicPr>
                  <a:picLocks noSelect="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724031" y="2406434"/>
                  <a:ext cx="692071" cy="692071"/>
                </a:xfrm>
                <a:prstGeom prst="rect">
                  <a:avLst/>
                </a:prstGeom>
                <a:ln w="3175">
                  <a:noFill/>
                </a:ln>
              </p:spPr>
            </p:pic>
            <p:pic>
              <p:nvPicPr>
                <p:cNvPr id="4" name="Picture 4">
                  <a:hlinkClick r:id="rId11" action="ppaction://hlinksldjump"/>
                </p:cNvPr>
                <p:cNvPicPr>
                  <a:picLocks noSelect="1" noRot="1" noChangeAspect="1" noMove="1" noResize="1" noEditPoints="1" noAdjustHandles="1" noChangeArrowheads="1" noChangeShapeType="1"/>
                </p:cNvPicPr>
                <p:nvPr/>
              </p:nvPicPr>
              <p:blipFill>
                <a:blip r:embed="rId12">
                  <a:extLst>
                    <a:ext uri="{28A0092B-C50C-407E-A947-70E740481C1C}">
                      <a14:useLocalDpi xmlns:a14="http://schemas.microsoft.com/office/drawing/2010/main" val="0"/>
                    </a:ext>
                  </a:extLst>
                </a:blip>
                <a:stretch>
                  <a:fillRect/>
                </a:stretch>
              </p:blipFill>
              <p:spPr>
                <a:xfrm>
                  <a:off x="9444703" y="2363799"/>
                  <a:ext cx="475061" cy="613355"/>
                </a:xfrm>
                <a:prstGeom prst="rect">
                  <a:avLst/>
                </a:prstGeom>
                <a:ln w="3175">
                  <a:noFill/>
                </a:ln>
              </p:spPr>
            </p:pic>
          </p:grpSp>
        </mc:Fallback>
      </mc:AlternateContent>
    </p:spTree>
    <p:extLst>
      <p:ext uri="{BB962C8B-B14F-4D97-AF65-F5344CB8AC3E}">
        <p14:creationId xmlns:p14="http://schemas.microsoft.com/office/powerpoint/2010/main" val="1140197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 name="Table 11"/>
          <p:cNvGraphicFramePr>
            <a:graphicFrameLocks noGrp="1"/>
          </p:cNvGraphicFramePr>
          <p:nvPr>
            <p:extLst>
              <p:ext uri="{D42A27DB-BD31-4B8C-83A1-F6EECF244321}">
                <p14:modId xmlns:p14="http://schemas.microsoft.com/office/powerpoint/2010/main" val="235138599"/>
              </p:ext>
            </p:extLst>
          </p:nvPr>
        </p:nvGraphicFramePr>
        <p:xfrm>
          <a:off x="972161" y="1286267"/>
          <a:ext cx="6367800" cy="2773680"/>
        </p:xfrm>
        <a:graphic>
          <a:graphicData uri="http://schemas.openxmlformats.org/drawingml/2006/table">
            <a:tbl>
              <a:tblPr firstRow="1" bandRow="1">
                <a:tableStyleId>{5FD0F851-EC5A-4D38-B0AD-8093EC10F338}</a:tableStyleId>
              </a:tblPr>
              <a:tblGrid>
                <a:gridCol w="1354594">
                  <a:extLst>
                    <a:ext uri="{9D8B030D-6E8A-4147-A177-3AD203B41FA5}">
                      <a16:colId xmlns:a16="http://schemas.microsoft.com/office/drawing/2014/main" val="4219182415"/>
                    </a:ext>
                  </a:extLst>
                </a:gridCol>
                <a:gridCol w="1778483">
                  <a:extLst>
                    <a:ext uri="{9D8B030D-6E8A-4147-A177-3AD203B41FA5}">
                      <a16:colId xmlns:a16="http://schemas.microsoft.com/office/drawing/2014/main" val="2257976424"/>
                    </a:ext>
                  </a:extLst>
                </a:gridCol>
                <a:gridCol w="1078241">
                  <a:extLst>
                    <a:ext uri="{9D8B030D-6E8A-4147-A177-3AD203B41FA5}">
                      <a16:colId xmlns:a16="http://schemas.microsoft.com/office/drawing/2014/main" val="3818009278"/>
                    </a:ext>
                  </a:extLst>
                </a:gridCol>
                <a:gridCol w="1078241">
                  <a:extLst>
                    <a:ext uri="{9D8B030D-6E8A-4147-A177-3AD203B41FA5}">
                      <a16:colId xmlns:a16="http://schemas.microsoft.com/office/drawing/2014/main" val="2303092706"/>
                    </a:ext>
                  </a:extLst>
                </a:gridCol>
                <a:gridCol w="1078241">
                  <a:extLst>
                    <a:ext uri="{9D8B030D-6E8A-4147-A177-3AD203B41FA5}">
                      <a16:colId xmlns:a16="http://schemas.microsoft.com/office/drawing/2014/main" val="335464780"/>
                    </a:ext>
                  </a:extLst>
                </a:gridCol>
              </a:tblGrid>
              <a:tr h="423885">
                <a:tc gridSpan="5">
                  <a:txBody>
                    <a:bodyPr/>
                    <a:lstStyle/>
                    <a:p>
                      <a:pPr marL="0" indent="0" algn="l">
                        <a:lnSpc>
                          <a:spcPct val="100000"/>
                        </a:lnSpc>
                        <a:buFont typeface="Arial" panose="020B0604020202020204" pitchFamily="34" charset="0"/>
                        <a:buNone/>
                      </a:pPr>
                      <a:endParaRPr lang="en-US" sz="3600" b="1" baseline="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1800" b="0" strike="noStrike" baseline="30000" dirty="0">
                        <a:solidFill>
                          <a:schemeClr val="tx1"/>
                        </a:solidFill>
                        <a:latin typeface="Hero New" panose="02000500000000000000"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2400" b="1" baseline="0" dirty="0">
                        <a:solidFill>
                          <a:schemeClr val="tx1"/>
                        </a:solidFill>
                        <a:latin typeface="Hero New" panose="02000500000000000000" pitchFamily="50"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2400" b="1" baseline="0" dirty="0">
                        <a:solidFill>
                          <a:schemeClr val="tx1"/>
                        </a:solidFill>
                        <a:latin typeface="Hero New" panose="02000500000000000000" pitchFamily="50"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2400" b="1" baseline="0" dirty="0">
                        <a:solidFill>
                          <a:schemeClr val="tx1"/>
                        </a:solidFill>
                        <a:latin typeface="Hero New" panose="02000500000000000000" pitchFamily="50"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784841"/>
                  </a:ext>
                </a:extLst>
              </a:tr>
              <a:tr h="535463">
                <a:tc gridSpan="5">
                  <a:txBody>
                    <a:bodyPr/>
                    <a:lstStyle/>
                    <a:p>
                      <a:pPr marL="0" indent="0" algn="l">
                        <a:lnSpc>
                          <a:spcPct val="100000"/>
                        </a:lnSpc>
                        <a:buFont typeface="Arial" panose="020B0604020202020204" pitchFamily="34" charset="0"/>
                        <a:buNone/>
                      </a:pPr>
                      <a:r>
                        <a:rPr lang="en-US" sz="2400" b="1" baseline="0" dirty="0">
                          <a:solidFill>
                            <a:srgbClr val="1976D2"/>
                          </a:solidFill>
                          <a:latin typeface="Roboto" panose="02000000000000000000" pitchFamily="2" charset="0"/>
                          <a:ea typeface="Roboto" panose="02000000000000000000" pitchFamily="2" charset="0"/>
                          <a:cs typeface="Roboto" panose="02000000000000000000" pitchFamily="2" charset="0"/>
                        </a:rPr>
                        <a:t>SLWE </a:t>
                      </a:r>
                      <a:r>
                        <a:rPr lang="en-US" sz="2400" b="1" baseline="0" dirty="0">
                          <a:solidFill>
                            <a:srgbClr val="0A0A46"/>
                          </a:solidFill>
                          <a:latin typeface="Roboto" panose="02000000000000000000" pitchFamily="2" charset="0"/>
                          <a:ea typeface="Roboto" panose="02000000000000000000" pitchFamily="2" charset="0"/>
                          <a:cs typeface="Roboto" panose="02000000000000000000" pitchFamily="2" charset="0"/>
                        </a:rPr>
                        <a:t>Highlights </a:t>
                      </a:r>
                      <a:r>
                        <a:rPr lang="en-US" sz="4000" b="1" baseline="0" dirty="0">
                          <a:solidFill>
                            <a:srgbClr val="0A0A46"/>
                          </a:solidFill>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a:t>
                      </a:r>
                      <a:r>
                        <a:rPr lang="en-US" sz="1200" b="1" baseline="0" dirty="0">
                          <a:solidFill>
                            <a:srgbClr val="0A0A46"/>
                          </a:solidFill>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P</a:t>
                      </a:r>
                      <a:r>
                        <a:rPr lang="en-US" sz="1200" b="1" baseline="0" dirty="0">
                          <a:solidFill>
                            <a:srgbClr val="0A0A46"/>
                          </a:solidFill>
                          <a:latin typeface="Roboto" panose="02000000000000000000" pitchFamily="2" charset="0"/>
                          <a:ea typeface="Roboto" panose="02000000000000000000" pitchFamily="2" charset="0"/>
                          <a:cs typeface="Roboto" panose="02000000000000000000" pitchFamily="2" charset="0"/>
                        </a:rPr>
                        <a:t>opulation 1.2 Million  </a:t>
                      </a:r>
                      <a:r>
                        <a:rPr lang="en-US" sz="4000" b="1" baseline="0" dirty="0">
                          <a:solidFill>
                            <a:srgbClr val="0A0A46"/>
                          </a:solidFill>
                          <a:latin typeface="Roboto" panose="02000000000000000000" pitchFamily="2" charset="0"/>
                          <a:ea typeface="Roboto" panose="02000000000000000000" pitchFamily="2" charset="0"/>
                          <a:cs typeface="Roboto" panose="02000000000000000000" pitchFamily="2" charset="0"/>
                        </a:rPr>
                        <a:t>.</a:t>
                      </a:r>
                      <a:r>
                        <a:rPr lang="en-US" sz="1200" b="1" baseline="0" dirty="0">
                          <a:solidFill>
                            <a:srgbClr val="0A0A46"/>
                          </a:solidFill>
                          <a:latin typeface="Roboto" panose="02000000000000000000" pitchFamily="2" charset="0"/>
                          <a:ea typeface="Roboto" panose="02000000000000000000" pitchFamily="2" charset="0"/>
                          <a:cs typeface="Roboto" panose="02000000000000000000" pitchFamily="2" charset="0"/>
                        </a:rPr>
                        <a:t>Area 2,200 km</a:t>
                      </a:r>
                      <a:r>
                        <a:rPr lang="en-US" sz="1200" b="1" baseline="30000" dirty="0">
                          <a:solidFill>
                            <a:srgbClr val="0A0A46"/>
                          </a:solidFill>
                          <a:latin typeface="Roboto" panose="02000000000000000000" pitchFamily="2" charset="0"/>
                          <a:ea typeface="Roboto" panose="02000000000000000000" pitchFamily="2" charset="0"/>
                          <a:cs typeface="Roboto" panose="02000000000000000000" pitchFamily="2" charset="0"/>
                        </a:rPr>
                        <a:t>2</a:t>
                      </a: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7778598"/>
                  </a:ext>
                </a:extLst>
              </a:tr>
              <a:tr h="746845">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PS</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13</a:t>
                      </a: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Well</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363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Spring</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WTP</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WWTP</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62779637"/>
                  </a:ext>
                </a:extLst>
              </a:tr>
              <a:tr h="20185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43757344"/>
                  </a:ext>
                </a:extLst>
              </a:tr>
            </a:tbl>
          </a:graphicData>
        </a:graphic>
      </p:graphicFrame>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3</a:t>
            </a:fld>
            <a:endParaRPr lang="en-US" dirty="0"/>
          </a:p>
        </p:txBody>
      </p:sp>
      <p:pic>
        <p:nvPicPr>
          <p:cNvPr id="11" name="Picture 10"/>
          <p:cNvPicPr>
            <a:picLocks noChangeAspect="1"/>
          </p:cNvPicPr>
          <p:nvPr/>
        </p:nvPicPr>
        <p:blipFill>
          <a:blip r:embed="rId5"/>
          <a:stretch>
            <a:fillRect/>
          </a:stretch>
        </p:blipFill>
        <p:spPr>
          <a:xfrm>
            <a:off x="7535056" y="1088838"/>
            <a:ext cx="4331113" cy="5514118"/>
          </a:xfrm>
          <a:prstGeom prst="rect">
            <a:avLst/>
          </a:prstGeom>
        </p:spPr>
      </p:pic>
      <p:graphicFrame>
        <p:nvGraphicFramePr>
          <p:cNvPr id="13" name="Table 12"/>
          <p:cNvGraphicFramePr>
            <a:graphicFrameLocks noGrp="1"/>
          </p:cNvGraphicFramePr>
          <p:nvPr>
            <p:extLst>
              <p:ext uri="{D42A27DB-BD31-4B8C-83A1-F6EECF244321}">
                <p14:modId xmlns:p14="http://schemas.microsoft.com/office/powerpoint/2010/main" val="2085516814"/>
              </p:ext>
            </p:extLst>
          </p:nvPr>
        </p:nvGraphicFramePr>
        <p:xfrm>
          <a:off x="972160" y="3712980"/>
          <a:ext cx="6367803" cy="2909227"/>
        </p:xfrm>
        <a:graphic>
          <a:graphicData uri="http://schemas.openxmlformats.org/drawingml/2006/table">
            <a:tbl>
              <a:tblPr firstRow="1" bandRow="1">
                <a:tableStyleId>{5FD0F851-EC5A-4D38-B0AD-8093EC10F338}</a:tableStyleId>
              </a:tblPr>
              <a:tblGrid>
                <a:gridCol w="1447960">
                  <a:extLst>
                    <a:ext uri="{9D8B030D-6E8A-4147-A177-3AD203B41FA5}">
                      <a16:colId xmlns:a16="http://schemas.microsoft.com/office/drawing/2014/main" val="4219182415"/>
                    </a:ext>
                  </a:extLst>
                </a:gridCol>
                <a:gridCol w="1515212">
                  <a:extLst>
                    <a:ext uri="{9D8B030D-6E8A-4147-A177-3AD203B41FA5}">
                      <a16:colId xmlns:a16="http://schemas.microsoft.com/office/drawing/2014/main" val="2257976424"/>
                    </a:ext>
                  </a:extLst>
                </a:gridCol>
                <a:gridCol w="1337156">
                  <a:extLst>
                    <a:ext uri="{9D8B030D-6E8A-4147-A177-3AD203B41FA5}">
                      <a16:colId xmlns:a16="http://schemas.microsoft.com/office/drawing/2014/main" val="3818009278"/>
                    </a:ext>
                  </a:extLst>
                </a:gridCol>
                <a:gridCol w="970768">
                  <a:extLst>
                    <a:ext uri="{9D8B030D-6E8A-4147-A177-3AD203B41FA5}">
                      <a16:colId xmlns:a16="http://schemas.microsoft.com/office/drawing/2014/main" val="2303092706"/>
                    </a:ext>
                  </a:extLst>
                </a:gridCol>
                <a:gridCol w="1096707">
                  <a:extLst>
                    <a:ext uri="{9D8B030D-6E8A-4147-A177-3AD203B41FA5}">
                      <a16:colId xmlns:a16="http://schemas.microsoft.com/office/drawing/2014/main" val="335464780"/>
                    </a:ext>
                  </a:extLst>
                </a:gridCol>
              </a:tblGrid>
              <a:tr h="581449">
                <a:tc gridSpan="5">
                  <a:txBody>
                    <a:bodyPr/>
                    <a:lstStyle/>
                    <a:p>
                      <a:pPr marL="0" indent="0" algn="l">
                        <a:lnSpc>
                          <a:spcPct val="100000"/>
                        </a:lnSpc>
                        <a:buFont typeface="Arial" panose="020B0604020202020204" pitchFamily="34" charset="0"/>
                        <a:buNone/>
                      </a:pPr>
                      <a:endParaRPr lang="en-US" sz="2800" b="1" baseline="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1800" b="0" strike="noStrike" baseline="30000" dirty="0">
                        <a:solidFill>
                          <a:schemeClr val="tx1"/>
                        </a:solidFill>
                        <a:latin typeface="Hero New" panose="02000500000000000000"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2400" b="1" baseline="0" dirty="0">
                        <a:solidFill>
                          <a:schemeClr val="tx1"/>
                        </a:solidFill>
                        <a:latin typeface="Hero New" panose="02000500000000000000" pitchFamily="50"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2400" b="1" baseline="0" dirty="0">
                        <a:solidFill>
                          <a:schemeClr val="tx1"/>
                        </a:solidFill>
                        <a:latin typeface="Hero New" panose="02000500000000000000" pitchFamily="50"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2400" b="1" baseline="0" dirty="0">
                        <a:solidFill>
                          <a:schemeClr val="tx1"/>
                        </a:solidFill>
                        <a:latin typeface="Hero New" panose="02000500000000000000" pitchFamily="50"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784841"/>
                  </a:ext>
                </a:extLst>
              </a:tr>
              <a:tr h="895218">
                <a:tc gridSpan="5">
                  <a:txBody>
                    <a:bodyPr/>
                    <a:lstStyle/>
                    <a:p>
                      <a:pPr marL="0" indent="0" algn="l">
                        <a:lnSpc>
                          <a:spcPct val="100000"/>
                        </a:lnSpc>
                        <a:buFont typeface="Arial" panose="020B0604020202020204" pitchFamily="34" charset="0"/>
                        <a:buNone/>
                      </a:pPr>
                      <a:r>
                        <a:rPr lang="en-US" sz="2400" b="1" baseline="0" dirty="0">
                          <a:solidFill>
                            <a:srgbClr val="1976D2"/>
                          </a:solidFill>
                          <a:latin typeface="Roboto" panose="02000000000000000000" pitchFamily="2" charset="0"/>
                          <a:ea typeface="Roboto" panose="02000000000000000000" pitchFamily="2" charset="0"/>
                          <a:cs typeface="Roboto" panose="02000000000000000000" pitchFamily="2" charset="0"/>
                        </a:rPr>
                        <a:t>BMLWE </a:t>
                      </a:r>
                      <a:r>
                        <a:rPr lang="en-US" sz="2400" b="1" baseline="0" dirty="0">
                          <a:solidFill>
                            <a:srgbClr val="0A0A46"/>
                          </a:solidFill>
                          <a:latin typeface="Roboto" panose="02000000000000000000" pitchFamily="2" charset="0"/>
                          <a:ea typeface="Roboto" panose="02000000000000000000" pitchFamily="2" charset="0"/>
                          <a:cs typeface="Roboto" panose="02000000000000000000" pitchFamily="2" charset="0"/>
                        </a:rPr>
                        <a:t>Highlights </a:t>
                      </a:r>
                      <a:r>
                        <a:rPr lang="en-US" sz="4000" b="1" baseline="0" dirty="0">
                          <a:solidFill>
                            <a:srgbClr val="0A0A46"/>
                          </a:solidFill>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a:t>
                      </a:r>
                      <a:r>
                        <a:rPr lang="en-US" sz="1200" b="1" baseline="0" dirty="0">
                          <a:solidFill>
                            <a:srgbClr val="0A0A46"/>
                          </a:solidFill>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P</a:t>
                      </a:r>
                      <a:r>
                        <a:rPr lang="en-US" sz="1200" b="1" baseline="0" dirty="0">
                          <a:solidFill>
                            <a:srgbClr val="0A0A46"/>
                          </a:solidFill>
                          <a:latin typeface="Roboto" panose="02000000000000000000" pitchFamily="2" charset="0"/>
                          <a:ea typeface="Roboto" panose="02000000000000000000" pitchFamily="2" charset="0"/>
                          <a:cs typeface="Roboto" panose="02000000000000000000" pitchFamily="2" charset="0"/>
                        </a:rPr>
                        <a:t>opulation 2.9 Million</a:t>
                      </a:r>
                      <a:r>
                        <a:rPr lang="en-US" sz="4000" b="1" baseline="0" dirty="0">
                          <a:solidFill>
                            <a:srgbClr val="0A0A46"/>
                          </a:solidFill>
                          <a:latin typeface="Roboto" panose="02000000000000000000" pitchFamily="2" charset="0"/>
                          <a:ea typeface="Roboto" panose="02000000000000000000" pitchFamily="2" charset="0"/>
                          <a:cs typeface="Roboto" panose="02000000000000000000" pitchFamily="2" charset="0"/>
                        </a:rPr>
                        <a:t>.</a:t>
                      </a:r>
                      <a:r>
                        <a:rPr lang="en-US" sz="1200" b="1" baseline="0" dirty="0">
                          <a:solidFill>
                            <a:srgbClr val="0A0A46"/>
                          </a:solidFill>
                          <a:latin typeface="Roboto" panose="02000000000000000000" pitchFamily="2" charset="0"/>
                          <a:ea typeface="Roboto" panose="02000000000000000000" pitchFamily="2" charset="0"/>
                          <a:cs typeface="Roboto" panose="02000000000000000000" pitchFamily="2" charset="0"/>
                        </a:rPr>
                        <a:t>Area 2,000 km</a:t>
                      </a:r>
                      <a:r>
                        <a:rPr lang="en-US" sz="1200" b="1" baseline="30000" dirty="0">
                          <a:solidFill>
                            <a:srgbClr val="0A0A46"/>
                          </a:solidFill>
                          <a:latin typeface="Roboto" panose="02000000000000000000" pitchFamily="2" charset="0"/>
                          <a:ea typeface="Roboto" panose="02000000000000000000" pitchFamily="2" charset="0"/>
                          <a:cs typeface="Roboto" panose="02000000000000000000" pitchFamily="2" charset="0"/>
                        </a:rPr>
                        <a:t>2</a:t>
                      </a: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7778598"/>
                  </a:ext>
                </a:extLst>
              </a:tr>
              <a:tr h="1107188">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PS</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398</a:t>
                      </a: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Well</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315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Spring</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29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WTP</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WWTP</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62779637"/>
                  </a:ext>
                </a:extLst>
              </a:tr>
              <a:tr h="29924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43757344"/>
                  </a:ext>
                </a:extLst>
              </a:tr>
            </a:tbl>
          </a:graphicData>
        </a:graphic>
      </p:graphicFrame>
      <p:sp>
        <p:nvSpPr>
          <p:cNvPr id="14" name="TextBox 13"/>
          <p:cNvSpPr txBox="1"/>
          <p:nvPr/>
        </p:nvSpPr>
        <p:spPr>
          <a:xfrm>
            <a:off x="8602907" y="3673241"/>
            <a:ext cx="1286535" cy="400110"/>
          </a:xfrm>
          <a:prstGeom prst="rect">
            <a:avLst/>
          </a:prstGeom>
          <a:noFill/>
        </p:spPr>
        <p:txBody>
          <a:bodyPr wrap="square" rtlCol="0">
            <a:spAutoFit/>
          </a:bodyPr>
          <a:lstStyle/>
          <a:p>
            <a:r>
              <a:rPr lang="en-US" sz="2000" b="1" dirty="0">
                <a:solidFill>
                  <a:srgbClr val="0A0A46"/>
                </a:solidFill>
                <a:latin typeface="Roboto" panose="02000000000000000000" pitchFamily="2" charset="0"/>
                <a:ea typeface="Roboto" panose="02000000000000000000" pitchFamily="2" charset="0"/>
                <a:cs typeface="Roboto" panose="02000000000000000000" pitchFamily="2" charset="0"/>
              </a:rPr>
              <a:t>BMLWE</a:t>
            </a:r>
          </a:p>
        </p:txBody>
      </p:sp>
      <p:sp>
        <p:nvSpPr>
          <p:cNvPr id="15" name="TextBox 14"/>
          <p:cNvSpPr txBox="1"/>
          <p:nvPr/>
        </p:nvSpPr>
        <p:spPr>
          <a:xfrm>
            <a:off x="8052117" y="5212479"/>
            <a:ext cx="1062927" cy="400110"/>
          </a:xfrm>
          <a:prstGeom prst="rect">
            <a:avLst/>
          </a:prstGeom>
          <a:noFill/>
        </p:spPr>
        <p:txBody>
          <a:bodyPr wrap="square" rtlCol="0">
            <a:spAutoFit/>
          </a:bodyPr>
          <a:lstStyle/>
          <a:p>
            <a:r>
              <a:rPr lang="en-US" sz="2000" b="1" dirty="0">
                <a:solidFill>
                  <a:srgbClr val="0A0A46"/>
                </a:solidFill>
                <a:latin typeface="Roboto" panose="02000000000000000000" pitchFamily="2" charset="0"/>
                <a:ea typeface="Roboto" panose="02000000000000000000" pitchFamily="2" charset="0"/>
                <a:cs typeface="Roboto" panose="02000000000000000000" pitchFamily="2" charset="0"/>
              </a:rPr>
              <a:t>SLWE</a:t>
            </a:r>
          </a:p>
        </p:txBody>
      </p:sp>
      <p:sp>
        <p:nvSpPr>
          <p:cNvPr id="3" name="Text Placeholder 2">
            <a:extLst>
              <a:ext uri="{FF2B5EF4-FFF2-40B4-BE49-F238E27FC236}">
                <a16:creationId xmlns:a16="http://schemas.microsoft.com/office/drawing/2014/main" id="{B56340F6-910A-55A1-128D-9D6D6DC0778A}"/>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Operational Key Data</a:t>
            </a:r>
          </a:p>
        </p:txBody>
      </p:sp>
    </p:spTree>
    <p:extLst>
      <p:ext uri="{BB962C8B-B14F-4D97-AF65-F5344CB8AC3E}">
        <p14:creationId xmlns:p14="http://schemas.microsoft.com/office/powerpoint/2010/main" val="425476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4</a:t>
            </a:fld>
            <a:endParaRPr lang="en-US" dirty="0"/>
          </a:p>
        </p:txBody>
      </p:sp>
      <p:pic>
        <p:nvPicPr>
          <p:cNvPr id="11" name="Picture 10"/>
          <p:cNvPicPr>
            <a:picLocks noChangeAspect="1"/>
          </p:cNvPicPr>
          <p:nvPr/>
        </p:nvPicPr>
        <p:blipFill>
          <a:blip r:embed="rId5"/>
          <a:stretch>
            <a:fillRect/>
          </a:stretch>
        </p:blipFill>
        <p:spPr>
          <a:xfrm>
            <a:off x="7535056" y="1088838"/>
            <a:ext cx="4331113" cy="5514118"/>
          </a:xfrm>
          <a:prstGeom prst="rect">
            <a:avLst/>
          </a:prstGeom>
        </p:spPr>
      </p:pic>
      <p:sp>
        <p:nvSpPr>
          <p:cNvPr id="16" name="TextBox 15"/>
          <p:cNvSpPr txBox="1"/>
          <p:nvPr/>
        </p:nvSpPr>
        <p:spPr>
          <a:xfrm>
            <a:off x="10084535" y="3211576"/>
            <a:ext cx="1030920" cy="400110"/>
          </a:xfrm>
          <a:prstGeom prst="rect">
            <a:avLst/>
          </a:prstGeom>
          <a:noFill/>
        </p:spPr>
        <p:txBody>
          <a:bodyPr wrap="square" rtlCol="0">
            <a:spAutoFit/>
          </a:bodyPr>
          <a:lstStyle/>
          <a:p>
            <a:r>
              <a:rPr lang="en-US" sz="2000" b="1" dirty="0">
                <a:solidFill>
                  <a:srgbClr val="0A0A46"/>
                </a:solidFill>
                <a:latin typeface="Roboto" panose="02000000000000000000" pitchFamily="2" charset="0"/>
                <a:ea typeface="Roboto" panose="02000000000000000000" pitchFamily="2" charset="0"/>
                <a:cs typeface="Roboto" panose="02000000000000000000" pitchFamily="2" charset="0"/>
              </a:rPr>
              <a:t>BWE</a:t>
            </a:r>
          </a:p>
        </p:txBody>
      </p:sp>
      <p:sp>
        <p:nvSpPr>
          <p:cNvPr id="17" name="TextBox 16"/>
          <p:cNvSpPr txBox="1"/>
          <p:nvPr/>
        </p:nvSpPr>
        <p:spPr>
          <a:xfrm>
            <a:off x="9700613" y="1978510"/>
            <a:ext cx="1030920" cy="400110"/>
          </a:xfrm>
          <a:prstGeom prst="rect">
            <a:avLst/>
          </a:prstGeom>
          <a:noFill/>
        </p:spPr>
        <p:txBody>
          <a:bodyPr wrap="square" rtlCol="0">
            <a:spAutoFit/>
          </a:bodyPr>
          <a:lstStyle/>
          <a:p>
            <a:r>
              <a:rPr lang="en-US" sz="2000" b="1" dirty="0">
                <a:solidFill>
                  <a:srgbClr val="0A0A46"/>
                </a:solidFill>
                <a:latin typeface="Roboto" panose="02000000000000000000" pitchFamily="2" charset="0"/>
                <a:ea typeface="Roboto" panose="02000000000000000000" pitchFamily="2" charset="0"/>
                <a:cs typeface="Roboto" panose="02000000000000000000" pitchFamily="2" charset="0"/>
              </a:rPr>
              <a:t>NLWE</a:t>
            </a:r>
          </a:p>
        </p:txBody>
      </p:sp>
      <p:sp>
        <p:nvSpPr>
          <p:cNvPr id="2" name="Text Placeholder 2">
            <a:extLst>
              <a:ext uri="{FF2B5EF4-FFF2-40B4-BE49-F238E27FC236}">
                <a16:creationId xmlns:a16="http://schemas.microsoft.com/office/drawing/2014/main" id="{A44F82E7-CC1F-CDC0-DD21-F6CF7ECEA843}"/>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Operational Key Data</a:t>
            </a:r>
          </a:p>
        </p:txBody>
      </p:sp>
      <p:graphicFrame>
        <p:nvGraphicFramePr>
          <p:cNvPr id="7" name="Table 6">
            <a:extLst>
              <a:ext uri="{FF2B5EF4-FFF2-40B4-BE49-F238E27FC236}">
                <a16:creationId xmlns:a16="http://schemas.microsoft.com/office/drawing/2014/main" id="{F0162D57-02AA-E57F-A1D8-D5BC27B03870}"/>
              </a:ext>
            </a:extLst>
          </p:cNvPr>
          <p:cNvGraphicFramePr>
            <a:graphicFrameLocks noGrp="1"/>
          </p:cNvGraphicFramePr>
          <p:nvPr>
            <p:extLst>
              <p:ext uri="{D42A27DB-BD31-4B8C-83A1-F6EECF244321}">
                <p14:modId xmlns:p14="http://schemas.microsoft.com/office/powerpoint/2010/main" val="2702328479"/>
              </p:ext>
            </p:extLst>
          </p:nvPr>
        </p:nvGraphicFramePr>
        <p:xfrm>
          <a:off x="905378" y="3846475"/>
          <a:ext cx="6500067" cy="2683225"/>
        </p:xfrm>
        <a:graphic>
          <a:graphicData uri="http://schemas.openxmlformats.org/drawingml/2006/table">
            <a:tbl>
              <a:tblPr firstRow="1" bandRow="1">
                <a:tableStyleId>{5FD0F851-EC5A-4D38-B0AD-8093EC10F338}</a:tableStyleId>
              </a:tblPr>
              <a:tblGrid>
                <a:gridCol w="1382729">
                  <a:extLst>
                    <a:ext uri="{9D8B030D-6E8A-4147-A177-3AD203B41FA5}">
                      <a16:colId xmlns:a16="http://schemas.microsoft.com/office/drawing/2014/main" val="4219182415"/>
                    </a:ext>
                  </a:extLst>
                </a:gridCol>
                <a:gridCol w="1815424">
                  <a:extLst>
                    <a:ext uri="{9D8B030D-6E8A-4147-A177-3AD203B41FA5}">
                      <a16:colId xmlns:a16="http://schemas.microsoft.com/office/drawing/2014/main" val="2257976424"/>
                    </a:ext>
                  </a:extLst>
                </a:gridCol>
                <a:gridCol w="1281445">
                  <a:extLst>
                    <a:ext uri="{9D8B030D-6E8A-4147-A177-3AD203B41FA5}">
                      <a16:colId xmlns:a16="http://schemas.microsoft.com/office/drawing/2014/main" val="3818009278"/>
                    </a:ext>
                  </a:extLst>
                </a:gridCol>
                <a:gridCol w="919831">
                  <a:extLst>
                    <a:ext uri="{9D8B030D-6E8A-4147-A177-3AD203B41FA5}">
                      <a16:colId xmlns:a16="http://schemas.microsoft.com/office/drawing/2014/main" val="2303092706"/>
                    </a:ext>
                  </a:extLst>
                </a:gridCol>
                <a:gridCol w="1100638">
                  <a:extLst>
                    <a:ext uri="{9D8B030D-6E8A-4147-A177-3AD203B41FA5}">
                      <a16:colId xmlns:a16="http://schemas.microsoft.com/office/drawing/2014/main" val="335464780"/>
                    </a:ext>
                  </a:extLst>
                </a:gridCol>
              </a:tblGrid>
              <a:tr h="549625">
                <a:tc gridSpan="5">
                  <a:txBody>
                    <a:bodyPr/>
                    <a:lstStyle/>
                    <a:p>
                      <a:pPr marL="0" indent="0" algn="l">
                        <a:lnSpc>
                          <a:spcPct val="100000"/>
                        </a:lnSpc>
                        <a:buFont typeface="Arial" panose="020B0604020202020204" pitchFamily="34" charset="0"/>
                        <a:buNone/>
                      </a:pPr>
                      <a:endParaRPr lang="en-US" sz="2800" b="1" baseline="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1800" b="0" strike="noStrike" baseline="30000" dirty="0">
                        <a:solidFill>
                          <a:schemeClr val="tx1"/>
                        </a:solidFill>
                        <a:latin typeface="Hero New" panose="02000500000000000000"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2400" b="1" baseline="0" dirty="0">
                        <a:solidFill>
                          <a:schemeClr val="tx1"/>
                        </a:solidFill>
                        <a:latin typeface="Hero New" panose="02000500000000000000" pitchFamily="50"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2400" b="1" baseline="0" dirty="0">
                        <a:solidFill>
                          <a:schemeClr val="tx1"/>
                        </a:solidFill>
                        <a:latin typeface="Hero New" panose="02000500000000000000" pitchFamily="50"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2400" b="1" baseline="0" dirty="0">
                        <a:solidFill>
                          <a:schemeClr val="tx1"/>
                        </a:solidFill>
                        <a:latin typeface="Hero New" panose="02000500000000000000" pitchFamily="50"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784841"/>
                  </a:ext>
                </a:extLst>
              </a:tr>
              <a:tr h="669961">
                <a:tc gridSpan="5">
                  <a:txBody>
                    <a:bodyPr/>
                    <a:lstStyle/>
                    <a:p>
                      <a:pPr marL="0" indent="0" algn="l">
                        <a:lnSpc>
                          <a:spcPct val="100000"/>
                        </a:lnSpc>
                        <a:buFont typeface="Arial" panose="020B0604020202020204" pitchFamily="34" charset="0"/>
                        <a:buNone/>
                      </a:pPr>
                      <a:r>
                        <a:rPr lang="en-US" sz="2400" b="1" kern="1200" baseline="0" dirty="0">
                          <a:solidFill>
                            <a:srgbClr val="1976D2"/>
                          </a:solidFill>
                          <a:latin typeface="Roboto" panose="02000000000000000000" pitchFamily="2" charset="0"/>
                          <a:ea typeface="Roboto" panose="02000000000000000000" pitchFamily="2" charset="0"/>
                          <a:cs typeface="Roboto" panose="02000000000000000000" pitchFamily="2" charset="0"/>
                        </a:rPr>
                        <a:t>BWE</a:t>
                      </a:r>
                      <a:r>
                        <a:rPr lang="en-US" sz="2400" b="1" baseline="0"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400" b="1" baseline="0" dirty="0">
                          <a:solidFill>
                            <a:srgbClr val="0A0A46"/>
                          </a:solidFill>
                          <a:latin typeface="Roboto" panose="02000000000000000000" pitchFamily="2" charset="0"/>
                          <a:ea typeface="Roboto" panose="02000000000000000000" pitchFamily="2" charset="0"/>
                          <a:cs typeface="Roboto" panose="02000000000000000000" pitchFamily="2" charset="0"/>
                        </a:rPr>
                        <a:t>Highlights </a:t>
                      </a:r>
                      <a:r>
                        <a:rPr lang="en-US" sz="4000" b="1" baseline="0" dirty="0">
                          <a:solidFill>
                            <a:srgbClr val="0A0A46"/>
                          </a:solidFill>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a:t>
                      </a:r>
                      <a:r>
                        <a:rPr lang="en-US" sz="1200" b="1" baseline="0" dirty="0">
                          <a:solidFill>
                            <a:srgbClr val="0A0A46"/>
                          </a:solidFill>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P</a:t>
                      </a:r>
                      <a:r>
                        <a:rPr lang="en-US" sz="1200" b="1" baseline="0" dirty="0">
                          <a:solidFill>
                            <a:srgbClr val="0A0A46"/>
                          </a:solidFill>
                          <a:latin typeface="Roboto" panose="02000000000000000000" pitchFamily="2" charset="0"/>
                          <a:ea typeface="Roboto" panose="02000000000000000000" pitchFamily="2" charset="0"/>
                          <a:cs typeface="Roboto" panose="02000000000000000000" pitchFamily="2" charset="0"/>
                        </a:rPr>
                        <a:t>opulation 0.75 Million  </a:t>
                      </a:r>
                      <a:r>
                        <a:rPr lang="en-US" sz="4000" b="1" baseline="0" dirty="0">
                          <a:solidFill>
                            <a:srgbClr val="0A0A46"/>
                          </a:solidFill>
                          <a:latin typeface="Roboto" panose="02000000000000000000" pitchFamily="2" charset="0"/>
                          <a:ea typeface="Roboto" panose="02000000000000000000" pitchFamily="2" charset="0"/>
                          <a:cs typeface="Roboto" panose="02000000000000000000" pitchFamily="2" charset="0"/>
                        </a:rPr>
                        <a:t>.</a:t>
                      </a:r>
                      <a:r>
                        <a:rPr lang="en-US" sz="1200" b="1" baseline="0" dirty="0">
                          <a:solidFill>
                            <a:srgbClr val="0A0A46"/>
                          </a:solidFill>
                          <a:latin typeface="Roboto" panose="02000000000000000000" pitchFamily="2" charset="0"/>
                          <a:ea typeface="Roboto" panose="02000000000000000000" pitchFamily="2" charset="0"/>
                          <a:cs typeface="Roboto" panose="02000000000000000000" pitchFamily="2" charset="0"/>
                        </a:rPr>
                        <a:t>Area 4,250 km</a:t>
                      </a:r>
                      <a:r>
                        <a:rPr lang="en-US" sz="1200" b="1" baseline="30000" dirty="0">
                          <a:solidFill>
                            <a:srgbClr val="0A0A46"/>
                          </a:solidFill>
                          <a:latin typeface="Roboto" panose="02000000000000000000" pitchFamily="2" charset="0"/>
                          <a:ea typeface="Roboto" panose="02000000000000000000" pitchFamily="2" charset="0"/>
                          <a:cs typeface="Roboto" panose="02000000000000000000" pitchFamily="2" charset="0"/>
                        </a:rPr>
                        <a:t>2</a:t>
                      </a: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7778598"/>
                  </a:ext>
                </a:extLst>
              </a:tr>
              <a:tr h="1077764">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PS</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38</a:t>
                      </a: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Well</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291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Spring</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68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WTP</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WWTP</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62779637"/>
                  </a:ext>
                </a:extLst>
              </a:tr>
              <a:tr h="291287">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43757344"/>
                  </a:ext>
                </a:extLst>
              </a:tr>
            </a:tbl>
          </a:graphicData>
        </a:graphic>
      </p:graphicFrame>
      <p:graphicFrame>
        <p:nvGraphicFramePr>
          <p:cNvPr id="9" name="Table 8">
            <a:extLst>
              <a:ext uri="{FF2B5EF4-FFF2-40B4-BE49-F238E27FC236}">
                <a16:creationId xmlns:a16="http://schemas.microsoft.com/office/drawing/2014/main" id="{0263D9D4-49DF-1D24-722E-D003BF3BC8C1}"/>
              </a:ext>
            </a:extLst>
          </p:cNvPr>
          <p:cNvGraphicFramePr>
            <a:graphicFrameLocks noGrp="1"/>
          </p:cNvGraphicFramePr>
          <p:nvPr>
            <p:extLst>
              <p:ext uri="{D42A27DB-BD31-4B8C-83A1-F6EECF244321}">
                <p14:modId xmlns:p14="http://schemas.microsoft.com/office/powerpoint/2010/main" val="2523813912"/>
              </p:ext>
            </p:extLst>
          </p:nvPr>
        </p:nvGraphicFramePr>
        <p:xfrm>
          <a:off x="934372" y="1284369"/>
          <a:ext cx="6500067" cy="2773680"/>
        </p:xfrm>
        <a:graphic>
          <a:graphicData uri="http://schemas.openxmlformats.org/drawingml/2006/table">
            <a:tbl>
              <a:tblPr firstRow="1" bandRow="1">
                <a:tableStyleId>{5FD0F851-EC5A-4D38-B0AD-8093EC10F338}</a:tableStyleId>
              </a:tblPr>
              <a:tblGrid>
                <a:gridCol w="1382729">
                  <a:extLst>
                    <a:ext uri="{9D8B030D-6E8A-4147-A177-3AD203B41FA5}">
                      <a16:colId xmlns:a16="http://schemas.microsoft.com/office/drawing/2014/main" val="4219182415"/>
                    </a:ext>
                  </a:extLst>
                </a:gridCol>
                <a:gridCol w="1471210">
                  <a:extLst>
                    <a:ext uri="{9D8B030D-6E8A-4147-A177-3AD203B41FA5}">
                      <a16:colId xmlns:a16="http://schemas.microsoft.com/office/drawing/2014/main" val="2257976424"/>
                    </a:ext>
                  </a:extLst>
                </a:gridCol>
                <a:gridCol w="1444852">
                  <a:extLst>
                    <a:ext uri="{9D8B030D-6E8A-4147-A177-3AD203B41FA5}">
                      <a16:colId xmlns:a16="http://schemas.microsoft.com/office/drawing/2014/main" val="3818009278"/>
                    </a:ext>
                  </a:extLst>
                </a:gridCol>
                <a:gridCol w="1100638">
                  <a:extLst>
                    <a:ext uri="{9D8B030D-6E8A-4147-A177-3AD203B41FA5}">
                      <a16:colId xmlns:a16="http://schemas.microsoft.com/office/drawing/2014/main" val="2303092706"/>
                    </a:ext>
                  </a:extLst>
                </a:gridCol>
                <a:gridCol w="1100638">
                  <a:extLst>
                    <a:ext uri="{9D8B030D-6E8A-4147-A177-3AD203B41FA5}">
                      <a16:colId xmlns:a16="http://schemas.microsoft.com/office/drawing/2014/main" val="335464780"/>
                    </a:ext>
                  </a:extLst>
                </a:gridCol>
              </a:tblGrid>
              <a:tr h="611704">
                <a:tc gridSpan="5">
                  <a:txBody>
                    <a:bodyPr/>
                    <a:lstStyle/>
                    <a:p>
                      <a:pPr marL="0" indent="0" algn="l">
                        <a:lnSpc>
                          <a:spcPct val="100000"/>
                        </a:lnSpc>
                        <a:buFont typeface="Arial" panose="020B0604020202020204" pitchFamily="34" charset="0"/>
                        <a:buNone/>
                      </a:pPr>
                      <a:endParaRPr lang="en-US" sz="3600" b="1" baseline="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1800" b="0" strike="noStrike" baseline="30000" dirty="0">
                        <a:solidFill>
                          <a:schemeClr val="tx1"/>
                        </a:solidFill>
                        <a:latin typeface="Hero New" panose="02000500000000000000"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2400" b="1" baseline="0" dirty="0">
                        <a:solidFill>
                          <a:schemeClr val="tx1"/>
                        </a:solidFill>
                        <a:latin typeface="Hero New" panose="02000500000000000000" pitchFamily="50"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2400" b="1" baseline="0" dirty="0">
                        <a:solidFill>
                          <a:schemeClr val="tx1"/>
                        </a:solidFill>
                        <a:latin typeface="Hero New" panose="02000500000000000000" pitchFamily="50"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buFont typeface="Arial" panose="020B0604020202020204" pitchFamily="34" charset="0"/>
                        <a:buNone/>
                      </a:pPr>
                      <a:endParaRPr lang="en-US" sz="2400" b="1" baseline="0" dirty="0">
                        <a:solidFill>
                          <a:schemeClr val="tx1"/>
                        </a:solidFill>
                        <a:latin typeface="Hero New" panose="02000500000000000000" pitchFamily="50" charset="0"/>
                      </a:endParaRP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784841"/>
                  </a:ext>
                </a:extLst>
              </a:tr>
              <a:tr h="669961">
                <a:tc gridSpan="5">
                  <a:txBody>
                    <a:bodyPr/>
                    <a:lstStyle/>
                    <a:p>
                      <a:pPr marL="0" indent="0" algn="l">
                        <a:lnSpc>
                          <a:spcPct val="100000"/>
                        </a:lnSpc>
                        <a:buFont typeface="Arial" panose="020B0604020202020204" pitchFamily="34" charset="0"/>
                        <a:buNone/>
                      </a:pPr>
                      <a:r>
                        <a:rPr lang="en-US" sz="2400" b="1" baseline="0" dirty="0">
                          <a:solidFill>
                            <a:srgbClr val="1976D2"/>
                          </a:solidFill>
                          <a:latin typeface="Roboto" panose="02000000000000000000" pitchFamily="2" charset="0"/>
                          <a:ea typeface="Roboto" panose="02000000000000000000" pitchFamily="2" charset="0"/>
                          <a:cs typeface="Roboto" panose="02000000000000000000" pitchFamily="2" charset="0"/>
                        </a:rPr>
                        <a:t>NLWE</a:t>
                      </a:r>
                      <a:r>
                        <a:rPr lang="en-US" sz="2400" b="1" baseline="0"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400" b="1" baseline="0" dirty="0">
                          <a:solidFill>
                            <a:srgbClr val="0A0A46"/>
                          </a:solidFill>
                          <a:latin typeface="Roboto" panose="02000000000000000000" pitchFamily="2" charset="0"/>
                          <a:ea typeface="Roboto" panose="02000000000000000000" pitchFamily="2" charset="0"/>
                          <a:cs typeface="Roboto" panose="02000000000000000000" pitchFamily="2" charset="0"/>
                        </a:rPr>
                        <a:t>Highlights </a:t>
                      </a:r>
                      <a:r>
                        <a:rPr lang="en-US" sz="4000" b="1" baseline="0" dirty="0">
                          <a:solidFill>
                            <a:srgbClr val="0A0A46"/>
                          </a:solidFill>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a:t>
                      </a:r>
                      <a:r>
                        <a:rPr lang="en-US" sz="1200" b="1" baseline="0" dirty="0">
                          <a:solidFill>
                            <a:srgbClr val="0A0A46"/>
                          </a:solidFill>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P</a:t>
                      </a:r>
                      <a:r>
                        <a:rPr lang="en-US" sz="1200" b="1" baseline="0" dirty="0">
                          <a:solidFill>
                            <a:srgbClr val="0A0A46"/>
                          </a:solidFill>
                          <a:latin typeface="Roboto" panose="02000000000000000000" pitchFamily="2" charset="0"/>
                          <a:ea typeface="Roboto" panose="02000000000000000000" pitchFamily="2" charset="0"/>
                          <a:cs typeface="Roboto" panose="02000000000000000000" pitchFamily="2" charset="0"/>
                        </a:rPr>
                        <a:t>opulation 1.28 Million  </a:t>
                      </a:r>
                      <a:r>
                        <a:rPr lang="en-US" sz="4000" b="1" baseline="0" dirty="0">
                          <a:solidFill>
                            <a:srgbClr val="0A0A46"/>
                          </a:solidFill>
                          <a:latin typeface="Roboto" panose="02000000000000000000" pitchFamily="2" charset="0"/>
                          <a:ea typeface="Roboto" panose="02000000000000000000" pitchFamily="2" charset="0"/>
                          <a:cs typeface="Roboto" panose="02000000000000000000" pitchFamily="2" charset="0"/>
                        </a:rPr>
                        <a:t>.</a:t>
                      </a:r>
                      <a:r>
                        <a:rPr lang="en-US" sz="1200" b="1" baseline="0" dirty="0">
                          <a:solidFill>
                            <a:srgbClr val="0A0A46"/>
                          </a:solidFill>
                          <a:latin typeface="Roboto" panose="02000000000000000000" pitchFamily="2" charset="0"/>
                          <a:ea typeface="Roboto" panose="02000000000000000000" pitchFamily="2" charset="0"/>
                          <a:cs typeface="Roboto" panose="02000000000000000000" pitchFamily="2" charset="0"/>
                        </a:rPr>
                        <a:t>Area 2,000 km</a:t>
                      </a:r>
                      <a:r>
                        <a:rPr lang="en-US" sz="1200" b="1" baseline="30000" dirty="0">
                          <a:solidFill>
                            <a:srgbClr val="0A0A46"/>
                          </a:solidFill>
                          <a:latin typeface="Roboto" panose="02000000000000000000" pitchFamily="2" charset="0"/>
                          <a:ea typeface="Roboto" panose="02000000000000000000" pitchFamily="2" charset="0"/>
                          <a:cs typeface="Roboto" panose="02000000000000000000" pitchFamily="2" charset="0"/>
                        </a:rPr>
                        <a:t>2</a:t>
                      </a: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7778598"/>
                  </a:ext>
                </a:extLst>
              </a:tr>
              <a:tr h="1077764">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PS</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79</a:t>
                      </a:r>
                    </a:p>
                  </a:txBody>
                  <a:tcPr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Well</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Spring</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153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WTP</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WWTP</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62779637"/>
                  </a:ext>
                </a:extLst>
              </a:tr>
              <a:tr h="291287">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43757344"/>
                  </a:ext>
                </a:extLst>
              </a:tr>
            </a:tbl>
          </a:graphicData>
        </a:graphic>
      </p:graphicFrame>
    </p:spTree>
    <p:extLst>
      <p:ext uri="{BB962C8B-B14F-4D97-AF65-F5344CB8AC3E}">
        <p14:creationId xmlns:p14="http://schemas.microsoft.com/office/powerpoint/2010/main" val="2965014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5</a:t>
            </a:fld>
            <a:endParaRPr lang="en-US" dirty="0"/>
          </a:p>
        </p:txBody>
      </p:sp>
      <p:sp>
        <p:nvSpPr>
          <p:cNvPr id="2" name="Text Placeholder 2">
            <a:extLst>
              <a:ext uri="{FF2B5EF4-FFF2-40B4-BE49-F238E27FC236}">
                <a16:creationId xmlns:a16="http://schemas.microsoft.com/office/drawing/2014/main" id="{8CF45E0D-3E79-4C5C-5583-6D30B99E6DA8}"/>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Organization Charts </a:t>
            </a:r>
          </a:p>
        </p:txBody>
      </p:sp>
      <p:pic>
        <p:nvPicPr>
          <p:cNvPr id="22" name="Picture 21">
            <a:extLst>
              <a:ext uri="{FF2B5EF4-FFF2-40B4-BE49-F238E27FC236}">
                <a16:creationId xmlns:a16="http://schemas.microsoft.com/office/drawing/2014/main" id="{1BEA0841-B779-6CC6-63B9-C2DB54DDBC75}"/>
              </a:ext>
            </a:extLst>
          </p:cNvPr>
          <p:cNvPicPr>
            <a:picLocks noChangeAspect="1"/>
          </p:cNvPicPr>
          <p:nvPr/>
        </p:nvPicPr>
        <p:blipFill rotWithShape="1">
          <a:blip r:embed="rId5"/>
          <a:srcRect r="919"/>
          <a:stretch/>
        </p:blipFill>
        <p:spPr>
          <a:xfrm>
            <a:off x="937167" y="1645971"/>
            <a:ext cx="4623564" cy="2957602"/>
          </a:xfrm>
          <a:prstGeom prst="rect">
            <a:avLst/>
          </a:prstGeom>
        </p:spPr>
      </p:pic>
      <p:pic>
        <p:nvPicPr>
          <p:cNvPr id="11" name="Picture 10">
            <a:extLst>
              <a:ext uri="{FF2B5EF4-FFF2-40B4-BE49-F238E27FC236}">
                <a16:creationId xmlns:a16="http://schemas.microsoft.com/office/drawing/2014/main" id="{0015D879-0F68-F444-3F70-B6134D36847C}"/>
              </a:ext>
            </a:extLst>
          </p:cNvPr>
          <p:cNvPicPr>
            <a:picLocks noChangeAspect="1"/>
          </p:cNvPicPr>
          <p:nvPr/>
        </p:nvPicPr>
        <p:blipFill>
          <a:blip r:embed="rId6"/>
          <a:stretch>
            <a:fillRect/>
          </a:stretch>
        </p:blipFill>
        <p:spPr>
          <a:xfrm>
            <a:off x="6056531" y="1655779"/>
            <a:ext cx="4833728" cy="2947794"/>
          </a:xfrm>
          <a:prstGeom prst="rect">
            <a:avLst/>
          </a:prstGeom>
        </p:spPr>
      </p:pic>
      <p:grpSp>
        <p:nvGrpSpPr>
          <p:cNvPr id="9" name="Group 103">
            <a:extLst>
              <a:ext uri="{FF2B5EF4-FFF2-40B4-BE49-F238E27FC236}">
                <a16:creationId xmlns:a16="http://schemas.microsoft.com/office/drawing/2014/main" id="{C0D6CD8D-956A-3102-B8A2-2EFC3AC71D16}"/>
              </a:ext>
            </a:extLst>
          </p:cNvPr>
          <p:cNvGrpSpPr>
            <a:grpSpLocks noChangeAspect="1"/>
          </p:cNvGrpSpPr>
          <p:nvPr/>
        </p:nvGrpSpPr>
        <p:grpSpPr>
          <a:xfrm>
            <a:off x="758330" y="4834458"/>
            <a:ext cx="4255790" cy="573438"/>
            <a:chOff x="0" y="0"/>
            <a:chExt cx="8096200" cy="1149548"/>
          </a:xfrm>
        </p:grpSpPr>
        <p:grpSp>
          <p:nvGrpSpPr>
            <p:cNvPr id="23" name="Group 104">
              <a:extLst>
                <a:ext uri="{FF2B5EF4-FFF2-40B4-BE49-F238E27FC236}">
                  <a16:creationId xmlns:a16="http://schemas.microsoft.com/office/drawing/2014/main" id="{FE3E4011-FFC9-4CE3-D65E-7E5B498861B3}"/>
                </a:ext>
              </a:extLst>
            </p:cNvPr>
            <p:cNvGrpSpPr/>
            <p:nvPr/>
          </p:nvGrpSpPr>
          <p:grpSpPr>
            <a:xfrm>
              <a:off x="0" y="0"/>
              <a:ext cx="993541" cy="993541"/>
              <a:chOff x="0" y="0"/>
              <a:chExt cx="993540" cy="993540"/>
            </a:xfrm>
          </p:grpSpPr>
          <p:sp>
            <p:nvSpPr>
              <p:cNvPr id="26" name="Oval 107">
                <a:extLst>
                  <a:ext uri="{FF2B5EF4-FFF2-40B4-BE49-F238E27FC236}">
                    <a16:creationId xmlns:a16="http://schemas.microsoft.com/office/drawing/2014/main" id="{F5A8D229-535E-D419-4F4B-9C9326711332}"/>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7" name="Oval 108">
                <a:extLst>
                  <a:ext uri="{FF2B5EF4-FFF2-40B4-BE49-F238E27FC236}">
                    <a16:creationId xmlns:a16="http://schemas.microsoft.com/office/drawing/2014/main" id="{ADF3358C-1065-CE59-A27D-BF0DDF11BE5C}"/>
                  </a:ext>
                </a:extLst>
              </p:cNvPr>
              <p:cNvSpPr/>
              <p:nvPr/>
            </p:nvSpPr>
            <p:spPr>
              <a:xfrm>
                <a:off x="145528" y="145528"/>
                <a:ext cx="702481" cy="702481"/>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8" name="Oval 109">
                <a:extLst>
                  <a:ext uri="{FF2B5EF4-FFF2-40B4-BE49-F238E27FC236}">
                    <a16:creationId xmlns:a16="http://schemas.microsoft.com/office/drawing/2014/main" id="{8FE03699-32F8-7B38-5904-833EDE2E37D9}"/>
                  </a:ext>
                </a:extLst>
              </p:cNvPr>
              <p:cNvSpPr/>
              <p:nvPr/>
            </p:nvSpPr>
            <p:spPr>
              <a:xfrm>
                <a:off x="349160" y="349160"/>
                <a:ext cx="295217" cy="295217"/>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24" name="TextBox 105">
              <a:extLst>
                <a:ext uri="{FF2B5EF4-FFF2-40B4-BE49-F238E27FC236}">
                  <a16:creationId xmlns:a16="http://schemas.microsoft.com/office/drawing/2014/main" id="{D80E85FE-A2AE-1314-726C-DF1F55EA8080}"/>
                </a:ext>
              </a:extLst>
            </p:cNvPr>
            <p:cNvSpPr txBox="1"/>
            <p:nvPr/>
          </p:nvSpPr>
          <p:spPr>
            <a:xfrm>
              <a:off x="469281" y="532560"/>
              <a:ext cx="7626919" cy="61698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kumimoji="0" lang="en-US" sz="2000"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rPr>
                <a:t>Staffing </a:t>
              </a:r>
              <a:r>
                <a:rPr kumimoji="0" lang="en-US" sz="2000" b="0"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rPr>
                <a:t>as per decrees (2005) </a:t>
              </a:r>
              <a:endParaRPr kumimoji="0" sz="2000" b="0"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grpSp>
      <p:grpSp>
        <p:nvGrpSpPr>
          <p:cNvPr id="52" name="Group 51">
            <a:extLst>
              <a:ext uri="{FF2B5EF4-FFF2-40B4-BE49-F238E27FC236}">
                <a16:creationId xmlns:a16="http://schemas.microsoft.com/office/drawing/2014/main" id="{DE0F7064-34A8-CB30-F163-CDE464F60665}"/>
              </a:ext>
            </a:extLst>
          </p:cNvPr>
          <p:cNvGrpSpPr/>
          <p:nvPr/>
        </p:nvGrpSpPr>
        <p:grpSpPr>
          <a:xfrm>
            <a:off x="1005010" y="5523139"/>
            <a:ext cx="2190620" cy="674324"/>
            <a:chOff x="1005010" y="5719090"/>
            <a:chExt cx="2190620" cy="674324"/>
          </a:xfrm>
        </p:grpSpPr>
        <p:sp>
          <p:nvSpPr>
            <p:cNvPr id="47" name="TextBox 106">
              <a:extLst>
                <a:ext uri="{FF2B5EF4-FFF2-40B4-BE49-F238E27FC236}">
                  <a16:creationId xmlns:a16="http://schemas.microsoft.com/office/drawing/2014/main" id="{DA7E65AB-B69C-060F-5597-E1DA2B838C2C}"/>
                </a:ext>
              </a:extLst>
            </p:cNvPr>
            <p:cNvSpPr txBox="1"/>
            <p:nvPr/>
          </p:nvSpPr>
          <p:spPr>
            <a:xfrm>
              <a:off x="1005010" y="5719090"/>
              <a:ext cx="898436" cy="418063"/>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gn="ct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NLWE:</a:t>
              </a:r>
              <a:endParaRPr lang="en-US" sz="1200"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endParaRPr>
            </a:p>
          </p:txBody>
        </p:sp>
        <p:sp>
          <p:nvSpPr>
            <p:cNvPr id="49" name="TextBox 48">
              <a:extLst>
                <a:ext uri="{FF2B5EF4-FFF2-40B4-BE49-F238E27FC236}">
                  <a16:creationId xmlns:a16="http://schemas.microsoft.com/office/drawing/2014/main" id="{EBF9AA0A-4B47-D214-D73D-2E4F3FD7562A}"/>
                </a:ext>
              </a:extLst>
            </p:cNvPr>
            <p:cNvSpPr txBox="1"/>
            <p:nvPr/>
          </p:nvSpPr>
          <p:spPr>
            <a:xfrm>
              <a:off x="1819469" y="5747083"/>
              <a:ext cx="1376161" cy="646331"/>
            </a:xfrm>
            <a:prstGeom prst="rect">
              <a:avLst/>
            </a:prstGeom>
            <a:noFill/>
          </p:spPr>
          <p:txBody>
            <a:bodyPr wrap="square">
              <a:spAutoFit/>
            </a:bodyPr>
            <a:lstStyle/>
            <a:p>
              <a:pPr defTabSz="1828800" hangingPunct="0">
                <a:defRPr sz="2000">
                  <a:solidFill>
                    <a:srgbClr val="1976D2"/>
                  </a:solidFill>
                  <a:latin typeface="Source Sans Pro Light"/>
                  <a:ea typeface="Source Sans Pro Light"/>
                  <a:cs typeface="Source Sans Pro Light"/>
                  <a:sym typeface="Source Sans Pro Light"/>
                </a:defRPr>
              </a:pPr>
              <a:r>
                <a:rPr lang="en-US" sz="2400"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1257</a:t>
              </a:r>
              <a:r>
                <a:rPr lang="en-US" b="1" dirty="0">
                  <a:solidFill>
                    <a:srgbClr val="656D78"/>
                  </a:solidFill>
                  <a:latin typeface="Roboto" panose="02000000000000000000" pitchFamily="2" charset="0"/>
                  <a:ea typeface="Roboto" panose="02000000000000000000" pitchFamily="2" charset="0"/>
                  <a:cs typeface="Roboto" panose="02000000000000000000" pitchFamily="2" charset="0"/>
                  <a:sym typeface="Source Sans Pro Light"/>
                </a:rPr>
                <a:t> </a:t>
              </a:r>
              <a:r>
                <a:rPr lang="en-US" sz="1400" dirty="0">
                  <a:solidFill>
                    <a:srgbClr val="1565C0"/>
                  </a:solidFill>
                  <a:latin typeface="Roboto" panose="02000000000000000000" pitchFamily="2" charset="0"/>
                  <a:ea typeface="Roboto" panose="02000000000000000000" pitchFamily="2" charset="0"/>
                  <a:cs typeface="Roboto" panose="02000000000000000000" pitchFamily="2" charset="0"/>
                  <a:sym typeface="Source Sans Pro Light"/>
                </a:rPr>
                <a:t>Staff</a:t>
              </a:r>
              <a:r>
                <a:rPr lang="en-US" b="1" dirty="0">
                  <a:solidFill>
                    <a:srgbClr val="656D78"/>
                  </a:solidFill>
                  <a:latin typeface="Roboto" panose="02000000000000000000" pitchFamily="2" charset="0"/>
                  <a:ea typeface="Roboto" panose="02000000000000000000" pitchFamily="2" charset="0"/>
                  <a:cs typeface="Roboto" panose="02000000000000000000" pitchFamily="2" charset="0"/>
                  <a:sym typeface="Source Sans Pro Light"/>
                </a:rPr>
                <a:t>  </a:t>
              </a:r>
            </a:p>
            <a:p>
              <a:pPr defTabSz="1828800" hangingPunct="0">
                <a:defRPr sz="2000">
                  <a:solidFill>
                    <a:srgbClr val="1976D2"/>
                  </a:solidFill>
                  <a:latin typeface="Source Sans Pro Light"/>
                  <a:ea typeface="Source Sans Pro Light"/>
                  <a:cs typeface="Source Sans Pro Light"/>
                  <a:sym typeface="Source Sans Pro Light"/>
                </a:defRPr>
              </a:pPr>
              <a:r>
                <a:rPr lang="en-US" sz="1200"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(By-law 14913) </a:t>
              </a:r>
            </a:p>
          </p:txBody>
        </p:sp>
      </p:grpSp>
      <p:grpSp>
        <p:nvGrpSpPr>
          <p:cNvPr id="53" name="Group 52">
            <a:extLst>
              <a:ext uri="{FF2B5EF4-FFF2-40B4-BE49-F238E27FC236}">
                <a16:creationId xmlns:a16="http://schemas.microsoft.com/office/drawing/2014/main" id="{D936C573-3007-7253-2372-E94B8B27A6F3}"/>
              </a:ext>
            </a:extLst>
          </p:cNvPr>
          <p:cNvGrpSpPr/>
          <p:nvPr/>
        </p:nvGrpSpPr>
        <p:grpSpPr>
          <a:xfrm>
            <a:off x="3512661" y="5523139"/>
            <a:ext cx="2330587" cy="674324"/>
            <a:chOff x="1005009" y="5719090"/>
            <a:chExt cx="2330587" cy="674324"/>
          </a:xfrm>
        </p:grpSpPr>
        <p:sp>
          <p:nvSpPr>
            <p:cNvPr id="54" name="TextBox 106">
              <a:extLst>
                <a:ext uri="{FF2B5EF4-FFF2-40B4-BE49-F238E27FC236}">
                  <a16:creationId xmlns:a16="http://schemas.microsoft.com/office/drawing/2014/main" id="{A4DD0319-EFEC-445D-6934-198E6AD8D31C}"/>
                </a:ext>
              </a:extLst>
            </p:cNvPr>
            <p:cNvSpPr txBox="1"/>
            <p:nvPr/>
          </p:nvSpPr>
          <p:spPr>
            <a:xfrm>
              <a:off x="1005009" y="5719090"/>
              <a:ext cx="988631" cy="410369"/>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gn="ct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BMLWE:</a:t>
              </a:r>
              <a:endParaRPr lang="en-US" sz="1200"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endParaRPr>
            </a:p>
          </p:txBody>
        </p:sp>
        <p:sp>
          <p:nvSpPr>
            <p:cNvPr id="55" name="TextBox 54">
              <a:extLst>
                <a:ext uri="{FF2B5EF4-FFF2-40B4-BE49-F238E27FC236}">
                  <a16:creationId xmlns:a16="http://schemas.microsoft.com/office/drawing/2014/main" id="{4C34D7BC-7612-75B1-FDC1-5A8BE17888B3}"/>
                </a:ext>
              </a:extLst>
            </p:cNvPr>
            <p:cNvSpPr txBox="1"/>
            <p:nvPr/>
          </p:nvSpPr>
          <p:spPr>
            <a:xfrm>
              <a:off x="1959434" y="5747083"/>
              <a:ext cx="1376162" cy="646331"/>
            </a:xfrm>
            <a:prstGeom prst="rect">
              <a:avLst/>
            </a:prstGeom>
            <a:noFill/>
          </p:spPr>
          <p:txBody>
            <a:bodyPr wrap="square">
              <a:spAutoFit/>
            </a:bodyPr>
            <a:lstStyle/>
            <a:p>
              <a:pPr algn="ctr" defTabSz="1828800" hangingPunct="0">
                <a:defRPr sz="2000">
                  <a:solidFill>
                    <a:srgbClr val="1976D2"/>
                  </a:solidFill>
                  <a:latin typeface="Source Sans Pro Light"/>
                  <a:ea typeface="Source Sans Pro Light"/>
                  <a:cs typeface="Source Sans Pro Light"/>
                  <a:sym typeface="Source Sans Pro Light"/>
                </a:defRPr>
              </a:pPr>
              <a:r>
                <a:rPr lang="en-US" sz="2400"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1120</a:t>
              </a:r>
              <a:r>
                <a:rPr lang="en-US" b="1" dirty="0">
                  <a:solidFill>
                    <a:srgbClr val="656D78"/>
                  </a:solidFill>
                  <a:latin typeface="Roboto" panose="02000000000000000000" pitchFamily="2" charset="0"/>
                  <a:ea typeface="Roboto" panose="02000000000000000000" pitchFamily="2" charset="0"/>
                  <a:cs typeface="Roboto" panose="02000000000000000000" pitchFamily="2" charset="0"/>
                  <a:sym typeface="Source Sans Pro Light"/>
                </a:rPr>
                <a:t> </a:t>
              </a:r>
              <a:r>
                <a:rPr lang="en-US" sz="1400" dirty="0">
                  <a:solidFill>
                    <a:srgbClr val="1565C0"/>
                  </a:solidFill>
                  <a:latin typeface="Roboto" panose="02000000000000000000" pitchFamily="2" charset="0"/>
                  <a:ea typeface="Roboto" panose="02000000000000000000" pitchFamily="2" charset="0"/>
                  <a:cs typeface="Roboto" panose="02000000000000000000" pitchFamily="2" charset="0"/>
                  <a:sym typeface="Source Sans Pro Light"/>
                </a:rPr>
                <a:t>Staff</a:t>
              </a:r>
              <a:r>
                <a:rPr lang="en-US" b="1" dirty="0">
                  <a:solidFill>
                    <a:srgbClr val="1565C0"/>
                  </a:solidFill>
                  <a:latin typeface="Roboto" panose="02000000000000000000" pitchFamily="2" charset="0"/>
                  <a:ea typeface="Roboto" panose="02000000000000000000" pitchFamily="2" charset="0"/>
                  <a:cs typeface="Roboto" panose="02000000000000000000" pitchFamily="2" charset="0"/>
                  <a:sym typeface="Source Sans Pro Light"/>
                </a:rPr>
                <a:t> </a:t>
              </a:r>
              <a:r>
                <a:rPr lang="en-US" b="1" dirty="0">
                  <a:solidFill>
                    <a:srgbClr val="656D78"/>
                  </a:solidFill>
                  <a:latin typeface="Roboto" panose="02000000000000000000" pitchFamily="2" charset="0"/>
                  <a:ea typeface="Roboto" panose="02000000000000000000" pitchFamily="2" charset="0"/>
                  <a:cs typeface="Roboto" panose="02000000000000000000" pitchFamily="2" charset="0"/>
                  <a:sym typeface="Source Sans Pro Light"/>
                </a:rPr>
                <a:t> </a:t>
              </a:r>
            </a:p>
            <a:p>
              <a:pPr algn="ctr" defTabSz="1828800" hangingPunct="0">
                <a:defRPr sz="2000">
                  <a:solidFill>
                    <a:srgbClr val="1976D2"/>
                  </a:solidFill>
                  <a:latin typeface="Source Sans Pro Light"/>
                  <a:ea typeface="Source Sans Pro Light"/>
                  <a:cs typeface="Source Sans Pro Light"/>
                  <a:sym typeface="Source Sans Pro Light"/>
                </a:defRPr>
              </a:pPr>
              <a:r>
                <a:rPr lang="en-US" sz="1200"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(By-law 14915) </a:t>
              </a:r>
            </a:p>
          </p:txBody>
        </p:sp>
      </p:grpSp>
      <p:grpSp>
        <p:nvGrpSpPr>
          <p:cNvPr id="56" name="Group 55">
            <a:extLst>
              <a:ext uri="{FF2B5EF4-FFF2-40B4-BE49-F238E27FC236}">
                <a16:creationId xmlns:a16="http://schemas.microsoft.com/office/drawing/2014/main" id="{43D3D3AC-C02F-6F79-23EF-9328822C87A9}"/>
              </a:ext>
            </a:extLst>
          </p:cNvPr>
          <p:cNvGrpSpPr/>
          <p:nvPr/>
        </p:nvGrpSpPr>
        <p:grpSpPr>
          <a:xfrm>
            <a:off x="6160279" y="5523139"/>
            <a:ext cx="2190622" cy="674324"/>
            <a:chOff x="1005009" y="5719090"/>
            <a:chExt cx="2190622" cy="674324"/>
          </a:xfrm>
        </p:grpSpPr>
        <p:sp>
          <p:nvSpPr>
            <p:cNvPr id="57" name="TextBox 106">
              <a:extLst>
                <a:ext uri="{FF2B5EF4-FFF2-40B4-BE49-F238E27FC236}">
                  <a16:creationId xmlns:a16="http://schemas.microsoft.com/office/drawing/2014/main" id="{7464D4D9-2100-C594-59CA-57E3BCA633AA}"/>
                </a:ext>
              </a:extLst>
            </p:cNvPr>
            <p:cNvSpPr txBox="1"/>
            <p:nvPr/>
          </p:nvSpPr>
          <p:spPr>
            <a:xfrm>
              <a:off x="1005009" y="5719090"/>
              <a:ext cx="988631" cy="410369"/>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gn="ct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SLWE:</a:t>
              </a:r>
              <a:endParaRPr lang="en-US" sz="1200"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endParaRPr>
            </a:p>
          </p:txBody>
        </p:sp>
        <p:sp>
          <p:nvSpPr>
            <p:cNvPr id="58" name="TextBox 57">
              <a:extLst>
                <a:ext uri="{FF2B5EF4-FFF2-40B4-BE49-F238E27FC236}">
                  <a16:creationId xmlns:a16="http://schemas.microsoft.com/office/drawing/2014/main" id="{07C67BAC-3235-774A-4545-63C75F82C414}"/>
                </a:ext>
              </a:extLst>
            </p:cNvPr>
            <p:cNvSpPr txBox="1"/>
            <p:nvPr/>
          </p:nvSpPr>
          <p:spPr>
            <a:xfrm>
              <a:off x="1819469" y="5747083"/>
              <a:ext cx="1376162" cy="646331"/>
            </a:xfrm>
            <a:prstGeom prst="rect">
              <a:avLst/>
            </a:prstGeom>
            <a:noFill/>
          </p:spPr>
          <p:txBody>
            <a:bodyPr wrap="square">
              <a:spAutoFit/>
            </a:bodyPr>
            <a:lstStyle/>
            <a:p>
              <a:pPr algn="ctr" defTabSz="1828800" hangingPunct="0">
                <a:defRPr sz="2000">
                  <a:solidFill>
                    <a:srgbClr val="1976D2"/>
                  </a:solidFill>
                  <a:latin typeface="Source Sans Pro Light"/>
                  <a:ea typeface="Source Sans Pro Light"/>
                  <a:cs typeface="Source Sans Pro Light"/>
                  <a:sym typeface="Source Sans Pro Light"/>
                </a:defRPr>
              </a:pPr>
              <a:r>
                <a:rPr lang="en-US" sz="2400"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872</a:t>
              </a:r>
              <a:r>
                <a:rPr lang="en-US" b="1" dirty="0">
                  <a:solidFill>
                    <a:srgbClr val="656D78"/>
                  </a:solidFill>
                  <a:latin typeface="Roboto" panose="02000000000000000000" pitchFamily="2" charset="0"/>
                  <a:ea typeface="Roboto" panose="02000000000000000000" pitchFamily="2" charset="0"/>
                  <a:cs typeface="Roboto" panose="02000000000000000000" pitchFamily="2" charset="0"/>
                  <a:sym typeface="Source Sans Pro Light"/>
                </a:rPr>
                <a:t> </a:t>
              </a:r>
              <a:r>
                <a:rPr lang="en-US" sz="1400" dirty="0">
                  <a:solidFill>
                    <a:srgbClr val="1565C0"/>
                  </a:solidFill>
                  <a:latin typeface="Roboto" panose="02000000000000000000" pitchFamily="2" charset="0"/>
                  <a:ea typeface="Roboto" panose="02000000000000000000" pitchFamily="2" charset="0"/>
                  <a:cs typeface="Roboto" panose="02000000000000000000" pitchFamily="2" charset="0"/>
                  <a:sym typeface="Source Sans Pro Light"/>
                </a:rPr>
                <a:t>Staff</a:t>
              </a:r>
              <a:r>
                <a:rPr lang="en-US" b="1" dirty="0">
                  <a:solidFill>
                    <a:srgbClr val="1565C0"/>
                  </a:solidFill>
                  <a:latin typeface="Roboto" panose="02000000000000000000" pitchFamily="2" charset="0"/>
                  <a:ea typeface="Roboto" panose="02000000000000000000" pitchFamily="2" charset="0"/>
                  <a:cs typeface="Roboto" panose="02000000000000000000" pitchFamily="2" charset="0"/>
                  <a:sym typeface="Source Sans Pro Light"/>
                </a:rPr>
                <a:t>  </a:t>
              </a:r>
            </a:p>
            <a:p>
              <a:pPr algn="ctr" defTabSz="1828800" hangingPunct="0">
                <a:defRPr sz="2000">
                  <a:solidFill>
                    <a:srgbClr val="1976D2"/>
                  </a:solidFill>
                  <a:latin typeface="Source Sans Pro Light"/>
                  <a:ea typeface="Source Sans Pro Light"/>
                  <a:cs typeface="Source Sans Pro Light"/>
                  <a:sym typeface="Source Sans Pro Light"/>
                </a:defRPr>
              </a:pPr>
              <a:r>
                <a:rPr lang="en-US" sz="1200"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(By-law 14914) </a:t>
              </a:r>
            </a:p>
          </p:txBody>
        </p:sp>
      </p:grpSp>
      <p:grpSp>
        <p:nvGrpSpPr>
          <p:cNvPr id="59" name="Group 58">
            <a:extLst>
              <a:ext uri="{FF2B5EF4-FFF2-40B4-BE49-F238E27FC236}">
                <a16:creationId xmlns:a16="http://schemas.microsoft.com/office/drawing/2014/main" id="{DF735A93-B3AC-17EE-9A1C-C8199C6B8020}"/>
              </a:ext>
            </a:extLst>
          </p:cNvPr>
          <p:cNvGrpSpPr/>
          <p:nvPr/>
        </p:nvGrpSpPr>
        <p:grpSpPr>
          <a:xfrm>
            <a:off x="8667931" y="5523139"/>
            <a:ext cx="2190622" cy="674324"/>
            <a:chOff x="1005009" y="5719090"/>
            <a:chExt cx="2190622" cy="674324"/>
          </a:xfrm>
        </p:grpSpPr>
        <p:sp>
          <p:nvSpPr>
            <p:cNvPr id="60" name="TextBox 106">
              <a:extLst>
                <a:ext uri="{FF2B5EF4-FFF2-40B4-BE49-F238E27FC236}">
                  <a16:creationId xmlns:a16="http://schemas.microsoft.com/office/drawing/2014/main" id="{1DFF9699-AEDB-FDB8-25D0-27E3FA666186}"/>
                </a:ext>
              </a:extLst>
            </p:cNvPr>
            <p:cNvSpPr txBox="1"/>
            <p:nvPr/>
          </p:nvSpPr>
          <p:spPr>
            <a:xfrm>
              <a:off x="1005009" y="5719090"/>
              <a:ext cx="988631" cy="410369"/>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gn="ct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BWE:</a:t>
              </a:r>
              <a:endParaRPr lang="en-US" sz="1200"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endParaRPr>
            </a:p>
          </p:txBody>
        </p:sp>
        <p:sp>
          <p:nvSpPr>
            <p:cNvPr id="61" name="TextBox 60">
              <a:extLst>
                <a:ext uri="{FF2B5EF4-FFF2-40B4-BE49-F238E27FC236}">
                  <a16:creationId xmlns:a16="http://schemas.microsoft.com/office/drawing/2014/main" id="{DCD9DA35-67AE-D3A4-E873-26CF286F9EA2}"/>
                </a:ext>
              </a:extLst>
            </p:cNvPr>
            <p:cNvSpPr txBox="1"/>
            <p:nvPr/>
          </p:nvSpPr>
          <p:spPr>
            <a:xfrm>
              <a:off x="1819469" y="5747083"/>
              <a:ext cx="1376162" cy="646331"/>
            </a:xfrm>
            <a:prstGeom prst="rect">
              <a:avLst/>
            </a:prstGeom>
            <a:noFill/>
          </p:spPr>
          <p:txBody>
            <a:bodyPr wrap="square">
              <a:spAutoFit/>
            </a:bodyPr>
            <a:lstStyle/>
            <a:p>
              <a:pPr algn="ctr" defTabSz="1828800" hangingPunct="0">
                <a:defRPr sz="2000">
                  <a:solidFill>
                    <a:srgbClr val="1976D2"/>
                  </a:solidFill>
                  <a:latin typeface="Source Sans Pro Light"/>
                  <a:ea typeface="Source Sans Pro Light"/>
                  <a:cs typeface="Source Sans Pro Light"/>
                  <a:sym typeface="Source Sans Pro Light"/>
                </a:defRPr>
              </a:pPr>
              <a:r>
                <a:rPr lang="en-US" sz="2400"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784</a:t>
              </a:r>
              <a:r>
                <a:rPr lang="en-US" b="1" dirty="0">
                  <a:solidFill>
                    <a:srgbClr val="656D78"/>
                  </a:solidFill>
                  <a:latin typeface="Roboto" panose="02000000000000000000" pitchFamily="2" charset="0"/>
                  <a:ea typeface="Roboto" panose="02000000000000000000" pitchFamily="2" charset="0"/>
                  <a:cs typeface="Roboto" panose="02000000000000000000" pitchFamily="2" charset="0"/>
                  <a:sym typeface="Source Sans Pro Light"/>
                </a:rPr>
                <a:t> </a:t>
              </a:r>
              <a:r>
                <a:rPr lang="en-US" sz="1400" dirty="0">
                  <a:solidFill>
                    <a:srgbClr val="1565C0"/>
                  </a:solidFill>
                  <a:latin typeface="Roboto" panose="02000000000000000000" pitchFamily="2" charset="0"/>
                  <a:ea typeface="Roboto" panose="02000000000000000000" pitchFamily="2" charset="0"/>
                  <a:cs typeface="Roboto" panose="02000000000000000000" pitchFamily="2" charset="0"/>
                  <a:sym typeface="Source Sans Pro Light"/>
                </a:rPr>
                <a:t>Staff</a:t>
              </a:r>
              <a:r>
                <a:rPr lang="en-US" b="1" dirty="0">
                  <a:solidFill>
                    <a:srgbClr val="1565C0"/>
                  </a:solidFill>
                  <a:latin typeface="Roboto" panose="02000000000000000000" pitchFamily="2" charset="0"/>
                  <a:ea typeface="Roboto" panose="02000000000000000000" pitchFamily="2" charset="0"/>
                  <a:cs typeface="Roboto" panose="02000000000000000000" pitchFamily="2" charset="0"/>
                  <a:sym typeface="Source Sans Pro Light"/>
                </a:rPr>
                <a:t>  </a:t>
              </a:r>
            </a:p>
            <a:p>
              <a:pPr algn="ctr" defTabSz="1828800" hangingPunct="0">
                <a:defRPr sz="2000">
                  <a:solidFill>
                    <a:srgbClr val="1976D2"/>
                  </a:solidFill>
                  <a:latin typeface="Source Sans Pro Light"/>
                  <a:ea typeface="Source Sans Pro Light"/>
                  <a:cs typeface="Source Sans Pro Light"/>
                  <a:sym typeface="Source Sans Pro Light"/>
                </a:defRPr>
              </a:pPr>
              <a:r>
                <a:rPr lang="en-US" sz="1200"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(By-law 14916) </a:t>
              </a:r>
            </a:p>
          </p:txBody>
        </p:sp>
      </p:grpSp>
    </p:spTree>
    <p:extLst>
      <p:ext uri="{BB962C8B-B14F-4D97-AF65-F5344CB8AC3E}">
        <p14:creationId xmlns:p14="http://schemas.microsoft.com/office/powerpoint/2010/main" val="3152470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6</a:t>
            </a:fld>
            <a:endParaRPr lang="en-US" dirty="0"/>
          </a:p>
        </p:txBody>
      </p:sp>
      <p:sp>
        <p:nvSpPr>
          <p:cNvPr id="71" name="Text Placeholder 2">
            <a:extLst>
              <a:ext uri="{FF2B5EF4-FFF2-40B4-BE49-F238E27FC236}">
                <a16:creationId xmlns:a16="http://schemas.microsoft.com/office/drawing/2014/main" id="{6BF039D7-363E-02B7-DFE4-3503EBAA4950}"/>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Human Resources</a:t>
            </a:r>
          </a:p>
        </p:txBody>
      </p:sp>
      <p:grpSp>
        <p:nvGrpSpPr>
          <p:cNvPr id="202" name="Group 103">
            <a:extLst>
              <a:ext uri="{FF2B5EF4-FFF2-40B4-BE49-F238E27FC236}">
                <a16:creationId xmlns:a16="http://schemas.microsoft.com/office/drawing/2014/main" id="{D48280A2-982C-6E71-128F-DF838A7D3795}"/>
              </a:ext>
            </a:extLst>
          </p:cNvPr>
          <p:cNvGrpSpPr>
            <a:grpSpLocks noChangeAspect="1"/>
          </p:cNvGrpSpPr>
          <p:nvPr/>
        </p:nvGrpSpPr>
        <p:grpSpPr>
          <a:xfrm>
            <a:off x="838200" y="1579558"/>
            <a:ext cx="3835711" cy="4917181"/>
            <a:chOff x="0" y="0"/>
            <a:chExt cx="7689297" cy="10761665"/>
          </a:xfrm>
        </p:grpSpPr>
        <p:grpSp>
          <p:nvGrpSpPr>
            <p:cNvPr id="203" name="Group 104">
              <a:extLst>
                <a:ext uri="{FF2B5EF4-FFF2-40B4-BE49-F238E27FC236}">
                  <a16:creationId xmlns:a16="http://schemas.microsoft.com/office/drawing/2014/main" id="{DB7A9C96-40A5-E839-1E5A-65EE667885FC}"/>
                </a:ext>
              </a:extLst>
            </p:cNvPr>
            <p:cNvGrpSpPr/>
            <p:nvPr/>
          </p:nvGrpSpPr>
          <p:grpSpPr>
            <a:xfrm>
              <a:off x="0" y="0"/>
              <a:ext cx="993541" cy="993541"/>
              <a:chOff x="0" y="0"/>
              <a:chExt cx="993540" cy="993540"/>
            </a:xfrm>
          </p:grpSpPr>
          <p:sp>
            <p:nvSpPr>
              <p:cNvPr id="206" name="Oval 107">
                <a:extLst>
                  <a:ext uri="{FF2B5EF4-FFF2-40B4-BE49-F238E27FC236}">
                    <a16:creationId xmlns:a16="http://schemas.microsoft.com/office/drawing/2014/main" id="{16246803-613F-BEB0-CD24-4C5961BADA63}"/>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7" name="Oval 108">
                <a:extLst>
                  <a:ext uri="{FF2B5EF4-FFF2-40B4-BE49-F238E27FC236}">
                    <a16:creationId xmlns:a16="http://schemas.microsoft.com/office/drawing/2014/main" id="{06D14FB4-DFE5-0CE9-3767-3DA249C0022A}"/>
                  </a:ext>
                </a:extLst>
              </p:cNvPr>
              <p:cNvSpPr/>
              <p:nvPr/>
            </p:nvSpPr>
            <p:spPr>
              <a:xfrm>
                <a:off x="145528" y="145528"/>
                <a:ext cx="702481" cy="702481"/>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8" name="Oval 109">
                <a:extLst>
                  <a:ext uri="{FF2B5EF4-FFF2-40B4-BE49-F238E27FC236}">
                    <a16:creationId xmlns:a16="http://schemas.microsoft.com/office/drawing/2014/main" id="{FCE31F6E-8754-EF2A-A35E-738BBE1B4FFB}"/>
                  </a:ext>
                </a:extLst>
              </p:cNvPr>
              <p:cNvSpPr/>
              <p:nvPr/>
            </p:nvSpPr>
            <p:spPr>
              <a:xfrm>
                <a:off x="349160" y="349160"/>
                <a:ext cx="295217" cy="295217"/>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204" name="TextBox 105">
              <a:extLst>
                <a:ext uri="{FF2B5EF4-FFF2-40B4-BE49-F238E27FC236}">
                  <a16:creationId xmlns:a16="http://schemas.microsoft.com/office/drawing/2014/main" id="{15314FCB-4AA9-E5F9-9707-4C9AAFF3D02B}"/>
                </a:ext>
              </a:extLst>
            </p:cNvPr>
            <p:cNvSpPr txBox="1"/>
            <p:nvPr/>
          </p:nvSpPr>
          <p:spPr>
            <a:xfrm>
              <a:off x="469281" y="532559"/>
              <a:ext cx="2095187" cy="673596"/>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rPr>
                <a:t>Staffing</a:t>
              </a:r>
              <a:endParaRPr kumimoji="0"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sp>
          <p:nvSpPr>
            <p:cNvPr id="205" name="TextBox 106">
              <a:extLst>
                <a:ext uri="{FF2B5EF4-FFF2-40B4-BE49-F238E27FC236}">
                  <a16:creationId xmlns:a16="http://schemas.microsoft.com/office/drawing/2014/main" id="{6FA71331-173E-2890-68C6-C9BD3DB6D6F0}"/>
                </a:ext>
              </a:extLst>
            </p:cNvPr>
            <p:cNvSpPr txBox="1"/>
            <p:nvPr/>
          </p:nvSpPr>
          <p:spPr>
            <a:xfrm>
              <a:off x="469279" y="1464791"/>
              <a:ext cx="7220018" cy="9296874"/>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marL="285750" marR="0" lvl="0" indent="-285750" defTabSz="1828800" eaLnBrk="1" fontAlgn="auto" latinLnBrk="0" hangingPunct="0">
                <a:lnSpc>
                  <a:spcPct val="200000"/>
                </a:lnSpc>
                <a:spcBef>
                  <a:spcPts val="0"/>
                </a:spcBef>
                <a:spcAft>
                  <a:spcPts val="0"/>
                </a:spcAft>
                <a:buClrTx/>
                <a:buSzTx/>
                <a:buFont typeface="Arial" panose="020B0604020202020204" pitchFamily="34" charset="0"/>
                <a:buChar char="•"/>
                <a:tabLst/>
                <a:defRPr sz="2000">
                  <a:solidFill>
                    <a:srgbClr val="1976D2"/>
                  </a:solidFill>
                  <a:latin typeface="Source Sans Pro Light"/>
                  <a:ea typeface="Source Sans Pro Light"/>
                  <a:cs typeface="Source Sans Pro Light"/>
                  <a:sym typeface="Source Sans Pro Light"/>
                </a:defRP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The ban on hiring results in an acute understaffing of permanent staff</a:t>
              </a:r>
            </a:p>
            <a:p>
              <a:pPr marL="285750" marR="0" lvl="0" indent="-285750" defTabSz="1828800" eaLnBrk="1" fontAlgn="auto" latinLnBrk="0" hangingPunct="0">
                <a:lnSpc>
                  <a:spcPct val="200000"/>
                </a:lnSpc>
                <a:spcBef>
                  <a:spcPts val="0"/>
                </a:spcBef>
                <a:spcAft>
                  <a:spcPts val="0"/>
                </a:spcAft>
                <a:buClrTx/>
                <a:buSzTx/>
                <a:buFont typeface="Arial" panose="020B0604020202020204" pitchFamily="34" charset="0"/>
                <a:buChar char="•"/>
                <a:tabLst/>
                <a:defRPr sz="2000">
                  <a:solidFill>
                    <a:srgbClr val="1976D2"/>
                  </a:solidFill>
                  <a:latin typeface="Source Sans Pro Light"/>
                  <a:ea typeface="Source Sans Pro Light"/>
                  <a:cs typeface="Source Sans Pro Light"/>
                  <a:sym typeface="Source Sans Pro Light"/>
                </a:defRPr>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285750" marR="0" lvl="0" indent="-285750" defTabSz="1828800" eaLnBrk="1" fontAlgn="auto" latinLnBrk="0" hangingPunct="0">
                <a:lnSpc>
                  <a:spcPct val="200000"/>
                </a:lnSpc>
                <a:spcBef>
                  <a:spcPts val="0"/>
                </a:spcBef>
                <a:spcAft>
                  <a:spcPts val="0"/>
                </a:spcAft>
                <a:buClrTx/>
                <a:buSzTx/>
                <a:buFont typeface="Arial" panose="020B0604020202020204" pitchFamily="34" charset="0"/>
                <a:buChar char="•"/>
                <a:tabLst/>
                <a:defRPr sz="2000">
                  <a:solidFill>
                    <a:srgbClr val="1976D2"/>
                  </a:solidFill>
                  <a:latin typeface="Source Sans Pro Light"/>
                  <a:ea typeface="Source Sans Pro Light"/>
                  <a:cs typeface="Source Sans Pro Light"/>
                  <a:sym typeface="Source Sans Pro Light"/>
                </a:defRP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Understaffing is compensated by the employment of staff on demand </a:t>
              </a:r>
            </a:p>
            <a:p>
              <a:pPr marR="0" lvl="0" defTabSz="1828800" eaLnBrk="1" fontAlgn="auto" latinLnBrk="0" hangingPunct="0">
                <a:lnSpc>
                  <a:spcPct val="200000"/>
                </a:lnSpc>
                <a:spcBef>
                  <a:spcPts val="0"/>
                </a:spcBef>
                <a:spcAft>
                  <a:spcPts val="0"/>
                </a:spcAft>
                <a:buClrTx/>
                <a:buSzTx/>
                <a:tabLst/>
                <a:defRPr sz="2000">
                  <a:solidFill>
                    <a:srgbClr val="1976D2"/>
                  </a:solidFill>
                  <a:latin typeface="Source Sans Pro Light"/>
                  <a:ea typeface="Source Sans Pro Light"/>
                  <a:cs typeface="Source Sans Pro Light"/>
                  <a:sym typeface="Source Sans Pro Light"/>
                </a:defRPr>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285750" marR="0" lvl="0" indent="-285750" defTabSz="1828800" eaLnBrk="1" fontAlgn="auto" latinLnBrk="0" hangingPunct="0">
                <a:lnSpc>
                  <a:spcPct val="200000"/>
                </a:lnSpc>
                <a:spcBef>
                  <a:spcPts val="0"/>
                </a:spcBef>
                <a:spcAft>
                  <a:spcPts val="0"/>
                </a:spcAft>
                <a:buClrTx/>
                <a:buSzTx/>
                <a:buFont typeface="Arial" panose="020B0604020202020204" pitchFamily="34" charset="0"/>
                <a:buChar char="•"/>
                <a:tabLst/>
                <a:defRPr sz="2000">
                  <a:solidFill>
                    <a:srgbClr val="1976D2"/>
                  </a:solidFill>
                  <a:latin typeface="Source Sans Pro Light"/>
                  <a:ea typeface="Source Sans Pro Light"/>
                  <a:cs typeface="Source Sans Pro Light"/>
                  <a:sym typeface="Source Sans Pro Light"/>
                </a:defRPr>
              </a:pPr>
              <a:r>
                <a:rPr lang="en-US" sz="1400" dirty="0">
                  <a:solidFill>
                    <a:srgbClr val="0A0A46"/>
                  </a:solidFill>
                  <a:latin typeface="Roboto" panose="02000000000000000000" pitchFamily="2" charset="0"/>
                  <a:ea typeface="Roboto" panose="02000000000000000000" pitchFamily="2" charset="0"/>
                  <a:cs typeface="Roboto" panose="02000000000000000000" pitchFamily="2" charset="0"/>
                </a:rPr>
                <a:t>Staff skills may not be to the level required by the position they fill, specially for on demand personnel</a:t>
              </a:r>
            </a:p>
            <a:p>
              <a:pPr marL="285750" marR="0" lvl="0" indent="-285750" defTabSz="1828800" eaLnBrk="1" fontAlgn="auto" latinLnBrk="0" hangingPunct="0">
                <a:lnSpc>
                  <a:spcPct val="200000"/>
                </a:lnSpc>
                <a:spcBef>
                  <a:spcPts val="0"/>
                </a:spcBef>
                <a:spcAft>
                  <a:spcPts val="0"/>
                </a:spcAft>
                <a:buClrTx/>
                <a:buSzTx/>
                <a:buFont typeface="Arial" panose="020B0604020202020204" pitchFamily="34" charset="0"/>
                <a:buChar char="•"/>
                <a:tabLst/>
                <a:defRPr sz="2000">
                  <a:solidFill>
                    <a:srgbClr val="1976D2"/>
                  </a:solidFill>
                  <a:latin typeface="Source Sans Pro Light"/>
                  <a:ea typeface="Source Sans Pro Light"/>
                  <a:cs typeface="Source Sans Pro Light"/>
                  <a:sym typeface="Source Sans Pro Light"/>
                </a:defRPr>
              </a:pPr>
              <a:endParaRPr lang="en-US" sz="1400" dirty="0">
                <a:solidFill>
                  <a:srgbClr val="656D78"/>
                </a:solidFill>
                <a:latin typeface="Source Sans Pro Light"/>
                <a:ea typeface="Source Sans Pro Light"/>
              </a:endParaRPr>
            </a:p>
          </p:txBody>
        </p:sp>
      </p:grpSp>
      <p:graphicFrame>
        <p:nvGraphicFramePr>
          <p:cNvPr id="301" name="Chart 300">
            <a:extLst>
              <a:ext uri="{FF2B5EF4-FFF2-40B4-BE49-F238E27FC236}">
                <a16:creationId xmlns:a16="http://schemas.microsoft.com/office/drawing/2014/main" id="{735E5238-2B74-42E1-B280-36F400629806}"/>
              </a:ext>
            </a:extLst>
          </p:cNvPr>
          <p:cNvGraphicFramePr>
            <a:graphicFrameLocks/>
          </p:cNvGraphicFramePr>
          <p:nvPr>
            <p:extLst>
              <p:ext uri="{D42A27DB-BD31-4B8C-83A1-F6EECF244321}">
                <p14:modId xmlns:p14="http://schemas.microsoft.com/office/powerpoint/2010/main" val="3597029690"/>
              </p:ext>
            </p:extLst>
          </p:nvPr>
        </p:nvGraphicFramePr>
        <p:xfrm>
          <a:off x="4977154" y="1748323"/>
          <a:ext cx="6657610" cy="457965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8157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7</a:t>
            </a:fld>
            <a:endParaRPr lang="en-US" dirty="0"/>
          </a:p>
        </p:txBody>
      </p:sp>
      <p:sp>
        <p:nvSpPr>
          <p:cNvPr id="71" name="Text Placeholder 2">
            <a:extLst>
              <a:ext uri="{FF2B5EF4-FFF2-40B4-BE49-F238E27FC236}">
                <a16:creationId xmlns:a16="http://schemas.microsoft.com/office/drawing/2014/main" id="{6BF039D7-363E-02B7-DFE4-3503EBAA4950}"/>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Human Resources</a:t>
            </a:r>
          </a:p>
        </p:txBody>
      </p:sp>
      <p:grpSp>
        <p:nvGrpSpPr>
          <p:cNvPr id="202" name="Group 103">
            <a:extLst>
              <a:ext uri="{FF2B5EF4-FFF2-40B4-BE49-F238E27FC236}">
                <a16:creationId xmlns:a16="http://schemas.microsoft.com/office/drawing/2014/main" id="{D48280A2-982C-6E71-128F-DF838A7D3795}"/>
              </a:ext>
            </a:extLst>
          </p:cNvPr>
          <p:cNvGrpSpPr>
            <a:grpSpLocks noChangeAspect="1"/>
          </p:cNvGrpSpPr>
          <p:nvPr/>
        </p:nvGrpSpPr>
        <p:grpSpPr>
          <a:xfrm>
            <a:off x="808991" y="1555218"/>
            <a:ext cx="3834568" cy="4348551"/>
            <a:chOff x="0" y="0"/>
            <a:chExt cx="7687006" cy="9517171"/>
          </a:xfrm>
        </p:grpSpPr>
        <p:grpSp>
          <p:nvGrpSpPr>
            <p:cNvPr id="203" name="Group 104">
              <a:extLst>
                <a:ext uri="{FF2B5EF4-FFF2-40B4-BE49-F238E27FC236}">
                  <a16:creationId xmlns:a16="http://schemas.microsoft.com/office/drawing/2014/main" id="{DB7A9C96-40A5-E839-1E5A-65EE667885FC}"/>
                </a:ext>
              </a:extLst>
            </p:cNvPr>
            <p:cNvGrpSpPr/>
            <p:nvPr/>
          </p:nvGrpSpPr>
          <p:grpSpPr>
            <a:xfrm>
              <a:off x="0" y="0"/>
              <a:ext cx="993541" cy="993541"/>
              <a:chOff x="0" y="0"/>
              <a:chExt cx="993540" cy="993540"/>
            </a:xfrm>
          </p:grpSpPr>
          <p:sp>
            <p:nvSpPr>
              <p:cNvPr id="206" name="Oval 107">
                <a:extLst>
                  <a:ext uri="{FF2B5EF4-FFF2-40B4-BE49-F238E27FC236}">
                    <a16:creationId xmlns:a16="http://schemas.microsoft.com/office/drawing/2014/main" id="{16246803-613F-BEB0-CD24-4C5961BADA63}"/>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7" name="Oval 108">
                <a:extLst>
                  <a:ext uri="{FF2B5EF4-FFF2-40B4-BE49-F238E27FC236}">
                    <a16:creationId xmlns:a16="http://schemas.microsoft.com/office/drawing/2014/main" id="{06D14FB4-DFE5-0CE9-3767-3DA249C0022A}"/>
                  </a:ext>
                </a:extLst>
              </p:cNvPr>
              <p:cNvSpPr/>
              <p:nvPr/>
            </p:nvSpPr>
            <p:spPr>
              <a:xfrm>
                <a:off x="145528" y="145528"/>
                <a:ext cx="702481" cy="702481"/>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8" name="Oval 109">
                <a:extLst>
                  <a:ext uri="{FF2B5EF4-FFF2-40B4-BE49-F238E27FC236}">
                    <a16:creationId xmlns:a16="http://schemas.microsoft.com/office/drawing/2014/main" id="{FCE31F6E-8754-EF2A-A35E-738BBE1B4FFB}"/>
                  </a:ext>
                </a:extLst>
              </p:cNvPr>
              <p:cNvSpPr/>
              <p:nvPr/>
            </p:nvSpPr>
            <p:spPr>
              <a:xfrm>
                <a:off x="349160" y="349160"/>
                <a:ext cx="295217" cy="295217"/>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204" name="TextBox 105">
              <a:extLst>
                <a:ext uri="{FF2B5EF4-FFF2-40B4-BE49-F238E27FC236}">
                  <a16:creationId xmlns:a16="http://schemas.microsoft.com/office/drawing/2014/main" id="{15314FCB-4AA9-E5F9-9707-4C9AAFF3D02B}"/>
                </a:ext>
              </a:extLst>
            </p:cNvPr>
            <p:cNvSpPr txBox="1"/>
            <p:nvPr/>
          </p:nvSpPr>
          <p:spPr>
            <a:xfrm>
              <a:off x="469281" y="532559"/>
              <a:ext cx="3939723" cy="673596"/>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44546A"/>
                  </a:solidFill>
                  <a:latin typeface="Poppins" panose="00000500000000000000" pitchFamily="2" charset="0"/>
                  <a:ea typeface="Roboto" panose="02000000000000000000" pitchFamily="2" charset="0"/>
                  <a:cs typeface="Poppins" panose="00000500000000000000" pitchFamily="2" charset="0"/>
                </a:rPr>
                <a:t>Benchmarking</a:t>
              </a:r>
              <a:endParaRPr kumimoji="0"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sp>
          <p:nvSpPr>
            <p:cNvPr id="205" name="TextBox 106">
              <a:extLst>
                <a:ext uri="{FF2B5EF4-FFF2-40B4-BE49-F238E27FC236}">
                  <a16:creationId xmlns:a16="http://schemas.microsoft.com/office/drawing/2014/main" id="{6FA71331-173E-2890-68C6-C9BD3DB6D6F0}"/>
                </a:ext>
              </a:extLst>
            </p:cNvPr>
            <p:cNvSpPr txBox="1"/>
            <p:nvPr/>
          </p:nvSpPr>
          <p:spPr>
            <a:xfrm>
              <a:off x="466988" y="1815735"/>
              <a:ext cx="7220018" cy="7701436"/>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L="285750" marR="0" lvl="0" indent="-285750" defTabSz="1828800" eaLnBrk="1" fontAlgn="auto" latinLnBrk="0" hangingPunct="0">
                <a:lnSpc>
                  <a:spcPct val="150000"/>
                </a:lnSpc>
                <a:spcBef>
                  <a:spcPts val="0"/>
                </a:spcBef>
                <a:spcAft>
                  <a:spcPts val="0"/>
                </a:spcAft>
                <a:buClrTx/>
                <a:buSzTx/>
                <a:buFont typeface="Arial" panose="020B0604020202020204" pitchFamily="34" charset="0"/>
                <a:buChar char="•"/>
                <a:tabLst/>
                <a:defRPr sz="2000">
                  <a:solidFill>
                    <a:srgbClr val="1976D2"/>
                  </a:solidFill>
                  <a:latin typeface="Source Sans Pro Light"/>
                  <a:ea typeface="Source Sans Pro Light"/>
                  <a:cs typeface="Source Sans Pro Light"/>
                  <a:sym typeface="Source Sans Pro Light"/>
                </a:defRP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It appears that the number of personnel as defined by the decrees is not in relation with international benchmarking </a:t>
              </a:r>
            </a:p>
            <a:p>
              <a:pPr marL="285750" marR="0" lvl="0" indent="-285750" defTabSz="1828800" eaLnBrk="1" fontAlgn="auto" latinLnBrk="0" hangingPunct="0">
                <a:lnSpc>
                  <a:spcPct val="150000"/>
                </a:lnSpc>
                <a:spcBef>
                  <a:spcPts val="0"/>
                </a:spcBef>
                <a:spcAft>
                  <a:spcPts val="0"/>
                </a:spcAft>
                <a:buClrTx/>
                <a:buSzTx/>
                <a:buFont typeface="Arial" panose="020B0604020202020204" pitchFamily="34" charset="0"/>
                <a:buChar char="•"/>
                <a:tabLst/>
                <a:defRPr sz="2000">
                  <a:solidFill>
                    <a:srgbClr val="1976D2"/>
                  </a:solidFill>
                  <a:latin typeface="Source Sans Pro Light"/>
                  <a:ea typeface="Source Sans Pro Light"/>
                  <a:cs typeface="Source Sans Pro Light"/>
                  <a:sym typeface="Source Sans Pro Light"/>
                </a:defRPr>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285750" marR="0" lvl="0" indent="-285750" defTabSz="1828800" eaLnBrk="1" fontAlgn="auto" latinLnBrk="0" hangingPunct="0">
                <a:lnSpc>
                  <a:spcPct val="150000"/>
                </a:lnSpc>
                <a:spcBef>
                  <a:spcPts val="0"/>
                </a:spcBef>
                <a:spcAft>
                  <a:spcPts val="0"/>
                </a:spcAft>
                <a:buClrTx/>
                <a:buSzTx/>
                <a:buFont typeface="Arial" panose="020B0604020202020204" pitchFamily="34" charset="0"/>
                <a:buChar char="•"/>
                <a:tabLst/>
                <a:defRPr sz="2000">
                  <a:solidFill>
                    <a:srgbClr val="1976D2"/>
                  </a:solidFill>
                  <a:latin typeface="Source Sans Pro Light"/>
                  <a:ea typeface="Source Sans Pro Light"/>
                  <a:cs typeface="Source Sans Pro Light"/>
                  <a:sym typeface="Source Sans Pro Light"/>
                </a:defRPr>
              </a:pPr>
              <a:r>
                <a:rPr lang="en-US" sz="1400" dirty="0">
                  <a:solidFill>
                    <a:srgbClr val="0A0A46"/>
                  </a:solidFill>
                  <a:latin typeface="Roboto" panose="02000000000000000000" pitchFamily="2" charset="0"/>
                  <a:ea typeface="Roboto" panose="02000000000000000000" pitchFamily="2" charset="0"/>
                  <a:cs typeface="Roboto" panose="02000000000000000000" pitchFamily="2" charset="0"/>
                </a:rPr>
                <a:t>NLWE and BWE that are understaffed compared to the decree are presently up to the international benchmark </a:t>
              </a:r>
            </a:p>
            <a:p>
              <a:pPr marL="285750" marR="0" lvl="0" indent="-285750" defTabSz="1828800" eaLnBrk="1" fontAlgn="auto" latinLnBrk="0" hangingPunct="0">
                <a:lnSpc>
                  <a:spcPct val="150000"/>
                </a:lnSpc>
                <a:spcBef>
                  <a:spcPts val="0"/>
                </a:spcBef>
                <a:spcAft>
                  <a:spcPts val="0"/>
                </a:spcAft>
                <a:buClrTx/>
                <a:buSzTx/>
                <a:buFont typeface="Arial" panose="020B0604020202020204" pitchFamily="34" charset="0"/>
                <a:buChar char="•"/>
                <a:tabLst/>
                <a:defRPr sz="2000">
                  <a:solidFill>
                    <a:srgbClr val="1976D2"/>
                  </a:solidFill>
                  <a:latin typeface="Source Sans Pro Light"/>
                  <a:ea typeface="Source Sans Pro Light"/>
                  <a:cs typeface="Source Sans Pro Light"/>
                  <a:sym typeface="Source Sans Pro Light"/>
                </a:defRPr>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285750" marR="0" lvl="0" indent="-285750" defTabSz="1828800" eaLnBrk="1" fontAlgn="auto" latinLnBrk="0" hangingPunct="0">
                <a:lnSpc>
                  <a:spcPct val="150000"/>
                </a:lnSpc>
                <a:spcBef>
                  <a:spcPts val="0"/>
                </a:spcBef>
                <a:spcAft>
                  <a:spcPts val="0"/>
                </a:spcAft>
                <a:buClrTx/>
                <a:buSzTx/>
                <a:buFont typeface="Arial" panose="020B0604020202020204" pitchFamily="34" charset="0"/>
                <a:buChar char="•"/>
                <a:tabLst/>
                <a:defRPr sz="2000">
                  <a:solidFill>
                    <a:srgbClr val="1976D2"/>
                  </a:solidFill>
                  <a:latin typeface="Source Sans Pro Light"/>
                  <a:ea typeface="Source Sans Pro Light"/>
                  <a:cs typeface="Source Sans Pro Light"/>
                  <a:sym typeface="Source Sans Pro Light"/>
                </a:defRPr>
              </a:pPr>
              <a:r>
                <a:rPr lang="en-US" sz="1400" dirty="0">
                  <a:solidFill>
                    <a:srgbClr val="0A0A46"/>
                  </a:solidFill>
                  <a:latin typeface="Roboto" panose="02000000000000000000" pitchFamily="2" charset="0"/>
                  <a:ea typeface="Roboto" panose="02000000000000000000" pitchFamily="2" charset="0"/>
                  <a:cs typeface="Roboto" panose="02000000000000000000" pitchFamily="2" charset="0"/>
                </a:rPr>
                <a:t>BMLWE remains sharply understaffed </a:t>
              </a:r>
            </a:p>
            <a:p>
              <a:pPr marL="285750" marR="0" lvl="0" indent="-285750" defTabSz="1828800" eaLnBrk="1" fontAlgn="auto" latinLnBrk="0" hangingPunct="0">
                <a:lnSpc>
                  <a:spcPct val="150000"/>
                </a:lnSpc>
                <a:spcBef>
                  <a:spcPts val="0"/>
                </a:spcBef>
                <a:spcAft>
                  <a:spcPts val="0"/>
                </a:spcAft>
                <a:buClrTx/>
                <a:buSzTx/>
                <a:buFont typeface="Arial" panose="020B0604020202020204" pitchFamily="34" charset="0"/>
                <a:buChar char="•"/>
                <a:tabLst/>
                <a:defRPr sz="2000">
                  <a:solidFill>
                    <a:srgbClr val="1976D2"/>
                  </a:solidFill>
                  <a:latin typeface="Source Sans Pro Light"/>
                  <a:ea typeface="Source Sans Pro Light"/>
                  <a:cs typeface="Source Sans Pro Light"/>
                  <a:sym typeface="Source Sans Pro Light"/>
                </a:defRPr>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285750" indent="-285750"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dirty="0">
                  <a:solidFill>
                    <a:srgbClr val="0A0A46"/>
                  </a:solidFill>
                  <a:latin typeface="Roboto" panose="02000000000000000000" pitchFamily="2" charset="0"/>
                  <a:ea typeface="Roboto" panose="02000000000000000000" pitchFamily="2" charset="0"/>
                  <a:cs typeface="Roboto" panose="02000000000000000000" pitchFamily="2" charset="0"/>
                </a:rPr>
                <a:t>SLWE is slightly above the benchmark</a:t>
              </a:r>
            </a:p>
          </p:txBody>
        </p:sp>
      </p:grpSp>
      <p:pic>
        <p:nvPicPr>
          <p:cNvPr id="8" name="Picture 7">
            <a:extLst>
              <a:ext uri="{FF2B5EF4-FFF2-40B4-BE49-F238E27FC236}">
                <a16:creationId xmlns:a16="http://schemas.microsoft.com/office/drawing/2014/main" id="{E0EFAD9C-7E3E-B1DA-23EF-8760427DA09D}"/>
              </a:ext>
            </a:extLst>
          </p:cNvPr>
          <p:cNvPicPr>
            <a:picLocks noChangeAspect="1"/>
          </p:cNvPicPr>
          <p:nvPr/>
        </p:nvPicPr>
        <p:blipFill>
          <a:blip r:embed="rId5"/>
          <a:stretch>
            <a:fillRect/>
          </a:stretch>
        </p:blipFill>
        <p:spPr>
          <a:xfrm>
            <a:off x="5168749" y="1621712"/>
            <a:ext cx="6407451" cy="4450466"/>
          </a:xfrm>
          <a:prstGeom prst="rect">
            <a:avLst/>
          </a:prstGeom>
        </p:spPr>
      </p:pic>
    </p:spTree>
    <p:extLst>
      <p:ext uri="{BB962C8B-B14F-4D97-AF65-F5344CB8AC3E}">
        <p14:creationId xmlns:p14="http://schemas.microsoft.com/office/powerpoint/2010/main" val="431304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8</a:t>
            </a:fld>
            <a:endParaRPr lang="en-US" dirty="0"/>
          </a:p>
        </p:txBody>
      </p:sp>
      <p:sp>
        <p:nvSpPr>
          <p:cNvPr id="71" name="Text Placeholder 2">
            <a:extLst>
              <a:ext uri="{FF2B5EF4-FFF2-40B4-BE49-F238E27FC236}">
                <a16:creationId xmlns:a16="http://schemas.microsoft.com/office/drawing/2014/main" id="{6BF039D7-363E-02B7-DFE4-3503EBAA4950}"/>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Subscribers</a:t>
            </a:r>
          </a:p>
        </p:txBody>
      </p:sp>
      <p:grpSp>
        <p:nvGrpSpPr>
          <p:cNvPr id="195" name="Group 103">
            <a:extLst>
              <a:ext uri="{FF2B5EF4-FFF2-40B4-BE49-F238E27FC236}">
                <a16:creationId xmlns:a16="http://schemas.microsoft.com/office/drawing/2014/main" id="{3AE346A4-8BAC-72BF-7959-97AEFFF39FB5}"/>
              </a:ext>
            </a:extLst>
          </p:cNvPr>
          <p:cNvGrpSpPr>
            <a:grpSpLocks noChangeAspect="1"/>
          </p:cNvGrpSpPr>
          <p:nvPr/>
        </p:nvGrpSpPr>
        <p:grpSpPr>
          <a:xfrm>
            <a:off x="891387" y="1524140"/>
            <a:ext cx="4287102" cy="836949"/>
            <a:chOff x="-1" y="-1"/>
            <a:chExt cx="8721918" cy="1677798"/>
          </a:xfrm>
        </p:grpSpPr>
        <p:grpSp>
          <p:nvGrpSpPr>
            <p:cNvPr id="196" name="Group 104">
              <a:extLst>
                <a:ext uri="{FF2B5EF4-FFF2-40B4-BE49-F238E27FC236}">
                  <a16:creationId xmlns:a16="http://schemas.microsoft.com/office/drawing/2014/main" id="{153A73A0-55D4-34F2-F6AD-9C807F9ACAA8}"/>
                </a:ext>
              </a:extLst>
            </p:cNvPr>
            <p:cNvGrpSpPr/>
            <p:nvPr/>
          </p:nvGrpSpPr>
          <p:grpSpPr>
            <a:xfrm>
              <a:off x="-1" y="-1"/>
              <a:ext cx="993544" cy="993544"/>
              <a:chOff x="-1" y="-1"/>
              <a:chExt cx="993542" cy="993542"/>
            </a:xfrm>
          </p:grpSpPr>
          <p:sp>
            <p:nvSpPr>
              <p:cNvPr id="199" name="Oval 107">
                <a:extLst>
                  <a:ext uri="{FF2B5EF4-FFF2-40B4-BE49-F238E27FC236}">
                    <a16:creationId xmlns:a16="http://schemas.microsoft.com/office/drawing/2014/main" id="{2397FD95-61D0-2972-76F6-93AEAC9EEB16}"/>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0" name="Oval 108">
                <a:extLst>
                  <a:ext uri="{FF2B5EF4-FFF2-40B4-BE49-F238E27FC236}">
                    <a16:creationId xmlns:a16="http://schemas.microsoft.com/office/drawing/2014/main" id="{74A2AA77-ED24-A3B1-A466-E6A830D31E50}"/>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1" name="Oval 109">
                <a:extLst>
                  <a:ext uri="{FF2B5EF4-FFF2-40B4-BE49-F238E27FC236}">
                    <a16:creationId xmlns:a16="http://schemas.microsoft.com/office/drawing/2014/main" id="{098AF2CB-6598-092F-3B73-213FA0210A5D}"/>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197" name="TextBox 105">
              <a:extLst>
                <a:ext uri="{FF2B5EF4-FFF2-40B4-BE49-F238E27FC236}">
                  <a16:creationId xmlns:a16="http://schemas.microsoft.com/office/drawing/2014/main" id="{0FFD0F52-4CDD-7B99-7A78-E52A60776779}"/>
                </a:ext>
              </a:extLst>
            </p:cNvPr>
            <p:cNvSpPr txBox="1"/>
            <p:nvPr/>
          </p:nvSpPr>
          <p:spPr>
            <a:xfrm>
              <a:off x="469283" y="532559"/>
              <a:ext cx="1562134"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rPr>
                <a:t>Trend</a:t>
              </a:r>
              <a:endParaRPr kumimoji="0"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sp>
          <p:nvSpPr>
            <p:cNvPr id="198" name="TextBox 106">
              <a:extLst>
                <a:ext uri="{FF2B5EF4-FFF2-40B4-BE49-F238E27FC236}">
                  <a16:creationId xmlns:a16="http://schemas.microsoft.com/office/drawing/2014/main" id="{5EC0DA3B-E031-900E-3D95-A36F43917A44}"/>
                </a:ext>
              </a:extLst>
            </p:cNvPr>
            <p:cNvSpPr txBox="1"/>
            <p:nvPr/>
          </p:nvSpPr>
          <p:spPr>
            <a:xfrm>
              <a:off x="469281" y="1184208"/>
              <a:ext cx="8252636" cy="493589"/>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L="171450" indent="-171450"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200" kern="0" dirty="0">
                  <a:solidFill>
                    <a:srgbClr val="1976D2"/>
                  </a:solidFill>
                  <a:latin typeface="Roboto" panose="02000000000000000000" pitchFamily="2" charset="0"/>
                  <a:ea typeface="Roboto" panose="02000000000000000000" pitchFamily="2" charset="0"/>
                  <a:cs typeface="Roboto" panose="02000000000000000000" pitchFamily="2" charset="0"/>
                </a:rPr>
                <a:t>Subscription growth is not affected by the financial crisis </a:t>
              </a:r>
            </a:p>
          </p:txBody>
        </p:sp>
      </p:grpSp>
      <p:grpSp>
        <p:nvGrpSpPr>
          <p:cNvPr id="202" name="Group 103">
            <a:extLst>
              <a:ext uri="{FF2B5EF4-FFF2-40B4-BE49-F238E27FC236}">
                <a16:creationId xmlns:a16="http://schemas.microsoft.com/office/drawing/2014/main" id="{D48280A2-982C-6E71-128F-DF838A7D3795}"/>
              </a:ext>
            </a:extLst>
          </p:cNvPr>
          <p:cNvGrpSpPr>
            <a:grpSpLocks noChangeAspect="1"/>
          </p:cNvGrpSpPr>
          <p:nvPr/>
        </p:nvGrpSpPr>
        <p:grpSpPr>
          <a:xfrm>
            <a:off x="891387" y="5078350"/>
            <a:ext cx="4287102" cy="1409609"/>
            <a:chOff x="0" y="0"/>
            <a:chExt cx="8594182" cy="2825787"/>
          </a:xfrm>
        </p:grpSpPr>
        <p:grpSp>
          <p:nvGrpSpPr>
            <p:cNvPr id="203" name="Group 104">
              <a:extLst>
                <a:ext uri="{FF2B5EF4-FFF2-40B4-BE49-F238E27FC236}">
                  <a16:creationId xmlns:a16="http://schemas.microsoft.com/office/drawing/2014/main" id="{DB7A9C96-40A5-E839-1E5A-65EE667885FC}"/>
                </a:ext>
              </a:extLst>
            </p:cNvPr>
            <p:cNvGrpSpPr/>
            <p:nvPr/>
          </p:nvGrpSpPr>
          <p:grpSpPr>
            <a:xfrm>
              <a:off x="0" y="0"/>
              <a:ext cx="993541" cy="993541"/>
              <a:chOff x="0" y="0"/>
              <a:chExt cx="993540" cy="993540"/>
            </a:xfrm>
          </p:grpSpPr>
          <p:sp>
            <p:nvSpPr>
              <p:cNvPr id="206" name="Oval 107">
                <a:extLst>
                  <a:ext uri="{FF2B5EF4-FFF2-40B4-BE49-F238E27FC236}">
                    <a16:creationId xmlns:a16="http://schemas.microsoft.com/office/drawing/2014/main" id="{16246803-613F-BEB0-CD24-4C5961BADA63}"/>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7" name="Oval 108">
                <a:extLst>
                  <a:ext uri="{FF2B5EF4-FFF2-40B4-BE49-F238E27FC236}">
                    <a16:creationId xmlns:a16="http://schemas.microsoft.com/office/drawing/2014/main" id="{06D14FB4-DFE5-0CE9-3767-3DA249C0022A}"/>
                  </a:ext>
                </a:extLst>
              </p:cNvPr>
              <p:cNvSpPr/>
              <p:nvPr/>
            </p:nvSpPr>
            <p:spPr>
              <a:xfrm>
                <a:off x="145528" y="145528"/>
                <a:ext cx="702481" cy="702481"/>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8" name="Oval 109">
                <a:extLst>
                  <a:ext uri="{FF2B5EF4-FFF2-40B4-BE49-F238E27FC236}">
                    <a16:creationId xmlns:a16="http://schemas.microsoft.com/office/drawing/2014/main" id="{FCE31F6E-8754-EF2A-A35E-738BBE1B4FFB}"/>
                  </a:ext>
                </a:extLst>
              </p:cNvPr>
              <p:cNvSpPr/>
              <p:nvPr/>
            </p:nvSpPr>
            <p:spPr>
              <a:xfrm>
                <a:off x="349160" y="349160"/>
                <a:ext cx="295217" cy="295217"/>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204" name="TextBox 105">
              <a:extLst>
                <a:ext uri="{FF2B5EF4-FFF2-40B4-BE49-F238E27FC236}">
                  <a16:creationId xmlns:a16="http://schemas.microsoft.com/office/drawing/2014/main" id="{15314FCB-4AA9-E5F9-9707-4C9AAFF3D02B}"/>
                </a:ext>
              </a:extLst>
            </p:cNvPr>
            <p:cNvSpPr txBox="1"/>
            <p:nvPr/>
          </p:nvSpPr>
          <p:spPr>
            <a:xfrm>
              <a:off x="469281" y="532560"/>
              <a:ext cx="4479585"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44546A"/>
                  </a:solidFill>
                  <a:latin typeface="Poppins" panose="00000500000000000000" pitchFamily="2" charset="0"/>
                  <a:ea typeface="Roboto" panose="02000000000000000000" pitchFamily="2" charset="0"/>
                  <a:cs typeface="Poppins" panose="00000500000000000000" pitchFamily="2" charset="0"/>
                </a:rPr>
                <a:t>Database Issues</a:t>
              </a:r>
              <a:r>
                <a:rPr kumimoji="0" lang="en-US"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rPr>
                <a:t> </a:t>
              </a:r>
              <a:endParaRPr kumimoji="0"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sp>
          <p:nvSpPr>
            <p:cNvPr id="205" name="TextBox 106">
              <a:extLst>
                <a:ext uri="{FF2B5EF4-FFF2-40B4-BE49-F238E27FC236}">
                  <a16:creationId xmlns:a16="http://schemas.microsoft.com/office/drawing/2014/main" id="{6FA71331-173E-2890-68C6-C9BD3DB6D6F0}"/>
                </a:ext>
              </a:extLst>
            </p:cNvPr>
            <p:cNvSpPr txBox="1"/>
            <p:nvPr/>
          </p:nvSpPr>
          <p:spPr>
            <a:xfrm>
              <a:off x="469279" y="1221620"/>
              <a:ext cx="8124903" cy="1604167"/>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L="171450" indent="-171450" algn="just"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200" kern="0" dirty="0">
                  <a:solidFill>
                    <a:srgbClr val="1976D2"/>
                  </a:solidFill>
                  <a:latin typeface="Roboto" panose="02000000000000000000" pitchFamily="2" charset="0"/>
                  <a:ea typeface="Roboto" panose="02000000000000000000" pitchFamily="2" charset="0"/>
                  <a:cs typeface="Roboto" panose="02000000000000000000" pitchFamily="2" charset="0"/>
                </a:rPr>
                <a:t>Customer database must be cleaned from inaccuracies and adapted to the tariff policy that would enforced in the future </a:t>
              </a:r>
            </a:p>
          </p:txBody>
        </p:sp>
      </p:grpSp>
      <p:grpSp>
        <p:nvGrpSpPr>
          <p:cNvPr id="3" name="Group 103">
            <a:extLst>
              <a:ext uri="{FF2B5EF4-FFF2-40B4-BE49-F238E27FC236}">
                <a16:creationId xmlns:a16="http://schemas.microsoft.com/office/drawing/2014/main" id="{8655280E-92FD-A4FE-1FC2-88E6BC9FE0C3}"/>
              </a:ext>
            </a:extLst>
          </p:cNvPr>
          <p:cNvGrpSpPr>
            <a:grpSpLocks noChangeAspect="1"/>
          </p:cNvGrpSpPr>
          <p:nvPr/>
        </p:nvGrpSpPr>
        <p:grpSpPr>
          <a:xfrm>
            <a:off x="891387" y="2590086"/>
            <a:ext cx="4287102" cy="2259268"/>
            <a:chOff x="0" y="0"/>
            <a:chExt cx="8594182" cy="4529064"/>
          </a:xfrm>
        </p:grpSpPr>
        <p:grpSp>
          <p:nvGrpSpPr>
            <p:cNvPr id="4" name="Group 104">
              <a:extLst>
                <a:ext uri="{FF2B5EF4-FFF2-40B4-BE49-F238E27FC236}">
                  <a16:creationId xmlns:a16="http://schemas.microsoft.com/office/drawing/2014/main" id="{297E547C-68C4-33D3-51E1-867855DE6C7F}"/>
                </a:ext>
              </a:extLst>
            </p:cNvPr>
            <p:cNvGrpSpPr/>
            <p:nvPr/>
          </p:nvGrpSpPr>
          <p:grpSpPr>
            <a:xfrm>
              <a:off x="0" y="0"/>
              <a:ext cx="993541" cy="993541"/>
              <a:chOff x="0" y="0"/>
              <a:chExt cx="993540" cy="993540"/>
            </a:xfrm>
          </p:grpSpPr>
          <p:sp>
            <p:nvSpPr>
              <p:cNvPr id="9" name="Oval 107">
                <a:extLst>
                  <a:ext uri="{FF2B5EF4-FFF2-40B4-BE49-F238E27FC236}">
                    <a16:creationId xmlns:a16="http://schemas.microsoft.com/office/drawing/2014/main" id="{FE37B3B6-1C7B-EE33-8570-DA17C32F495F}"/>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1" name="Oval 108">
                <a:extLst>
                  <a:ext uri="{FF2B5EF4-FFF2-40B4-BE49-F238E27FC236}">
                    <a16:creationId xmlns:a16="http://schemas.microsoft.com/office/drawing/2014/main" id="{F9633577-F389-3CFF-E0CE-520D23DC8F02}"/>
                  </a:ext>
                </a:extLst>
              </p:cNvPr>
              <p:cNvSpPr/>
              <p:nvPr/>
            </p:nvSpPr>
            <p:spPr>
              <a:xfrm>
                <a:off x="145528" y="145528"/>
                <a:ext cx="702481" cy="702481"/>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9">
                <a:extLst>
                  <a:ext uri="{FF2B5EF4-FFF2-40B4-BE49-F238E27FC236}">
                    <a16:creationId xmlns:a16="http://schemas.microsoft.com/office/drawing/2014/main" id="{1D9FC8B6-576C-AEF5-B315-27028A9CF0D3}"/>
                  </a:ext>
                </a:extLst>
              </p:cNvPr>
              <p:cNvSpPr/>
              <p:nvPr/>
            </p:nvSpPr>
            <p:spPr>
              <a:xfrm>
                <a:off x="349160" y="349160"/>
                <a:ext cx="295217" cy="295217"/>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7" name="TextBox 105">
              <a:extLst>
                <a:ext uri="{FF2B5EF4-FFF2-40B4-BE49-F238E27FC236}">
                  <a16:creationId xmlns:a16="http://schemas.microsoft.com/office/drawing/2014/main" id="{8B19009C-7AB5-570E-DF86-F281A38E6818}"/>
                </a:ext>
              </a:extLst>
            </p:cNvPr>
            <p:cNvSpPr txBox="1"/>
            <p:nvPr/>
          </p:nvSpPr>
          <p:spPr>
            <a:xfrm>
              <a:off x="469281" y="532560"/>
              <a:ext cx="4984102"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44546A"/>
                  </a:solidFill>
                  <a:latin typeface="Poppins" panose="00000500000000000000" pitchFamily="2" charset="0"/>
                  <a:ea typeface="Roboto" panose="02000000000000000000" pitchFamily="2" charset="0"/>
                  <a:cs typeface="Poppins" panose="00000500000000000000" pitchFamily="2" charset="0"/>
                </a:rPr>
                <a:t>Applied Principles</a:t>
              </a:r>
              <a:r>
                <a:rPr kumimoji="0" lang="en-US"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rPr>
                <a:t>  </a:t>
              </a:r>
              <a:endParaRPr kumimoji="0"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sp>
          <p:nvSpPr>
            <p:cNvPr id="8" name="TextBox 106">
              <a:extLst>
                <a:ext uri="{FF2B5EF4-FFF2-40B4-BE49-F238E27FC236}">
                  <a16:creationId xmlns:a16="http://schemas.microsoft.com/office/drawing/2014/main" id="{EDE5FD30-617E-39CC-5DE6-466CEFE4A13B}"/>
                </a:ext>
              </a:extLst>
            </p:cNvPr>
            <p:cNvSpPr txBox="1"/>
            <p:nvPr/>
          </p:nvSpPr>
          <p:spPr>
            <a:xfrm>
              <a:off x="469279" y="1259031"/>
              <a:ext cx="8124903" cy="3270033"/>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L="171450" indent="-171450" algn="just"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200" kern="0" dirty="0">
                  <a:solidFill>
                    <a:srgbClr val="1976D2"/>
                  </a:solidFill>
                  <a:latin typeface="Roboto" panose="02000000000000000000" pitchFamily="2" charset="0"/>
                  <a:ea typeface="Roboto" panose="02000000000000000000" pitchFamily="2" charset="0"/>
                  <a:cs typeface="Roboto" panose="02000000000000000000" pitchFamily="2" charset="0"/>
                </a:rPr>
                <a:t>By law subscriptions must not be for less than 1 m</a:t>
              </a:r>
              <a:r>
                <a:rPr lang="en-US" sz="1200" kern="0" baseline="30000" dirty="0">
                  <a:solidFill>
                    <a:srgbClr val="1976D2"/>
                  </a:solidFill>
                  <a:latin typeface="Roboto" panose="02000000000000000000" pitchFamily="2" charset="0"/>
                  <a:ea typeface="Roboto" panose="02000000000000000000" pitchFamily="2" charset="0"/>
                  <a:cs typeface="Roboto" panose="02000000000000000000" pitchFamily="2" charset="0"/>
                </a:rPr>
                <a:t>3</a:t>
              </a:r>
              <a:r>
                <a:rPr lang="en-US" sz="1200" kern="0" dirty="0">
                  <a:solidFill>
                    <a:srgbClr val="1976D2"/>
                  </a:solidFill>
                  <a:latin typeface="Roboto" panose="02000000000000000000" pitchFamily="2" charset="0"/>
                  <a:ea typeface="Roboto" panose="02000000000000000000" pitchFamily="2" charset="0"/>
                  <a:cs typeface="Roboto" panose="02000000000000000000" pitchFamily="2" charset="0"/>
                </a:rPr>
                <a:t>/day, and the subscribed volume increases with the area of the premises</a:t>
              </a:r>
            </a:p>
            <a:p>
              <a:pPr marL="171450" indent="-171450" algn="just"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200" kern="0" dirty="0">
                  <a:solidFill>
                    <a:srgbClr val="1976D2"/>
                  </a:solidFill>
                  <a:latin typeface="Roboto" panose="02000000000000000000" pitchFamily="2" charset="0"/>
                  <a:ea typeface="Roboto" panose="02000000000000000000" pitchFamily="2" charset="0"/>
                  <a:cs typeface="Roboto" panose="02000000000000000000" pitchFamily="2" charset="0"/>
                </a:rPr>
                <a:t>The rate per subscribed m</a:t>
              </a:r>
              <a:r>
                <a:rPr lang="en-US" sz="1200" kern="0" baseline="30000" dirty="0">
                  <a:solidFill>
                    <a:srgbClr val="1976D2"/>
                  </a:solidFill>
                  <a:latin typeface="Roboto" panose="02000000000000000000" pitchFamily="2" charset="0"/>
                  <a:ea typeface="Roboto" panose="02000000000000000000" pitchFamily="2" charset="0"/>
                  <a:cs typeface="Roboto" panose="02000000000000000000" pitchFamily="2" charset="0"/>
                </a:rPr>
                <a:t>3</a:t>
              </a:r>
              <a:r>
                <a:rPr lang="en-US" sz="1200" kern="0" dirty="0">
                  <a:solidFill>
                    <a:srgbClr val="1976D2"/>
                  </a:solidFill>
                  <a:latin typeface="Roboto" panose="02000000000000000000" pitchFamily="2" charset="0"/>
                  <a:ea typeface="Roboto" panose="02000000000000000000" pitchFamily="2" charset="0"/>
                  <a:cs typeface="Roboto" panose="02000000000000000000" pitchFamily="2" charset="0"/>
                </a:rPr>
                <a:t> is flat regardless of the subscribed volume</a:t>
              </a:r>
            </a:p>
            <a:p>
              <a:pPr marL="171450" indent="-171450" algn="just"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200" kern="0" dirty="0">
                  <a:solidFill>
                    <a:srgbClr val="1976D2"/>
                  </a:solidFill>
                  <a:latin typeface="Roboto" panose="02000000000000000000" pitchFamily="2" charset="0"/>
                  <a:ea typeface="Roboto" panose="02000000000000000000" pitchFamily="2" charset="0"/>
                  <a:cs typeface="Roboto" panose="02000000000000000000" pitchFamily="2" charset="0"/>
                </a:rPr>
                <a:t>Customers segregation by category not reflected in tariff</a:t>
              </a:r>
            </a:p>
          </p:txBody>
        </p:sp>
      </p:grpSp>
      <p:grpSp>
        <p:nvGrpSpPr>
          <p:cNvPr id="192" name="Group 191">
            <a:extLst>
              <a:ext uri="{FF2B5EF4-FFF2-40B4-BE49-F238E27FC236}">
                <a16:creationId xmlns:a16="http://schemas.microsoft.com/office/drawing/2014/main" id="{B5F11681-76E1-418F-752D-3275E1804926}"/>
              </a:ext>
            </a:extLst>
          </p:cNvPr>
          <p:cNvGrpSpPr/>
          <p:nvPr/>
        </p:nvGrpSpPr>
        <p:grpSpPr>
          <a:xfrm>
            <a:off x="5237533" y="1650690"/>
            <a:ext cx="6548755" cy="4789644"/>
            <a:chOff x="5275633" y="1698315"/>
            <a:chExt cx="6634480" cy="4789644"/>
          </a:xfrm>
        </p:grpSpPr>
        <p:graphicFrame>
          <p:nvGraphicFramePr>
            <p:cNvPr id="23" name="Chart 22">
              <a:extLst>
                <a:ext uri="{FF2B5EF4-FFF2-40B4-BE49-F238E27FC236}">
                  <a16:creationId xmlns:a16="http://schemas.microsoft.com/office/drawing/2014/main" id="{00000000-0008-0000-0800-000009000000}"/>
                </a:ext>
              </a:extLst>
            </p:cNvPr>
            <p:cNvGraphicFramePr>
              <a:graphicFrameLocks/>
            </p:cNvGraphicFramePr>
            <p:nvPr>
              <p:extLst>
                <p:ext uri="{D42A27DB-BD31-4B8C-83A1-F6EECF244321}">
                  <p14:modId xmlns:p14="http://schemas.microsoft.com/office/powerpoint/2010/main" val="3395319035"/>
                </p:ext>
              </p:extLst>
            </p:nvPr>
          </p:nvGraphicFramePr>
          <p:xfrm>
            <a:off x="5275633" y="1698315"/>
            <a:ext cx="6634480" cy="4789644"/>
          </p:xfrm>
          <a:graphic>
            <a:graphicData uri="http://schemas.openxmlformats.org/drawingml/2006/chart">
              <c:chart xmlns:c="http://schemas.openxmlformats.org/drawingml/2006/chart" xmlns:r="http://schemas.openxmlformats.org/officeDocument/2006/relationships" r:id="rId5"/>
            </a:graphicData>
          </a:graphic>
        </p:graphicFrame>
        <p:sp>
          <p:nvSpPr>
            <p:cNvPr id="25" name="TextBox 21">
              <a:extLst>
                <a:ext uri="{FF2B5EF4-FFF2-40B4-BE49-F238E27FC236}">
                  <a16:creationId xmlns:a16="http://schemas.microsoft.com/office/drawing/2014/main" id="{00000000-0008-0000-0800-000016000000}"/>
                </a:ext>
              </a:extLst>
            </p:cNvPr>
            <p:cNvSpPr txBox="1"/>
            <p:nvPr/>
          </p:nvSpPr>
          <p:spPr>
            <a:xfrm>
              <a:off x="6289825" y="4924425"/>
              <a:ext cx="823280" cy="221473"/>
            </a:xfrm>
            <a:prstGeom prst="rect">
              <a:avLst/>
            </a:prstGeom>
            <a:noFill/>
            <a:ln w="952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900" b="1" dirty="0">
                  <a:solidFill>
                    <a:srgbClr val="8264FF"/>
                  </a:solidFill>
                  <a:latin typeface="Roboto" panose="02000000000000000000" pitchFamily="2" charset="0"/>
                  <a:ea typeface="Roboto" panose="02000000000000000000" pitchFamily="2" charset="0"/>
                  <a:cs typeface="Roboto" panose="02000000000000000000" pitchFamily="2" charset="0"/>
                </a:rPr>
                <a:t>CAGR=1.5%</a:t>
              </a:r>
            </a:p>
          </p:txBody>
        </p:sp>
        <p:cxnSp>
          <p:nvCxnSpPr>
            <p:cNvPr id="69" name="Straight Arrow Connector 68">
              <a:extLst>
                <a:ext uri="{FF2B5EF4-FFF2-40B4-BE49-F238E27FC236}">
                  <a16:creationId xmlns:a16="http://schemas.microsoft.com/office/drawing/2014/main" id="{8364D6A7-0B51-2A6D-6B33-2ADC6B925B9B}"/>
                </a:ext>
              </a:extLst>
            </p:cNvPr>
            <p:cNvCxnSpPr>
              <a:cxnSpLocks/>
            </p:cNvCxnSpPr>
            <p:nvPr/>
          </p:nvCxnSpPr>
          <p:spPr>
            <a:xfrm flipV="1">
              <a:off x="7747149" y="5100454"/>
              <a:ext cx="817079" cy="101580"/>
            </a:xfrm>
            <a:prstGeom prst="straightConnector1">
              <a:avLst/>
            </a:prstGeom>
            <a:ln w="12700">
              <a:solidFill>
                <a:srgbClr val="8264FF"/>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3612C75B-13A9-0A38-25BD-5F9460721300}"/>
                </a:ext>
              </a:extLst>
            </p:cNvPr>
            <p:cNvCxnSpPr>
              <a:cxnSpLocks/>
            </p:cNvCxnSpPr>
            <p:nvPr/>
          </p:nvCxnSpPr>
          <p:spPr>
            <a:xfrm flipV="1">
              <a:off x="9125846" y="4744483"/>
              <a:ext cx="884929" cy="179942"/>
            </a:xfrm>
            <a:prstGeom prst="straightConnector1">
              <a:avLst/>
            </a:prstGeom>
            <a:ln w="12700">
              <a:solidFill>
                <a:srgbClr val="8264FF"/>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91A42ECD-5E1E-2D73-C05E-CC694A91B950}"/>
                </a:ext>
              </a:extLst>
            </p:cNvPr>
            <p:cNvCxnSpPr>
              <a:cxnSpLocks/>
            </p:cNvCxnSpPr>
            <p:nvPr/>
          </p:nvCxnSpPr>
          <p:spPr>
            <a:xfrm flipV="1">
              <a:off x="6289824" y="5399790"/>
              <a:ext cx="823280" cy="49894"/>
            </a:xfrm>
            <a:prstGeom prst="straightConnector1">
              <a:avLst/>
            </a:prstGeom>
            <a:ln w="12700">
              <a:solidFill>
                <a:srgbClr val="8264FF"/>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1DEBF316-74D1-9B08-5B46-52E3CC4FDB6D}"/>
                </a:ext>
              </a:extLst>
            </p:cNvPr>
            <p:cNvCxnSpPr>
              <a:cxnSpLocks/>
            </p:cNvCxnSpPr>
            <p:nvPr/>
          </p:nvCxnSpPr>
          <p:spPr>
            <a:xfrm flipV="1">
              <a:off x="10624054" y="3246712"/>
              <a:ext cx="920246" cy="179942"/>
            </a:xfrm>
            <a:prstGeom prst="straightConnector1">
              <a:avLst/>
            </a:prstGeom>
            <a:ln w="12700">
              <a:solidFill>
                <a:srgbClr val="8264FF"/>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86" name="TextBox 21">
              <a:extLst>
                <a:ext uri="{FF2B5EF4-FFF2-40B4-BE49-F238E27FC236}">
                  <a16:creationId xmlns:a16="http://schemas.microsoft.com/office/drawing/2014/main" id="{43FC9482-8AD0-3E69-1BD2-642D9EFF70DF}"/>
                </a:ext>
              </a:extLst>
            </p:cNvPr>
            <p:cNvSpPr txBox="1"/>
            <p:nvPr/>
          </p:nvSpPr>
          <p:spPr>
            <a:xfrm>
              <a:off x="7670949" y="4685703"/>
              <a:ext cx="893278" cy="184666"/>
            </a:xfrm>
            <a:prstGeom prst="rect">
              <a:avLst/>
            </a:prstGeom>
            <a:noFill/>
            <a:ln w="952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900" b="1" dirty="0">
                  <a:solidFill>
                    <a:srgbClr val="8264FF"/>
                  </a:solidFill>
                  <a:latin typeface="Roboto" panose="02000000000000000000" pitchFamily="2" charset="0"/>
                  <a:ea typeface="Roboto" panose="02000000000000000000" pitchFamily="2" charset="0"/>
                  <a:cs typeface="Roboto" panose="02000000000000000000" pitchFamily="2" charset="0"/>
                </a:rPr>
                <a:t>CAGR=1.9%</a:t>
              </a:r>
            </a:p>
          </p:txBody>
        </p:sp>
        <p:sp>
          <p:nvSpPr>
            <p:cNvPr id="87" name="TextBox 21">
              <a:extLst>
                <a:ext uri="{FF2B5EF4-FFF2-40B4-BE49-F238E27FC236}">
                  <a16:creationId xmlns:a16="http://schemas.microsoft.com/office/drawing/2014/main" id="{0538260C-BEE6-FEE2-FC5E-733044F9D6DE}"/>
                </a:ext>
              </a:extLst>
            </p:cNvPr>
            <p:cNvSpPr txBox="1"/>
            <p:nvPr/>
          </p:nvSpPr>
          <p:spPr>
            <a:xfrm>
              <a:off x="9074376" y="4388090"/>
              <a:ext cx="884928" cy="184666"/>
            </a:xfrm>
            <a:prstGeom prst="rect">
              <a:avLst/>
            </a:prstGeom>
            <a:noFill/>
            <a:ln w="952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900" b="1" dirty="0">
                  <a:solidFill>
                    <a:srgbClr val="8264FF"/>
                  </a:solidFill>
                  <a:latin typeface="Roboto" panose="02000000000000000000" pitchFamily="2" charset="0"/>
                  <a:ea typeface="Roboto" panose="02000000000000000000" pitchFamily="2" charset="0"/>
                  <a:cs typeface="Roboto" panose="02000000000000000000" pitchFamily="2" charset="0"/>
                </a:rPr>
                <a:t>CAGR=4.6%</a:t>
              </a:r>
            </a:p>
          </p:txBody>
        </p:sp>
        <p:sp>
          <p:nvSpPr>
            <p:cNvPr id="88" name="TextBox 21">
              <a:extLst>
                <a:ext uri="{FF2B5EF4-FFF2-40B4-BE49-F238E27FC236}">
                  <a16:creationId xmlns:a16="http://schemas.microsoft.com/office/drawing/2014/main" id="{62A86C66-68D0-978C-0296-84ACD253F58E}"/>
                </a:ext>
              </a:extLst>
            </p:cNvPr>
            <p:cNvSpPr txBox="1"/>
            <p:nvPr/>
          </p:nvSpPr>
          <p:spPr>
            <a:xfrm>
              <a:off x="10587135" y="2838952"/>
              <a:ext cx="920245" cy="236033"/>
            </a:xfrm>
            <a:prstGeom prst="rect">
              <a:avLst/>
            </a:prstGeom>
            <a:noFill/>
            <a:ln w="952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900" b="1" dirty="0">
                  <a:solidFill>
                    <a:srgbClr val="8264FF"/>
                  </a:solidFill>
                  <a:latin typeface="Roboto" panose="02000000000000000000" pitchFamily="2" charset="0"/>
                  <a:ea typeface="Roboto" panose="02000000000000000000" pitchFamily="2" charset="0"/>
                  <a:cs typeface="Roboto" panose="02000000000000000000" pitchFamily="2" charset="0"/>
                </a:rPr>
                <a:t>CAGR=1.4%</a:t>
              </a:r>
            </a:p>
          </p:txBody>
        </p:sp>
      </p:grpSp>
      <p:sp>
        <p:nvSpPr>
          <p:cNvPr id="2" name="TextBox 106">
            <a:extLst>
              <a:ext uri="{FF2B5EF4-FFF2-40B4-BE49-F238E27FC236}">
                <a16:creationId xmlns:a16="http://schemas.microsoft.com/office/drawing/2014/main" id="{DB8D57E0-28C9-F449-8436-DC2748D9569E}"/>
              </a:ext>
            </a:extLst>
          </p:cNvPr>
          <p:cNvSpPr txBox="1"/>
          <p:nvPr/>
        </p:nvSpPr>
        <p:spPr>
          <a:xfrm>
            <a:off x="6318436" y="2606661"/>
            <a:ext cx="3710963" cy="184666"/>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sz="900" kern="0" dirty="0">
                <a:solidFill>
                  <a:srgbClr val="0A0A46"/>
                </a:solidFill>
                <a:latin typeface="Roboto" panose="02000000000000000000" pitchFamily="2" charset="0"/>
                <a:ea typeface="Roboto" panose="02000000000000000000" pitchFamily="2" charset="0"/>
                <a:cs typeface="Roboto" panose="02000000000000000000" pitchFamily="2" charset="0"/>
              </a:rPr>
              <a:t>CAGR=Compound Annual Growth Rate </a:t>
            </a:r>
          </a:p>
        </p:txBody>
      </p:sp>
    </p:spTree>
    <p:extLst>
      <p:ext uri="{BB962C8B-B14F-4D97-AF65-F5344CB8AC3E}">
        <p14:creationId xmlns:p14="http://schemas.microsoft.com/office/powerpoint/2010/main" val="331975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9AD50087-560C-4B02-7774-24EFF78AC5AD}"/>
              </a:ext>
            </a:extLst>
          </p:cNvPr>
          <p:cNvGraphicFramePr>
            <a:graphicFrameLocks/>
          </p:cNvGraphicFramePr>
          <p:nvPr>
            <p:extLst>
              <p:ext uri="{D42A27DB-BD31-4B8C-83A1-F6EECF244321}">
                <p14:modId xmlns:p14="http://schemas.microsoft.com/office/powerpoint/2010/main" val="1629394356"/>
              </p:ext>
            </p:extLst>
          </p:nvPr>
        </p:nvGraphicFramePr>
        <p:xfrm>
          <a:off x="1418292" y="3746298"/>
          <a:ext cx="9601165" cy="2835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8" name="Table 77">
            <a:extLst>
              <a:ext uri="{FF2B5EF4-FFF2-40B4-BE49-F238E27FC236}">
                <a16:creationId xmlns:a16="http://schemas.microsoft.com/office/drawing/2014/main" id="{55C155F0-A151-2AB0-5FE8-43B23F118A4D}"/>
              </a:ext>
            </a:extLst>
          </p:cNvPr>
          <p:cNvGraphicFramePr>
            <a:graphicFrameLocks noGrp="1"/>
          </p:cNvGraphicFramePr>
          <p:nvPr/>
        </p:nvGraphicFramePr>
        <p:xfrm>
          <a:off x="1200313" y="1992345"/>
          <a:ext cx="9562937" cy="982980"/>
        </p:xfrm>
        <a:graphic>
          <a:graphicData uri="http://schemas.openxmlformats.org/drawingml/2006/table">
            <a:tbl>
              <a:tblPr>
                <a:tableStyleId>{5C22544A-7EE6-4342-B048-85BDC9FD1C3A}</a:tableStyleId>
              </a:tblPr>
              <a:tblGrid>
                <a:gridCol w="3175409">
                  <a:extLst>
                    <a:ext uri="{9D8B030D-6E8A-4147-A177-3AD203B41FA5}">
                      <a16:colId xmlns:a16="http://schemas.microsoft.com/office/drawing/2014/main" val="230096136"/>
                    </a:ext>
                  </a:extLst>
                </a:gridCol>
                <a:gridCol w="1468396">
                  <a:extLst>
                    <a:ext uri="{9D8B030D-6E8A-4147-A177-3AD203B41FA5}">
                      <a16:colId xmlns:a16="http://schemas.microsoft.com/office/drawing/2014/main" val="974018187"/>
                    </a:ext>
                  </a:extLst>
                </a:gridCol>
                <a:gridCol w="1688658">
                  <a:extLst>
                    <a:ext uri="{9D8B030D-6E8A-4147-A177-3AD203B41FA5}">
                      <a16:colId xmlns:a16="http://schemas.microsoft.com/office/drawing/2014/main" val="1064002231"/>
                    </a:ext>
                  </a:extLst>
                </a:gridCol>
                <a:gridCol w="1688658">
                  <a:extLst>
                    <a:ext uri="{9D8B030D-6E8A-4147-A177-3AD203B41FA5}">
                      <a16:colId xmlns:a16="http://schemas.microsoft.com/office/drawing/2014/main" val="2507657509"/>
                    </a:ext>
                  </a:extLst>
                </a:gridCol>
                <a:gridCol w="1541816">
                  <a:extLst>
                    <a:ext uri="{9D8B030D-6E8A-4147-A177-3AD203B41FA5}">
                      <a16:colId xmlns:a16="http://schemas.microsoft.com/office/drawing/2014/main" val="2291157846"/>
                    </a:ext>
                  </a:extLst>
                </a:gridCol>
              </a:tblGrid>
              <a:tr h="240599">
                <a:tc>
                  <a:txBody>
                    <a:bodyPr/>
                    <a:lstStyle/>
                    <a:p>
                      <a:pPr algn="l" rtl="0" fontAlgn="ctr">
                        <a:lnSpc>
                          <a:spcPct val="150000"/>
                        </a:lnSpc>
                      </a:pPr>
                      <a:endParaRPr lang="en-US" sz="1400" b="1" i="0" u="none" strike="noStrike" dirty="0">
                        <a:solidFill>
                          <a:srgbClr val="44546A"/>
                        </a:solidFill>
                        <a:effectLst/>
                        <a:latin typeface="Roboto" panose="02000000000000000000" pitchFamily="2" charset="0"/>
                        <a:ea typeface="Roboto" panose="02000000000000000000" pitchFamily="2" charset="0"/>
                        <a:cs typeface="Roboto" panose="02000000000000000000" pitchFamily="2" charset="0"/>
                      </a:endParaRPr>
                    </a:p>
                  </a:txBody>
                  <a:tcPr marL="7620" marR="7620" marT="7620" marB="0" anchor="ctr">
                    <a:noFill/>
                  </a:tcPr>
                </a:tc>
                <a:tc>
                  <a:txBody>
                    <a:bodyPr/>
                    <a:lstStyle/>
                    <a:p>
                      <a:pPr algn="ctr" rtl="0" fontAlgn="ctr">
                        <a:lnSpc>
                          <a:spcPct val="150000"/>
                        </a:lnSpc>
                      </a:pPr>
                      <a:r>
                        <a:rPr lang="en-US" sz="1400" b="1" u="none" strike="noStrike" dirty="0">
                          <a:solidFill>
                            <a:srgbClr val="1976D2"/>
                          </a:solidFill>
                          <a:effectLst/>
                          <a:latin typeface="Roboto" panose="02000000000000000000" pitchFamily="2" charset="0"/>
                          <a:ea typeface="Roboto" panose="02000000000000000000" pitchFamily="2" charset="0"/>
                          <a:cs typeface="Roboto" panose="02000000000000000000" pitchFamily="2" charset="0"/>
                        </a:rPr>
                        <a:t>NLWE</a:t>
                      </a:r>
                      <a:endParaRPr lang="en-US" sz="1400" b="1" i="0" u="none" strike="noStrike" dirty="0">
                        <a:solidFill>
                          <a:srgbClr val="1976D2"/>
                        </a:solidFill>
                        <a:effectLst/>
                        <a:latin typeface="Roboto" panose="02000000000000000000" pitchFamily="2" charset="0"/>
                        <a:ea typeface="Roboto" panose="02000000000000000000" pitchFamily="2" charset="0"/>
                        <a:cs typeface="Roboto" panose="02000000000000000000" pitchFamily="2" charset="0"/>
                      </a:endParaRPr>
                    </a:p>
                  </a:txBody>
                  <a:tcPr marL="7620" marR="7620" marT="7620" marB="0" anchor="ctr">
                    <a:noFill/>
                  </a:tcPr>
                </a:tc>
                <a:tc>
                  <a:txBody>
                    <a:bodyPr/>
                    <a:lstStyle/>
                    <a:p>
                      <a:pPr algn="ctr" rtl="0" fontAlgn="ctr">
                        <a:lnSpc>
                          <a:spcPct val="150000"/>
                        </a:lnSpc>
                      </a:pPr>
                      <a:r>
                        <a:rPr lang="en-US" sz="1400" b="1" u="none" strike="noStrike" kern="1200" dirty="0">
                          <a:solidFill>
                            <a:srgbClr val="1976D2"/>
                          </a:solidFill>
                          <a:effectLst/>
                          <a:latin typeface="Roboto" panose="02000000000000000000" pitchFamily="2" charset="0"/>
                          <a:ea typeface="Roboto" panose="02000000000000000000" pitchFamily="2" charset="0"/>
                          <a:cs typeface="Roboto" panose="02000000000000000000" pitchFamily="2" charset="0"/>
                        </a:rPr>
                        <a:t>BMLWE</a:t>
                      </a:r>
                    </a:p>
                  </a:txBody>
                  <a:tcPr marL="7620" marR="7620" marT="7620" marB="0" anchor="ctr">
                    <a:noFill/>
                  </a:tcPr>
                </a:tc>
                <a:tc>
                  <a:txBody>
                    <a:bodyPr/>
                    <a:lstStyle/>
                    <a:p>
                      <a:pPr algn="ctr" rtl="0" fontAlgn="ctr">
                        <a:lnSpc>
                          <a:spcPct val="150000"/>
                        </a:lnSpc>
                      </a:pPr>
                      <a:r>
                        <a:rPr lang="en-US" sz="1400" b="1" u="none" strike="noStrike" kern="1200" dirty="0">
                          <a:solidFill>
                            <a:srgbClr val="1976D2"/>
                          </a:solidFill>
                          <a:effectLst/>
                          <a:latin typeface="Roboto" panose="02000000000000000000" pitchFamily="2" charset="0"/>
                          <a:ea typeface="Roboto" panose="02000000000000000000" pitchFamily="2" charset="0"/>
                          <a:cs typeface="Roboto" panose="02000000000000000000" pitchFamily="2" charset="0"/>
                        </a:rPr>
                        <a:t>SLWE </a:t>
                      </a:r>
                    </a:p>
                  </a:txBody>
                  <a:tcPr marL="7620" marR="7620" marT="7620" marB="0" anchor="ctr">
                    <a:noFill/>
                  </a:tcPr>
                </a:tc>
                <a:tc>
                  <a:txBody>
                    <a:bodyPr/>
                    <a:lstStyle/>
                    <a:p>
                      <a:pPr algn="ctr" rtl="0" fontAlgn="ctr">
                        <a:lnSpc>
                          <a:spcPct val="150000"/>
                        </a:lnSpc>
                      </a:pPr>
                      <a:r>
                        <a:rPr lang="en-US" sz="1400" b="1" u="none" strike="noStrike" kern="1200" dirty="0">
                          <a:solidFill>
                            <a:srgbClr val="1976D2"/>
                          </a:solidFill>
                          <a:effectLst/>
                          <a:latin typeface="Roboto" panose="02000000000000000000" pitchFamily="2" charset="0"/>
                          <a:ea typeface="Roboto" panose="02000000000000000000" pitchFamily="2" charset="0"/>
                          <a:cs typeface="Roboto" panose="02000000000000000000" pitchFamily="2" charset="0"/>
                        </a:rPr>
                        <a:t>BWE</a:t>
                      </a:r>
                    </a:p>
                  </a:txBody>
                  <a:tcPr marL="7620" marR="7620" marT="7620" marB="0" anchor="ctr">
                    <a:noFill/>
                  </a:tcPr>
                </a:tc>
                <a:extLst>
                  <a:ext uri="{0D108BD9-81ED-4DB2-BD59-A6C34878D82A}">
                    <a16:rowId xmlns:a16="http://schemas.microsoft.com/office/drawing/2014/main" val="3446056155"/>
                  </a:ext>
                </a:extLst>
              </a:tr>
              <a:tr h="240599">
                <a:tc>
                  <a:txBody>
                    <a:bodyPr/>
                    <a:lstStyle/>
                    <a:p>
                      <a:pPr algn="l" rtl="0" fontAlgn="ctr">
                        <a:lnSpc>
                          <a:spcPct val="150000"/>
                        </a:lnSpc>
                      </a:pPr>
                      <a:r>
                        <a:rPr lang="en-US" sz="1400" b="1" u="none" strike="noStrike" dirty="0">
                          <a:solidFill>
                            <a:srgbClr val="1976D2"/>
                          </a:solidFill>
                          <a:effectLst/>
                          <a:latin typeface="Roboto" panose="02000000000000000000" pitchFamily="2" charset="0"/>
                          <a:ea typeface="Roboto" panose="02000000000000000000" pitchFamily="2" charset="0"/>
                          <a:cs typeface="Roboto" panose="02000000000000000000" pitchFamily="2" charset="0"/>
                        </a:rPr>
                        <a:t>Volume produced </a:t>
                      </a:r>
                      <a:r>
                        <a:rPr lang="en-US" sz="1400" b="0" u="none" strike="noStrike" dirty="0">
                          <a:solidFill>
                            <a:srgbClr val="1976D2"/>
                          </a:solidFill>
                          <a:effectLst/>
                          <a:latin typeface="Roboto" panose="02000000000000000000" pitchFamily="2" charset="0"/>
                          <a:ea typeface="Roboto" panose="02000000000000000000" pitchFamily="2" charset="0"/>
                          <a:cs typeface="Roboto" panose="02000000000000000000" pitchFamily="2" charset="0"/>
                        </a:rPr>
                        <a:t>as reported</a:t>
                      </a:r>
                      <a:r>
                        <a:rPr lang="en-US" sz="1400" b="1" u="none" strike="noStrike" dirty="0">
                          <a:solidFill>
                            <a:srgbClr val="1976D2"/>
                          </a:solidFill>
                          <a:effectLst/>
                          <a:latin typeface="Roboto" panose="02000000000000000000" pitchFamily="2" charset="0"/>
                          <a:ea typeface="Roboto" panose="02000000000000000000" pitchFamily="2" charset="0"/>
                          <a:cs typeface="Roboto" panose="02000000000000000000" pitchFamily="2" charset="0"/>
                        </a:rPr>
                        <a:t> </a:t>
                      </a:r>
                      <a:r>
                        <a:rPr lang="en-US" sz="1400" u="none" strike="noStrike" dirty="0">
                          <a:solidFill>
                            <a:srgbClr val="1976D2"/>
                          </a:solidFill>
                          <a:effectLst/>
                          <a:latin typeface="Roboto" panose="02000000000000000000" pitchFamily="2" charset="0"/>
                          <a:ea typeface="Roboto" panose="02000000000000000000" pitchFamily="2" charset="0"/>
                          <a:cs typeface="Roboto" panose="02000000000000000000" pitchFamily="2" charset="0"/>
                        </a:rPr>
                        <a:t>(m³/year)</a:t>
                      </a:r>
                      <a:endParaRPr lang="en-US" sz="1400" b="1" i="0" u="none" strike="noStrike" dirty="0">
                        <a:solidFill>
                          <a:srgbClr val="1976D2"/>
                        </a:solidFill>
                        <a:effectLst/>
                        <a:latin typeface="Roboto" panose="02000000000000000000" pitchFamily="2" charset="0"/>
                        <a:ea typeface="Roboto" panose="02000000000000000000" pitchFamily="2" charset="0"/>
                        <a:cs typeface="Roboto" panose="02000000000000000000" pitchFamily="2" charset="0"/>
                      </a:endParaRPr>
                    </a:p>
                  </a:txBody>
                  <a:tcPr marL="7620" marR="7620" marT="7620" marB="0" anchor="ctr">
                    <a:noFill/>
                  </a:tcPr>
                </a:tc>
                <a:tc>
                  <a:txBody>
                    <a:bodyPr/>
                    <a:lstStyle/>
                    <a:p>
                      <a:pPr algn="ctr" rtl="0" fontAlgn="ctr">
                        <a:lnSpc>
                          <a:spcPct val="150000"/>
                        </a:lnSpc>
                      </a:pPr>
                      <a:r>
                        <a:rPr lang="en-US" sz="1400" b="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rPr>
                        <a:t>96 570 000 </a:t>
                      </a:r>
                      <a:endParaRPr lang="en-US" sz="1400" b="0" i="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endParaRPr>
                    </a:p>
                  </a:txBody>
                  <a:tcPr marL="7620" marR="7620" marT="7620" marB="0" anchor="ctr">
                    <a:noFill/>
                  </a:tcPr>
                </a:tc>
                <a:tc>
                  <a:txBody>
                    <a:bodyPr/>
                    <a:lstStyle/>
                    <a:p>
                      <a:pPr algn="ctr" rtl="0" fontAlgn="ctr">
                        <a:lnSpc>
                          <a:spcPct val="150000"/>
                        </a:lnSpc>
                      </a:pPr>
                      <a:r>
                        <a:rPr lang="en-US" sz="1400" b="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rPr>
                        <a:t> 224 000 000 </a:t>
                      </a:r>
                      <a:endParaRPr lang="en-US" sz="1400" b="0" i="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endParaRPr>
                    </a:p>
                  </a:txBody>
                  <a:tcPr marL="7620" marR="7620" marT="7620" marB="0" anchor="ctr">
                    <a:noFill/>
                  </a:tcPr>
                </a:tc>
                <a:tc>
                  <a:txBody>
                    <a:bodyPr/>
                    <a:lstStyle/>
                    <a:p>
                      <a:pPr algn="ctr" rtl="0" fontAlgn="ctr">
                        <a:lnSpc>
                          <a:spcPct val="150000"/>
                        </a:lnSpc>
                      </a:pPr>
                      <a:r>
                        <a:rPr lang="en-US" sz="1400" b="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rPr>
                        <a:t> 143 000 000 </a:t>
                      </a:r>
                      <a:endParaRPr lang="en-US" sz="1400" b="0" i="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endParaRPr>
                    </a:p>
                  </a:txBody>
                  <a:tcPr marL="7620" marR="7620" marT="7620" marB="0" anchor="ctr">
                    <a:noFill/>
                  </a:tcPr>
                </a:tc>
                <a:tc>
                  <a:txBody>
                    <a:bodyPr/>
                    <a:lstStyle/>
                    <a:p>
                      <a:pPr algn="ctr" rtl="0" fontAlgn="ctr">
                        <a:lnSpc>
                          <a:spcPct val="150000"/>
                        </a:lnSpc>
                      </a:pPr>
                      <a:r>
                        <a:rPr lang="en-US" sz="1400" b="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rPr>
                        <a:t> 53 670 000 </a:t>
                      </a:r>
                      <a:endParaRPr lang="en-US" sz="1400" b="0" i="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endParaRPr>
                    </a:p>
                  </a:txBody>
                  <a:tcPr marL="7620" marR="7620" marT="7620" marB="0" anchor="ctr">
                    <a:noFill/>
                  </a:tcPr>
                </a:tc>
                <a:extLst>
                  <a:ext uri="{0D108BD9-81ED-4DB2-BD59-A6C34878D82A}">
                    <a16:rowId xmlns:a16="http://schemas.microsoft.com/office/drawing/2014/main" val="4055633555"/>
                  </a:ext>
                </a:extLst>
              </a:tr>
              <a:tr h="240599">
                <a:tc>
                  <a:txBody>
                    <a:bodyPr/>
                    <a:lstStyle/>
                    <a:p>
                      <a:pPr algn="l" rtl="0" fontAlgn="ctr">
                        <a:lnSpc>
                          <a:spcPct val="150000"/>
                        </a:lnSpc>
                      </a:pPr>
                      <a:r>
                        <a:rPr lang="fr-FR" sz="1400" b="1" u="none" strike="noStrike" dirty="0">
                          <a:solidFill>
                            <a:srgbClr val="1976D2"/>
                          </a:solidFill>
                          <a:effectLst/>
                          <a:latin typeface="Roboto" panose="02000000000000000000" pitchFamily="2" charset="0"/>
                          <a:ea typeface="Roboto" panose="02000000000000000000" pitchFamily="2" charset="0"/>
                          <a:cs typeface="Roboto" panose="02000000000000000000" pitchFamily="2" charset="0"/>
                        </a:rPr>
                        <a:t>l/d/cap </a:t>
                      </a:r>
                      <a:r>
                        <a:rPr lang="fr-FR" sz="1400" u="none" strike="noStrike" dirty="0">
                          <a:solidFill>
                            <a:srgbClr val="1976D2"/>
                          </a:solidFill>
                          <a:effectLst/>
                          <a:latin typeface="Roboto" panose="02000000000000000000" pitchFamily="2" charset="0"/>
                          <a:ea typeface="Roboto" panose="02000000000000000000" pitchFamily="2" charset="0"/>
                          <a:cs typeface="Roboto" panose="02000000000000000000" pitchFamily="2" charset="0"/>
                        </a:rPr>
                        <a:t>vs total population</a:t>
                      </a:r>
                      <a:endParaRPr lang="fr-FR" sz="1400" b="1" i="0" u="none" strike="noStrike" dirty="0">
                        <a:solidFill>
                          <a:srgbClr val="1976D2"/>
                        </a:solidFill>
                        <a:effectLst/>
                        <a:latin typeface="Roboto" panose="02000000000000000000" pitchFamily="2" charset="0"/>
                        <a:ea typeface="Roboto" panose="02000000000000000000" pitchFamily="2" charset="0"/>
                        <a:cs typeface="Roboto" panose="02000000000000000000" pitchFamily="2" charset="0"/>
                      </a:endParaRPr>
                    </a:p>
                  </a:txBody>
                  <a:tcPr marL="7620" marR="7620" marT="7620" marB="0" anchor="ctr">
                    <a:noFill/>
                  </a:tcPr>
                </a:tc>
                <a:tc>
                  <a:txBody>
                    <a:bodyPr/>
                    <a:lstStyle/>
                    <a:p>
                      <a:pPr algn="ctr" rtl="0" fontAlgn="ctr">
                        <a:lnSpc>
                          <a:spcPct val="150000"/>
                        </a:lnSpc>
                      </a:pPr>
                      <a:r>
                        <a:rPr lang="en-US" sz="1400" b="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rPr>
                        <a:t>207</a:t>
                      </a:r>
                      <a:endParaRPr lang="en-US" sz="1400" b="0" i="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endParaRPr>
                    </a:p>
                  </a:txBody>
                  <a:tcPr marL="7620" marR="7620" marT="7620" marB="0" anchor="ctr">
                    <a:noFill/>
                  </a:tcPr>
                </a:tc>
                <a:tc>
                  <a:txBody>
                    <a:bodyPr/>
                    <a:lstStyle/>
                    <a:p>
                      <a:pPr algn="ctr" rtl="0" fontAlgn="ctr">
                        <a:lnSpc>
                          <a:spcPct val="150000"/>
                        </a:lnSpc>
                      </a:pPr>
                      <a:r>
                        <a:rPr lang="en-US" sz="1400" b="0" u="none" strike="noStrike">
                          <a:solidFill>
                            <a:srgbClr val="656D78"/>
                          </a:solidFill>
                          <a:effectLst/>
                          <a:latin typeface="Roboto" panose="02000000000000000000" pitchFamily="2" charset="0"/>
                          <a:ea typeface="Roboto" panose="02000000000000000000" pitchFamily="2" charset="0"/>
                          <a:cs typeface="Roboto" panose="02000000000000000000" pitchFamily="2" charset="0"/>
                        </a:rPr>
                        <a:t>212</a:t>
                      </a:r>
                      <a:endParaRPr lang="en-US" sz="1400" b="0" i="0" u="none" strike="noStrike">
                        <a:solidFill>
                          <a:srgbClr val="656D78"/>
                        </a:solidFill>
                        <a:effectLst/>
                        <a:latin typeface="Roboto" panose="02000000000000000000" pitchFamily="2" charset="0"/>
                        <a:ea typeface="Roboto" panose="02000000000000000000" pitchFamily="2" charset="0"/>
                        <a:cs typeface="Roboto" panose="02000000000000000000" pitchFamily="2" charset="0"/>
                      </a:endParaRPr>
                    </a:p>
                  </a:txBody>
                  <a:tcPr marL="7620" marR="7620" marT="7620" marB="0" anchor="ctr">
                    <a:noFill/>
                  </a:tcPr>
                </a:tc>
                <a:tc>
                  <a:txBody>
                    <a:bodyPr/>
                    <a:lstStyle/>
                    <a:p>
                      <a:pPr algn="ctr" rtl="0" fontAlgn="ctr">
                        <a:lnSpc>
                          <a:spcPct val="150000"/>
                        </a:lnSpc>
                      </a:pPr>
                      <a:r>
                        <a:rPr lang="en-US" sz="1400" b="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rPr>
                        <a:t>326</a:t>
                      </a:r>
                      <a:endParaRPr lang="en-US" sz="1400" b="0" i="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endParaRPr>
                    </a:p>
                  </a:txBody>
                  <a:tcPr marL="7620" marR="7620" marT="7620" marB="0" anchor="ctr">
                    <a:noFill/>
                  </a:tcPr>
                </a:tc>
                <a:tc>
                  <a:txBody>
                    <a:bodyPr/>
                    <a:lstStyle/>
                    <a:p>
                      <a:pPr algn="ctr" rtl="0" fontAlgn="ctr">
                        <a:lnSpc>
                          <a:spcPct val="150000"/>
                        </a:lnSpc>
                      </a:pPr>
                      <a:r>
                        <a:rPr lang="en-US" sz="1400" b="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rPr>
                        <a:t>196</a:t>
                      </a:r>
                      <a:endParaRPr lang="en-US" sz="1400" b="0" i="0" u="none" strike="noStrike" dirty="0">
                        <a:solidFill>
                          <a:srgbClr val="656D78"/>
                        </a:solidFill>
                        <a:effectLst/>
                        <a:latin typeface="Roboto" panose="02000000000000000000" pitchFamily="2" charset="0"/>
                        <a:ea typeface="Roboto" panose="02000000000000000000" pitchFamily="2" charset="0"/>
                        <a:cs typeface="Roboto" panose="02000000000000000000" pitchFamily="2" charset="0"/>
                      </a:endParaRPr>
                    </a:p>
                  </a:txBody>
                  <a:tcPr marL="7620" marR="7620" marT="7620" marB="0" anchor="ctr">
                    <a:noFill/>
                  </a:tcPr>
                </a:tc>
                <a:extLst>
                  <a:ext uri="{0D108BD9-81ED-4DB2-BD59-A6C34878D82A}">
                    <a16:rowId xmlns:a16="http://schemas.microsoft.com/office/drawing/2014/main" val="219708021"/>
                  </a:ext>
                </a:extLst>
              </a:tr>
            </a:tbl>
          </a:graphicData>
        </a:graphic>
      </p:graphicFrame>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9</a:t>
            </a:fld>
            <a:endParaRPr lang="en-US" dirty="0"/>
          </a:p>
        </p:txBody>
      </p:sp>
      <p:sp>
        <p:nvSpPr>
          <p:cNvPr id="2" name="Text Placeholder 2">
            <a:extLst>
              <a:ext uri="{FF2B5EF4-FFF2-40B4-BE49-F238E27FC236}">
                <a16:creationId xmlns:a16="http://schemas.microsoft.com/office/drawing/2014/main" id="{D25EBD5B-63DB-1595-BB79-E18DA23EAF98}"/>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Production</a:t>
            </a:r>
          </a:p>
        </p:txBody>
      </p:sp>
      <p:grpSp>
        <p:nvGrpSpPr>
          <p:cNvPr id="80" name="Group 79">
            <a:extLst>
              <a:ext uri="{FF2B5EF4-FFF2-40B4-BE49-F238E27FC236}">
                <a16:creationId xmlns:a16="http://schemas.microsoft.com/office/drawing/2014/main" id="{35600E6B-AF45-68B3-C8E3-715D622A7374}"/>
              </a:ext>
            </a:extLst>
          </p:cNvPr>
          <p:cNvGrpSpPr/>
          <p:nvPr/>
        </p:nvGrpSpPr>
        <p:grpSpPr>
          <a:xfrm>
            <a:off x="966218" y="1541194"/>
            <a:ext cx="2587304" cy="564487"/>
            <a:chOff x="966218" y="1541194"/>
            <a:chExt cx="2587304" cy="564487"/>
          </a:xfrm>
        </p:grpSpPr>
        <p:grpSp>
          <p:nvGrpSpPr>
            <p:cNvPr id="15" name="Group 104">
              <a:extLst>
                <a:ext uri="{FF2B5EF4-FFF2-40B4-BE49-F238E27FC236}">
                  <a16:creationId xmlns:a16="http://schemas.microsoft.com/office/drawing/2014/main" id="{A8DC947F-7B42-CC84-9EA8-9B36996D931E}"/>
                </a:ext>
              </a:extLst>
            </p:cNvPr>
            <p:cNvGrpSpPr/>
            <p:nvPr/>
          </p:nvGrpSpPr>
          <p:grpSpPr>
            <a:xfrm>
              <a:off x="966218" y="1541194"/>
              <a:ext cx="495617" cy="478917"/>
              <a:chOff x="-1" y="-1"/>
              <a:chExt cx="993542" cy="993542"/>
            </a:xfrm>
          </p:grpSpPr>
          <p:sp>
            <p:nvSpPr>
              <p:cNvPr id="18" name="Oval 107">
                <a:extLst>
                  <a:ext uri="{FF2B5EF4-FFF2-40B4-BE49-F238E27FC236}">
                    <a16:creationId xmlns:a16="http://schemas.microsoft.com/office/drawing/2014/main" id="{EC428CBF-565E-9022-4937-9EED7827A90B}"/>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9" name="Oval 108">
                <a:extLst>
                  <a:ext uri="{FF2B5EF4-FFF2-40B4-BE49-F238E27FC236}">
                    <a16:creationId xmlns:a16="http://schemas.microsoft.com/office/drawing/2014/main" id="{60260D65-9A4E-6F8F-2B49-0695E35A0962}"/>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 name="Oval 109">
                <a:extLst>
                  <a:ext uri="{FF2B5EF4-FFF2-40B4-BE49-F238E27FC236}">
                    <a16:creationId xmlns:a16="http://schemas.microsoft.com/office/drawing/2014/main" id="{0C97F291-5CE6-D0EC-14B4-2252A25A2071}"/>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16" name="TextBox 105">
              <a:extLst>
                <a:ext uri="{FF2B5EF4-FFF2-40B4-BE49-F238E27FC236}">
                  <a16:creationId xmlns:a16="http://schemas.microsoft.com/office/drawing/2014/main" id="{3EC13DAE-D8BD-5FA8-7731-11E82615C3E2}"/>
                </a:ext>
              </a:extLst>
            </p:cNvPr>
            <p:cNvSpPr txBox="1"/>
            <p:nvPr/>
          </p:nvSpPr>
          <p:spPr>
            <a:xfrm>
              <a:off x="1200314" y="1797904"/>
              <a:ext cx="2353208" cy="307777"/>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rPr>
                <a:t>Volume Produced</a:t>
              </a:r>
              <a:endParaRPr kumimoji="0"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grpSp>
      <p:grpSp>
        <p:nvGrpSpPr>
          <p:cNvPr id="21" name="Group 103">
            <a:extLst>
              <a:ext uri="{FF2B5EF4-FFF2-40B4-BE49-F238E27FC236}">
                <a16:creationId xmlns:a16="http://schemas.microsoft.com/office/drawing/2014/main" id="{C6F3CDB1-F113-EB80-7A96-09C7FCE76364}"/>
              </a:ext>
            </a:extLst>
          </p:cNvPr>
          <p:cNvGrpSpPr>
            <a:grpSpLocks noChangeAspect="1"/>
          </p:cNvGrpSpPr>
          <p:nvPr/>
        </p:nvGrpSpPr>
        <p:grpSpPr>
          <a:xfrm>
            <a:off x="966218" y="3149100"/>
            <a:ext cx="2040681" cy="573438"/>
            <a:chOff x="-1" y="-1"/>
            <a:chExt cx="4090872" cy="1149548"/>
          </a:xfrm>
        </p:grpSpPr>
        <p:grpSp>
          <p:nvGrpSpPr>
            <p:cNvPr id="22" name="Group 104">
              <a:extLst>
                <a:ext uri="{FF2B5EF4-FFF2-40B4-BE49-F238E27FC236}">
                  <a16:creationId xmlns:a16="http://schemas.microsoft.com/office/drawing/2014/main" id="{43D1D6B6-74CB-8700-370E-FA86EE5975E3}"/>
                </a:ext>
              </a:extLst>
            </p:cNvPr>
            <p:cNvGrpSpPr/>
            <p:nvPr/>
          </p:nvGrpSpPr>
          <p:grpSpPr>
            <a:xfrm>
              <a:off x="-1" y="-1"/>
              <a:ext cx="993544" cy="993544"/>
              <a:chOff x="-1" y="-1"/>
              <a:chExt cx="993542" cy="993542"/>
            </a:xfrm>
          </p:grpSpPr>
          <p:sp>
            <p:nvSpPr>
              <p:cNvPr id="25" name="Oval 107">
                <a:extLst>
                  <a:ext uri="{FF2B5EF4-FFF2-40B4-BE49-F238E27FC236}">
                    <a16:creationId xmlns:a16="http://schemas.microsoft.com/office/drawing/2014/main" id="{AADDF665-F2D2-7A45-88B1-BC05D247863E}"/>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6" name="Oval 108">
                <a:extLst>
                  <a:ext uri="{FF2B5EF4-FFF2-40B4-BE49-F238E27FC236}">
                    <a16:creationId xmlns:a16="http://schemas.microsoft.com/office/drawing/2014/main" id="{24F76DE2-8E17-9B75-86D3-B375AA68101C}"/>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7" name="Oval 109">
                <a:extLst>
                  <a:ext uri="{FF2B5EF4-FFF2-40B4-BE49-F238E27FC236}">
                    <a16:creationId xmlns:a16="http://schemas.microsoft.com/office/drawing/2014/main" id="{93C1F214-3BED-883D-812E-0048E8C49A39}"/>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23" name="TextBox 105">
              <a:extLst>
                <a:ext uri="{FF2B5EF4-FFF2-40B4-BE49-F238E27FC236}">
                  <a16:creationId xmlns:a16="http://schemas.microsoft.com/office/drawing/2014/main" id="{34958544-4467-4D03-C648-E1BEA5752A7F}"/>
                </a:ext>
              </a:extLst>
            </p:cNvPr>
            <p:cNvSpPr txBox="1"/>
            <p:nvPr/>
          </p:nvSpPr>
          <p:spPr>
            <a:xfrm>
              <a:off x="469282" y="532559"/>
              <a:ext cx="3621589" cy="61698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rPr>
                <a:t>Energy Issues</a:t>
              </a:r>
              <a:endParaRPr kumimoji="0"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grpSp>
      <p:pic>
        <p:nvPicPr>
          <p:cNvPr id="4" name="Picture 3">
            <a:extLst>
              <a:ext uri="{FF2B5EF4-FFF2-40B4-BE49-F238E27FC236}">
                <a16:creationId xmlns:a16="http://schemas.microsoft.com/office/drawing/2014/main" id="{58DCD07C-F590-DB02-3DDA-FEED79B6337D}"/>
              </a:ext>
            </a:extLst>
          </p:cNvPr>
          <p:cNvPicPr>
            <a:picLocks noChangeAspect="1"/>
          </p:cNvPicPr>
          <p:nvPr/>
        </p:nvPicPr>
        <p:blipFill>
          <a:blip r:embed="rId6"/>
          <a:stretch>
            <a:fillRect/>
          </a:stretch>
        </p:blipFill>
        <p:spPr>
          <a:xfrm>
            <a:off x="1461835" y="3787857"/>
            <a:ext cx="9528874" cy="2731245"/>
          </a:xfrm>
          <a:prstGeom prst="rect">
            <a:avLst/>
          </a:prstGeom>
          <a:solidFill>
            <a:schemeClr val="bg1"/>
          </a:solidFill>
        </p:spPr>
      </p:pic>
    </p:spTree>
    <p:extLst>
      <p:ext uri="{BB962C8B-B14F-4D97-AF65-F5344CB8AC3E}">
        <p14:creationId xmlns:p14="http://schemas.microsoft.com/office/powerpoint/2010/main" val="50659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10</a:t>
            </a:fld>
            <a:endParaRPr lang="en-US" dirty="0"/>
          </a:p>
        </p:txBody>
      </p:sp>
      <p:sp>
        <p:nvSpPr>
          <p:cNvPr id="71" name="Text Placeholder 2">
            <a:extLst>
              <a:ext uri="{FF2B5EF4-FFF2-40B4-BE49-F238E27FC236}">
                <a16:creationId xmlns:a16="http://schemas.microsoft.com/office/drawing/2014/main" id="{6BF039D7-363E-02B7-DFE4-3503EBAA4950}"/>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Production vs. Volume Billed</a:t>
            </a:r>
          </a:p>
        </p:txBody>
      </p:sp>
      <p:grpSp>
        <p:nvGrpSpPr>
          <p:cNvPr id="21" name="Group 20">
            <a:extLst>
              <a:ext uri="{FF2B5EF4-FFF2-40B4-BE49-F238E27FC236}">
                <a16:creationId xmlns:a16="http://schemas.microsoft.com/office/drawing/2014/main" id="{7EFCED31-F88D-158F-791C-6E3420EBD6DE}"/>
              </a:ext>
            </a:extLst>
          </p:cNvPr>
          <p:cNvGrpSpPr/>
          <p:nvPr/>
        </p:nvGrpSpPr>
        <p:grpSpPr>
          <a:xfrm>
            <a:off x="4142792" y="1593980"/>
            <a:ext cx="7231225" cy="4946779"/>
            <a:chOff x="3642842" y="1462213"/>
            <a:chExt cx="8082513" cy="4786785"/>
          </a:xfrm>
        </p:grpSpPr>
        <p:pic>
          <p:nvPicPr>
            <p:cNvPr id="3" name="Picture 2">
              <a:extLst>
                <a:ext uri="{FF2B5EF4-FFF2-40B4-BE49-F238E27FC236}">
                  <a16:creationId xmlns:a16="http://schemas.microsoft.com/office/drawing/2014/main" id="{37890F51-A976-6675-9EF1-2EA932D4E99F}"/>
                </a:ext>
              </a:extLst>
            </p:cNvPr>
            <p:cNvPicPr>
              <a:picLocks noChangeAspect="1"/>
            </p:cNvPicPr>
            <p:nvPr/>
          </p:nvPicPr>
          <p:blipFill>
            <a:blip r:embed="rId5"/>
            <a:stretch>
              <a:fillRect/>
            </a:stretch>
          </p:blipFill>
          <p:spPr>
            <a:xfrm>
              <a:off x="3642842" y="1462213"/>
              <a:ext cx="8082513" cy="4786785"/>
            </a:xfrm>
            <a:prstGeom prst="rect">
              <a:avLst/>
            </a:prstGeom>
          </p:spPr>
        </p:pic>
        <p:grpSp>
          <p:nvGrpSpPr>
            <p:cNvPr id="9" name="Group 8">
              <a:extLst>
                <a:ext uri="{FF2B5EF4-FFF2-40B4-BE49-F238E27FC236}">
                  <a16:creationId xmlns:a16="http://schemas.microsoft.com/office/drawing/2014/main" id="{F126EA3F-93DC-0DC5-A2A0-1989F2D0A64B}"/>
                </a:ext>
              </a:extLst>
            </p:cNvPr>
            <p:cNvGrpSpPr/>
            <p:nvPr/>
          </p:nvGrpSpPr>
          <p:grpSpPr>
            <a:xfrm>
              <a:off x="6085114" y="2405937"/>
              <a:ext cx="1246559" cy="492331"/>
              <a:chOff x="6085114" y="2405937"/>
              <a:chExt cx="1246559" cy="492331"/>
            </a:xfrm>
          </p:grpSpPr>
          <p:cxnSp>
            <p:nvCxnSpPr>
              <p:cNvPr id="7" name="Straight Arrow Connector 6">
                <a:extLst>
                  <a:ext uri="{FF2B5EF4-FFF2-40B4-BE49-F238E27FC236}">
                    <a16:creationId xmlns:a16="http://schemas.microsoft.com/office/drawing/2014/main" id="{24C3FFA9-6DA8-24AE-733E-62FD421885FE}"/>
                  </a:ext>
                </a:extLst>
              </p:cNvPr>
              <p:cNvCxnSpPr>
                <a:cxnSpLocks/>
              </p:cNvCxnSpPr>
              <p:nvPr/>
            </p:nvCxnSpPr>
            <p:spPr>
              <a:xfrm>
                <a:off x="7212952" y="2405937"/>
                <a:ext cx="0" cy="492331"/>
              </a:xfrm>
              <a:prstGeom prst="straightConnector1">
                <a:avLst/>
              </a:prstGeom>
              <a:ln>
                <a:solidFill>
                  <a:srgbClr val="0A0A46"/>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A5E69BF-7038-E21A-B4DA-FC74A47197E4}"/>
                  </a:ext>
                </a:extLst>
              </p:cNvPr>
              <p:cNvSpPr txBox="1"/>
              <p:nvPr/>
            </p:nvSpPr>
            <p:spPr>
              <a:xfrm>
                <a:off x="6085114" y="2505922"/>
                <a:ext cx="1246559" cy="357387"/>
              </a:xfrm>
              <a:prstGeom prst="rect">
                <a:avLst/>
              </a:prstGeom>
              <a:noFill/>
            </p:spPr>
            <p:txBody>
              <a:bodyPr wrap="square" rtlCol="0">
                <a:spAutoFit/>
              </a:bodyPr>
              <a:lstStyle/>
              <a:p>
                <a:pPr algn="ctr"/>
                <a:r>
                  <a:rPr lang="en-US" sz="900" i="1" dirty="0"/>
                  <a:t>Unbilled volume=64</a:t>
                </a:r>
              </a:p>
              <a:p>
                <a:pPr algn="ctr"/>
                <a:r>
                  <a:rPr lang="en-US" sz="900" i="1" dirty="0"/>
                  <a:t>(47%)</a:t>
                </a:r>
              </a:p>
            </p:txBody>
          </p:sp>
        </p:grpSp>
        <p:grpSp>
          <p:nvGrpSpPr>
            <p:cNvPr id="11" name="Group 10">
              <a:extLst>
                <a:ext uri="{FF2B5EF4-FFF2-40B4-BE49-F238E27FC236}">
                  <a16:creationId xmlns:a16="http://schemas.microsoft.com/office/drawing/2014/main" id="{F0B06B9B-295D-47DE-7E8E-2A87CA98A883}"/>
                </a:ext>
              </a:extLst>
            </p:cNvPr>
            <p:cNvGrpSpPr/>
            <p:nvPr/>
          </p:nvGrpSpPr>
          <p:grpSpPr>
            <a:xfrm>
              <a:off x="6085115" y="4692929"/>
              <a:ext cx="1277845" cy="553869"/>
              <a:chOff x="6085115" y="2387879"/>
              <a:chExt cx="1277845" cy="553869"/>
            </a:xfrm>
          </p:grpSpPr>
          <p:cxnSp>
            <p:nvCxnSpPr>
              <p:cNvPr id="12" name="Straight Arrow Connector 11">
                <a:extLst>
                  <a:ext uri="{FF2B5EF4-FFF2-40B4-BE49-F238E27FC236}">
                    <a16:creationId xmlns:a16="http://schemas.microsoft.com/office/drawing/2014/main" id="{DAE7C541-CD74-EA9F-3FEB-752DF6553D1D}"/>
                  </a:ext>
                </a:extLst>
              </p:cNvPr>
              <p:cNvCxnSpPr>
                <a:cxnSpLocks/>
              </p:cNvCxnSpPr>
              <p:nvPr/>
            </p:nvCxnSpPr>
            <p:spPr>
              <a:xfrm>
                <a:off x="7212952" y="2387879"/>
                <a:ext cx="0" cy="553869"/>
              </a:xfrm>
              <a:prstGeom prst="straightConnector1">
                <a:avLst/>
              </a:prstGeom>
              <a:ln>
                <a:solidFill>
                  <a:srgbClr val="0A0A46"/>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B3579C7-A0B1-F2E8-7922-0C2A1C78E8C9}"/>
                  </a:ext>
                </a:extLst>
              </p:cNvPr>
              <p:cNvSpPr txBox="1"/>
              <p:nvPr/>
            </p:nvSpPr>
            <p:spPr>
              <a:xfrm>
                <a:off x="6085115" y="2533009"/>
                <a:ext cx="1277845" cy="338554"/>
              </a:xfrm>
              <a:prstGeom prst="rect">
                <a:avLst/>
              </a:prstGeom>
              <a:noFill/>
            </p:spPr>
            <p:txBody>
              <a:bodyPr wrap="square" rtlCol="0">
                <a:spAutoFit/>
              </a:bodyPr>
              <a:lstStyle/>
              <a:p>
                <a:pPr algn="ctr"/>
                <a:r>
                  <a:rPr lang="en-US" sz="800" i="1" dirty="0"/>
                  <a:t>Unbilled volume=44</a:t>
                </a:r>
              </a:p>
              <a:p>
                <a:pPr algn="ctr"/>
                <a:r>
                  <a:rPr lang="en-US" sz="800" i="1" dirty="0"/>
                  <a:t>(47%)</a:t>
                </a:r>
              </a:p>
            </p:txBody>
          </p:sp>
        </p:grpSp>
        <p:grpSp>
          <p:nvGrpSpPr>
            <p:cNvPr id="14" name="Group 13">
              <a:extLst>
                <a:ext uri="{FF2B5EF4-FFF2-40B4-BE49-F238E27FC236}">
                  <a16:creationId xmlns:a16="http://schemas.microsoft.com/office/drawing/2014/main" id="{4EB4DEA5-D296-BC38-7D87-160767B521FE}"/>
                </a:ext>
              </a:extLst>
            </p:cNvPr>
            <p:cNvGrpSpPr/>
            <p:nvPr/>
          </p:nvGrpSpPr>
          <p:grpSpPr>
            <a:xfrm>
              <a:off x="10224289" y="2525934"/>
              <a:ext cx="1246558" cy="372334"/>
              <a:chOff x="6088731" y="2575214"/>
              <a:chExt cx="1246558" cy="324426"/>
            </a:xfrm>
          </p:grpSpPr>
          <p:cxnSp>
            <p:nvCxnSpPr>
              <p:cNvPr id="15" name="Straight Arrow Connector 14">
                <a:extLst>
                  <a:ext uri="{FF2B5EF4-FFF2-40B4-BE49-F238E27FC236}">
                    <a16:creationId xmlns:a16="http://schemas.microsoft.com/office/drawing/2014/main" id="{46DD3D8F-05A4-D1DA-908E-804F039E36AA}"/>
                  </a:ext>
                </a:extLst>
              </p:cNvPr>
              <p:cNvCxnSpPr>
                <a:cxnSpLocks/>
              </p:cNvCxnSpPr>
              <p:nvPr/>
            </p:nvCxnSpPr>
            <p:spPr>
              <a:xfrm>
                <a:off x="7212952" y="2575214"/>
                <a:ext cx="0" cy="269262"/>
              </a:xfrm>
              <a:prstGeom prst="straightConnector1">
                <a:avLst/>
              </a:prstGeom>
              <a:ln>
                <a:solidFill>
                  <a:srgbClr val="0A0A46"/>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3B6096B-31D3-CC6D-3635-D5275CDDA301}"/>
                  </a:ext>
                </a:extLst>
              </p:cNvPr>
              <p:cNvSpPr txBox="1"/>
              <p:nvPr/>
            </p:nvSpPr>
            <p:spPr>
              <a:xfrm>
                <a:off x="6088731" y="2604647"/>
                <a:ext cx="1246558" cy="294993"/>
              </a:xfrm>
              <a:prstGeom prst="rect">
                <a:avLst/>
              </a:prstGeom>
              <a:noFill/>
            </p:spPr>
            <p:txBody>
              <a:bodyPr wrap="square" rtlCol="0">
                <a:spAutoFit/>
              </a:bodyPr>
              <a:lstStyle/>
              <a:p>
                <a:pPr algn="ctr"/>
                <a:r>
                  <a:rPr lang="en-US" sz="800" i="1" dirty="0"/>
                  <a:t>Unbilled volume=20</a:t>
                </a:r>
              </a:p>
              <a:p>
                <a:pPr algn="ctr"/>
                <a:r>
                  <a:rPr lang="en-US" sz="800" i="1" dirty="0"/>
                  <a:t>(9%)</a:t>
                </a:r>
              </a:p>
            </p:txBody>
          </p:sp>
        </p:grpSp>
        <p:grpSp>
          <p:nvGrpSpPr>
            <p:cNvPr id="18" name="Group 17">
              <a:extLst>
                <a:ext uri="{FF2B5EF4-FFF2-40B4-BE49-F238E27FC236}">
                  <a16:creationId xmlns:a16="http://schemas.microsoft.com/office/drawing/2014/main" id="{92A7A764-4716-7CC6-D59C-D5C7B8048AFB}"/>
                </a:ext>
              </a:extLst>
            </p:cNvPr>
            <p:cNvGrpSpPr/>
            <p:nvPr/>
          </p:nvGrpSpPr>
          <p:grpSpPr>
            <a:xfrm>
              <a:off x="10255576" y="4710044"/>
              <a:ext cx="1256083" cy="408451"/>
              <a:chOff x="6110493" y="2575214"/>
              <a:chExt cx="1256083" cy="355895"/>
            </a:xfrm>
          </p:grpSpPr>
          <p:cxnSp>
            <p:nvCxnSpPr>
              <p:cNvPr id="19" name="Straight Arrow Connector 18">
                <a:extLst>
                  <a:ext uri="{FF2B5EF4-FFF2-40B4-BE49-F238E27FC236}">
                    <a16:creationId xmlns:a16="http://schemas.microsoft.com/office/drawing/2014/main" id="{27CAFB28-FC34-E78C-C9E7-F1E22FDEA06C}"/>
                  </a:ext>
                </a:extLst>
              </p:cNvPr>
              <p:cNvCxnSpPr>
                <a:cxnSpLocks/>
              </p:cNvCxnSpPr>
              <p:nvPr/>
            </p:nvCxnSpPr>
            <p:spPr>
              <a:xfrm>
                <a:off x="7212952" y="2575214"/>
                <a:ext cx="0" cy="269262"/>
              </a:xfrm>
              <a:prstGeom prst="straightConnector1">
                <a:avLst/>
              </a:prstGeom>
              <a:ln>
                <a:solidFill>
                  <a:srgbClr val="0A0A46"/>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B184566-E965-5EC9-FAEE-25C76B6AC272}"/>
                  </a:ext>
                </a:extLst>
              </p:cNvPr>
              <p:cNvSpPr txBox="1"/>
              <p:nvPr/>
            </p:nvSpPr>
            <p:spPr>
              <a:xfrm>
                <a:off x="6110493" y="2636116"/>
                <a:ext cx="1256083" cy="294993"/>
              </a:xfrm>
              <a:prstGeom prst="rect">
                <a:avLst/>
              </a:prstGeom>
              <a:noFill/>
            </p:spPr>
            <p:txBody>
              <a:bodyPr wrap="square" rtlCol="0">
                <a:spAutoFit/>
              </a:bodyPr>
              <a:lstStyle/>
              <a:p>
                <a:pPr algn="ctr"/>
                <a:r>
                  <a:rPr lang="en-US" sz="800" i="1" dirty="0"/>
                  <a:t>Unbilled volume=16</a:t>
                </a:r>
              </a:p>
              <a:p>
                <a:pPr algn="ctr"/>
                <a:r>
                  <a:rPr lang="en-US" sz="800" i="1" dirty="0"/>
                  <a:t>(30%)</a:t>
                </a:r>
              </a:p>
            </p:txBody>
          </p:sp>
        </p:grpSp>
      </p:grpSp>
      <p:grpSp>
        <p:nvGrpSpPr>
          <p:cNvPr id="29" name="Group 103">
            <a:extLst>
              <a:ext uri="{FF2B5EF4-FFF2-40B4-BE49-F238E27FC236}">
                <a16:creationId xmlns:a16="http://schemas.microsoft.com/office/drawing/2014/main" id="{577E25FF-FCCD-4A2E-C849-09F56AFB06F2}"/>
              </a:ext>
            </a:extLst>
          </p:cNvPr>
          <p:cNvGrpSpPr>
            <a:grpSpLocks noChangeAspect="1"/>
          </p:cNvGrpSpPr>
          <p:nvPr/>
        </p:nvGrpSpPr>
        <p:grpSpPr>
          <a:xfrm>
            <a:off x="881497" y="1896452"/>
            <a:ext cx="2932663" cy="4264707"/>
            <a:chOff x="0" y="0"/>
            <a:chExt cx="5878994" cy="9333669"/>
          </a:xfrm>
        </p:grpSpPr>
        <p:grpSp>
          <p:nvGrpSpPr>
            <p:cNvPr id="30" name="Group 104">
              <a:extLst>
                <a:ext uri="{FF2B5EF4-FFF2-40B4-BE49-F238E27FC236}">
                  <a16:creationId xmlns:a16="http://schemas.microsoft.com/office/drawing/2014/main" id="{F658CB6A-2BA3-6E56-8071-2342FCE77AC4}"/>
                </a:ext>
              </a:extLst>
            </p:cNvPr>
            <p:cNvGrpSpPr/>
            <p:nvPr/>
          </p:nvGrpSpPr>
          <p:grpSpPr>
            <a:xfrm>
              <a:off x="0" y="0"/>
              <a:ext cx="993541" cy="993541"/>
              <a:chOff x="0" y="0"/>
              <a:chExt cx="993540" cy="993540"/>
            </a:xfrm>
          </p:grpSpPr>
          <p:sp>
            <p:nvSpPr>
              <p:cNvPr id="65" name="Oval 107">
                <a:extLst>
                  <a:ext uri="{FF2B5EF4-FFF2-40B4-BE49-F238E27FC236}">
                    <a16:creationId xmlns:a16="http://schemas.microsoft.com/office/drawing/2014/main" id="{D7BFC44A-F95B-26E9-1209-64C297412EA6}"/>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66" name="Oval 108">
                <a:extLst>
                  <a:ext uri="{FF2B5EF4-FFF2-40B4-BE49-F238E27FC236}">
                    <a16:creationId xmlns:a16="http://schemas.microsoft.com/office/drawing/2014/main" id="{3645CC7D-42A7-F616-9D5E-D159A78EB5D9}"/>
                  </a:ext>
                </a:extLst>
              </p:cNvPr>
              <p:cNvSpPr/>
              <p:nvPr/>
            </p:nvSpPr>
            <p:spPr>
              <a:xfrm>
                <a:off x="145528" y="145528"/>
                <a:ext cx="702481" cy="702481"/>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67" name="Oval 109">
                <a:extLst>
                  <a:ext uri="{FF2B5EF4-FFF2-40B4-BE49-F238E27FC236}">
                    <a16:creationId xmlns:a16="http://schemas.microsoft.com/office/drawing/2014/main" id="{E579EDC8-A242-B43B-6A73-6B1ACE213EE7}"/>
                  </a:ext>
                </a:extLst>
              </p:cNvPr>
              <p:cNvSpPr/>
              <p:nvPr/>
            </p:nvSpPr>
            <p:spPr>
              <a:xfrm>
                <a:off x="349160" y="349160"/>
                <a:ext cx="295217" cy="295217"/>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31" name="TextBox 105">
              <a:extLst>
                <a:ext uri="{FF2B5EF4-FFF2-40B4-BE49-F238E27FC236}">
                  <a16:creationId xmlns:a16="http://schemas.microsoft.com/office/drawing/2014/main" id="{5DFF7015-D3CC-D3C8-CA66-E7A10D722C86}"/>
                </a:ext>
              </a:extLst>
            </p:cNvPr>
            <p:cNvSpPr txBox="1"/>
            <p:nvPr/>
          </p:nvSpPr>
          <p:spPr>
            <a:xfrm>
              <a:off x="469281" y="532559"/>
              <a:ext cx="3065657" cy="673596"/>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44546A"/>
                  </a:solidFill>
                  <a:latin typeface="Poppins" panose="00000500000000000000" pitchFamily="2" charset="0"/>
                  <a:ea typeface="Roboto" panose="02000000000000000000" pitchFamily="2" charset="0"/>
                  <a:cs typeface="Poppins" panose="00000500000000000000" pitchFamily="2" charset="0"/>
                </a:rPr>
                <a:t>Data Issues</a:t>
              </a:r>
              <a:endParaRPr kumimoji="0"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sp>
          <p:nvSpPr>
            <p:cNvPr id="64" name="TextBox 106">
              <a:extLst>
                <a:ext uri="{FF2B5EF4-FFF2-40B4-BE49-F238E27FC236}">
                  <a16:creationId xmlns:a16="http://schemas.microsoft.com/office/drawing/2014/main" id="{17EA3366-B88F-DB42-F45C-20A142030D91}"/>
                </a:ext>
              </a:extLst>
            </p:cNvPr>
            <p:cNvSpPr txBox="1"/>
            <p:nvPr/>
          </p:nvSpPr>
          <p:spPr>
            <a:xfrm>
              <a:off x="469281" y="1628164"/>
              <a:ext cx="5409713" cy="7705505"/>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marR="0" lvl="0" defTabSz="1828800" eaLnBrk="1" fontAlgn="auto" latinLnBrk="0" hangingPunct="0">
                <a:lnSpc>
                  <a:spcPct val="150000"/>
                </a:lnSpc>
                <a:spcBef>
                  <a:spcPts val="0"/>
                </a:spcBef>
                <a:spcAft>
                  <a:spcPts val="0"/>
                </a:spcAft>
                <a:buClrTx/>
                <a:buSzTx/>
                <a:tabLst/>
                <a:defRPr sz="2000">
                  <a:solidFill>
                    <a:srgbClr val="1976D2"/>
                  </a:solidFill>
                  <a:latin typeface="Source Sans Pro Light"/>
                  <a:ea typeface="Source Sans Pro Light"/>
                  <a:cs typeface="Source Sans Pro Light"/>
                  <a:sym typeface="Source Sans Pro Light"/>
                </a:defRPr>
              </a:pPr>
              <a:r>
                <a:rPr lang="en-US" sz="1400"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While the Volumes Billed are accurate as they are extracted from the WEs ledgers, the Volumes Produced are, at best, to be considered as operators best estimate since the WEs have no reliable flow measurement devices at their production sources; and in case there is, they are not monitored properly</a:t>
              </a:r>
            </a:p>
            <a:p>
              <a:pPr marL="285750" marR="0" lvl="0" indent="-285750" defTabSz="1828800" eaLnBrk="1" fontAlgn="auto" latinLnBrk="0" hangingPunct="0">
                <a:lnSpc>
                  <a:spcPct val="150000"/>
                </a:lnSpc>
                <a:spcBef>
                  <a:spcPts val="0"/>
                </a:spcBef>
                <a:spcAft>
                  <a:spcPts val="0"/>
                </a:spcAft>
                <a:buClrTx/>
                <a:buSzTx/>
                <a:buFont typeface="Arial" panose="020B0604020202020204" pitchFamily="34" charset="0"/>
                <a:buChar char="•"/>
                <a:tabLst/>
                <a:defRPr sz="2000">
                  <a:solidFill>
                    <a:srgbClr val="1976D2"/>
                  </a:solidFill>
                  <a:latin typeface="Source Sans Pro Light"/>
                  <a:ea typeface="Source Sans Pro Light"/>
                  <a:cs typeface="Source Sans Pro Light"/>
                  <a:sym typeface="Source Sans Pro Light"/>
                </a:defRPr>
              </a:pPr>
              <a:endParaRPr lang="en-US" sz="1400" dirty="0">
                <a:solidFill>
                  <a:srgbClr val="656D78"/>
                </a:solidFill>
                <a:latin typeface="Source Sans Pro Light"/>
                <a:ea typeface="Source Sans Pro Light"/>
              </a:endParaRPr>
            </a:p>
          </p:txBody>
        </p:sp>
      </p:grpSp>
    </p:spTree>
    <p:extLst>
      <p:ext uri="{BB962C8B-B14F-4D97-AF65-F5344CB8AC3E}">
        <p14:creationId xmlns:p14="http://schemas.microsoft.com/office/powerpoint/2010/main" val="1890224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11</a:t>
            </a:fld>
            <a:endParaRPr lang="en-US" dirty="0"/>
          </a:p>
        </p:txBody>
      </p:sp>
      <p:sp>
        <p:nvSpPr>
          <p:cNvPr id="3" name="Text Placeholder 2">
            <a:extLst>
              <a:ext uri="{FF2B5EF4-FFF2-40B4-BE49-F238E27FC236}">
                <a16:creationId xmlns:a16="http://schemas.microsoft.com/office/drawing/2014/main" id="{D9721894-7798-1B26-122A-80C912974FFE}"/>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Non-Revenue Water</a:t>
            </a:r>
          </a:p>
        </p:txBody>
      </p:sp>
      <p:grpSp>
        <p:nvGrpSpPr>
          <p:cNvPr id="127" name="Group 126">
            <a:extLst>
              <a:ext uri="{FF2B5EF4-FFF2-40B4-BE49-F238E27FC236}">
                <a16:creationId xmlns:a16="http://schemas.microsoft.com/office/drawing/2014/main" id="{B90267E0-9EA3-9544-BFAD-11774979257E}"/>
              </a:ext>
            </a:extLst>
          </p:cNvPr>
          <p:cNvGrpSpPr/>
          <p:nvPr/>
        </p:nvGrpSpPr>
        <p:grpSpPr>
          <a:xfrm>
            <a:off x="838200" y="4125049"/>
            <a:ext cx="5794725" cy="2079986"/>
            <a:chOff x="7561492" y="1696949"/>
            <a:chExt cx="5385269" cy="2079986"/>
          </a:xfrm>
        </p:grpSpPr>
        <p:sp>
          <p:nvSpPr>
            <p:cNvPr id="118" name="Oval 52">
              <a:extLst>
                <a:ext uri="{FF2B5EF4-FFF2-40B4-BE49-F238E27FC236}">
                  <a16:creationId xmlns:a16="http://schemas.microsoft.com/office/drawing/2014/main" id="{2E4993C8-50A5-25BB-97C8-AF52075080C5}"/>
                </a:ext>
              </a:extLst>
            </p:cNvPr>
            <p:cNvSpPr>
              <a:spLocks noChangeAspect="1"/>
            </p:cNvSpPr>
            <p:nvPr/>
          </p:nvSpPr>
          <p:spPr>
            <a:xfrm>
              <a:off x="7561492" y="1731645"/>
              <a:ext cx="283950" cy="283950"/>
            </a:xfrm>
            <a:prstGeom prst="ellipse">
              <a:avLst/>
            </a:prstGeom>
            <a:gradFill>
              <a:gsLst>
                <a:gs pos="0">
                  <a:srgbClr val="4985DC"/>
                </a:gs>
                <a:gs pos="50000">
                  <a:srgbClr val="1076DB"/>
                </a:gs>
                <a:gs pos="100000">
                  <a:srgbClr val="0668CA"/>
                </a:gs>
              </a:gsLst>
              <a:lin ang="5400000"/>
            </a:gradFill>
            <a:ln w="12700">
              <a:noFill/>
              <a:miter/>
            </a:ln>
          </p:spPr>
          <p:txBody>
            <a:bodyPr tIns="91439" bIns="91439"/>
            <a:lstStyle/>
            <a:p>
              <a:pPr>
                <a:defRPr>
                  <a:solidFill>
                    <a:srgbClr val="FFFFFF"/>
                  </a:solidFill>
                </a:defRPr>
              </a:pPr>
              <a:endParaRPr/>
            </a:p>
          </p:txBody>
        </p:sp>
        <p:grpSp>
          <p:nvGrpSpPr>
            <p:cNvPr id="119" name="Group 80">
              <a:extLst>
                <a:ext uri="{FF2B5EF4-FFF2-40B4-BE49-F238E27FC236}">
                  <a16:creationId xmlns:a16="http://schemas.microsoft.com/office/drawing/2014/main" id="{E72E6820-9FC0-A00E-F96B-BB56EC4F0596}"/>
                </a:ext>
              </a:extLst>
            </p:cNvPr>
            <p:cNvGrpSpPr/>
            <p:nvPr/>
          </p:nvGrpSpPr>
          <p:grpSpPr>
            <a:xfrm>
              <a:off x="7974691" y="1696949"/>
              <a:ext cx="4972070" cy="2079986"/>
              <a:chOff x="0" y="0"/>
              <a:chExt cx="6488458" cy="2079981"/>
            </a:xfrm>
          </p:grpSpPr>
          <p:sp>
            <p:nvSpPr>
              <p:cNvPr id="121" name="Text Placeholder 33">
                <a:extLst>
                  <a:ext uri="{FF2B5EF4-FFF2-40B4-BE49-F238E27FC236}">
                    <a16:creationId xmlns:a16="http://schemas.microsoft.com/office/drawing/2014/main" id="{CBE64FA6-8EE7-9275-45DF-1623C159810F}"/>
                  </a:ext>
                </a:extLst>
              </p:cNvPr>
              <p:cNvSpPr txBox="1"/>
              <p:nvPr/>
            </p:nvSpPr>
            <p:spPr>
              <a:xfrm>
                <a:off x="1" y="525200"/>
                <a:ext cx="6488457" cy="155478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Calculation, based on international practice combined with local context, shows that physical losses do not exceed 10 to 15% </a:t>
                </a:r>
              </a:p>
              <a:p>
                <a:r>
                  <a:rPr lang="en-US" sz="1400" dirty="0">
                    <a:solidFill>
                      <a:srgbClr val="0A0A46"/>
                    </a:solidFill>
                    <a:latin typeface="Roboto" panose="02000000000000000000" pitchFamily="2" charset="0"/>
                    <a:ea typeface="Roboto" panose="02000000000000000000" pitchFamily="2" charset="0"/>
                    <a:cs typeface="Roboto" panose="02000000000000000000" pitchFamily="2" charset="0"/>
                  </a:rPr>
                  <a:t>High NRW levels are mainly caused by commercial losses. The lack of data coupled with absence of DMAs compromises the accuracy of the results</a:t>
                </a:r>
              </a:p>
            </p:txBody>
          </p:sp>
          <p:sp>
            <p:nvSpPr>
              <p:cNvPr id="122" name="Text Placeholder 33">
                <a:extLst>
                  <a:ext uri="{FF2B5EF4-FFF2-40B4-BE49-F238E27FC236}">
                    <a16:creationId xmlns:a16="http://schemas.microsoft.com/office/drawing/2014/main" id="{2D9AE033-E290-4ED6-0003-34BA1765CE58}"/>
                  </a:ext>
                </a:extLst>
              </p:cNvPr>
              <p:cNvSpPr txBox="1"/>
              <p:nvPr/>
            </p:nvSpPr>
            <p:spPr>
              <a:xfrm>
                <a:off x="0" y="0"/>
                <a:ext cx="4595378" cy="296106"/>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defRPr sz="2800" b="1">
                    <a:latin typeface="Roboto Black"/>
                    <a:ea typeface="Roboto Black"/>
                    <a:cs typeface="Roboto Black"/>
                    <a:sym typeface="Roboto Black"/>
                  </a:defRPr>
                </a:lvl1pPr>
              </a:lstStyle>
              <a:p>
                <a:r>
                  <a:rPr lang="en-US" sz="1600" dirty="0">
                    <a:solidFill>
                      <a:srgbClr val="44546A"/>
                    </a:solidFill>
                    <a:latin typeface="Poppins" panose="00000500000000000000" pitchFamily="2" charset="0"/>
                    <a:cs typeface="Poppins" panose="00000500000000000000" pitchFamily="2" charset="0"/>
                  </a:rPr>
                  <a:t>Analysis</a:t>
                </a:r>
                <a:r>
                  <a:rPr lang="en-US" sz="1600" dirty="0">
                    <a:solidFill>
                      <a:srgbClr val="44546A"/>
                    </a:solidFill>
                  </a:rPr>
                  <a:t> </a:t>
                </a:r>
                <a:endParaRPr sz="1600" dirty="0">
                  <a:solidFill>
                    <a:srgbClr val="44546A"/>
                  </a:solidFill>
                </a:endParaRPr>
              </a:p>
            </p:txBody>
          </p:sp>
        </p:grpSp>
      </p:grpSp>
      <p:grpSp>
        <p:nvGrpSpPr>
          <p:cNvPr id="128" name="Group 127">
            <a:extLst>
              <a:ext uri="{FF2B5EF4-FFF2-40B4-BE49-F238E27FC236}">
                <a16:creationId xmlns:a16="http://schemas.microsoft.com/office/drawing/2014/main" id="{39556A36-23D8-7306-23D8-30EEDE055B15}"/>
              </a:ext>
            </a:extLst>
          </p:cNvPr>
          <p:cNvGrpSpPr/>
          <p:nvPr/>
        </p:nvGrpSpPr>
        <p:grpSpPr>
          <a:xfrm>
            <a:off x="838200" y="1589131"/>
            <a:ext cx="5794725" cy="2360062"/>
            <a:chOff x="7561492" y="1696949"/>
            <a:chExt cx="5385269" cy="2360062"/>
          </a:xfrm>
        </p:grpSpPr>
        <p:sp>
          <p:nvSpPr>
            <p:cNvPr id="129" name="Oval 52">
              <a:extLst>
                <a:ext uri="{FF2B5EF4-FFF2-40B4-BE49-F238E27FC236}">
                  <a16:creationId xmlns:a16="http://schemas.microsoft.com/office/drawing/2014/main" id="{2E4785B3-73BF-7F14-628E-E827AC976D3E}"/>
                </a:ext>
              </a:extLst>
            </p:cNvPr>
            <p:cNvSpPr>
              <a:spLocks noChangeAspect="1"/>
            </p:cNvSpPr>
            <p:nvPr/>
          </p:nvSpPr>
          <p:spPr>
            <a:xfrm>
              <a:off x="7561492" y="1731645"/>
              <a:ext cx="283950" cy="283950"/>
            </a:xfrm>
            <a:prstGeom prst="ellipse">
              <a:avLst/>
            </a:prstGeom>
            <a:gradFill>
              <a:gsLst>
                <a:gs pos="0">
                  <a:srgbClr val="4985DC"/>
                </a:gs>
                <a:gs pos="50000">
                  <a:srgbClr val="1076DB"/>
                </a:gs>
                <a:gs pos="100000">
                  <a:srgbClr val="0668CA"/>
                </a:gs>
              </a:gsLst>
              <a:lin ang="5400000"/>
            </a:gradFill>
            <a:ln w="12700">
              <a:noFill/>
              <a:miter/>
            </a:ln>
          </p:spPr>
          <p:txBody>
            <a:bodyPr tIns="91439" bIns="91439"/>
            <a:lstStyle/>
            <a:p>
              <a:pPr>
                <a:defRPr>
                  <a:solidFill>
                    <a:srgbClr val="FFFFFF"/>
                  </a:solidFill>
                </a:defRPr>
              </a:pPr>
              <a:endParaRPr/>
            </a:p>
          </p:txBody>
        </p:sp>
        <p:grpSp>
          <p:nvGrpSpPr>
            <p:cNvPr id="130" name="Group 80">
              <a:extLst>
                <a:ext uri="{FF2B5EF4-FFF2-40B4-BE49-F238E27FC236}">
                  <a16:creationId xmlns:a16="http://schemas.microsoft.com/office/drawing/2014/main" id="{7D17DCEC-4AC7-FA99-5C44-64C6EDEE22A3}"/>
                </a:ext>
              </a:extLst>
            </p:cNvPr>
            <p:cNvGrpSpPr/>
            <p:nvPr/>
          </p:nvGrpSpPr>
          <p:grpSpPr>
            <a:xfrm>
              <a:off x="7974691" y="1696949"/>
              <a:ext cx="4972070" cy="2360062"/>
              <a:chOff x="0" y="0"/>
              <a:chExt cx="6488459" cy="2360058"/>
            </a:xfrm>
          </p:grpSpPr>
          <p:sp>
            <p:nvSpPr>
              <p:cNvPr id="131" name="Text Placeholder 33">
                <a:extLst>
                  <a:ext uri="{FF2B5EF4-FFF2-40B4-BE49-F238E27FC236}">
                    <a16:creationId xmlns:a16="http://schemas.microsoft.com/office/drawing/2014/main" id="{A524BFDD-D564-47EB-ED17-C2C015DC7284}"/>
                  </a:ext>
                </a:extLst>
              </p:cNvPr>
              <p:cNvSpPr txBox="1"/>
              <p:nvPr/>
            </p:nvSpPr>
            <p:spPr>
              <a:xfrm>
                <a:off x="0" y="525200"/>
                <a:ext cx="6488459" cy="183485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Except for limited areas, the actual water consumption at consumers’ level cannot be known due to the absence of metering practices and the lack of data. Therefore bottom-up analyses cannot be performed</a:t>
                </a:r>
              </a:p>
              <a:p>
                <a:r>
                  <a:rPr lang="en-US" sz="1400" dirty="0">
                    <a:solidFill>
                      <a:srgbClr val="0A0A46"/>
                    </a:solidFill>
                    <a:latin typeface="Roboto" panose="02000000000000000000" pitchFamily="2" charset="0"/>
                    <a:ea typeface="Roboto" panose="02000000000000000000" pitchFamily="2" charset="0"/>
                    <a:cs typeface="Roboto" panose="02000000000000000000" pitchFamily="2" charset="0"/>
                  </a:rPr>
                  <a:t>NRW is assessed top-down by comparing produced vs billed volumes</a:t>
                </a:r>
              </a:p>
            </p:txBody>
          </p:sp>
          <p:sp>
            <p:nvSpPr>
              <p:cNvPr id="132" name="Text Placeholder 33">
                <a:extLst>
                  <a:ext uri="{FF2B5EF4-FFF2-40B4-BE49-F238E27FC236}">
                    <a16:creationId xmlns:a16="http://schemas.microsoft.com/office/drawing/2014/main" id="{14AFF463-3523-EBED-55E8-16EF73776416}"/>
                  </a:ext>
                </a:extLst>
              </p:cNvPr>
              <p:cNvSpPr txBox="1"/>
              <p:nvPr/>
            </p:nvSpPr>
            <p:spPr>
              <a:xfrm>
                <a:off x="0" y="0"/>
                <a:ext cx="4595379" cy="297517"/>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defRPr sz="2800" b="1">
                    <a:latin typeface="Roboto Black"/>
                    <a:ea typeface="Roboto Black"/>
                    <a:cs typeface="Roboto Black"/>
                    <a:sym typeface="Roboto Black"/>
                  </a:defRPr>
                </a:lvl1pPr>
              </a:lstStyle>
              <a:p>
                <a:r>
                  <a:rPr lang="en-US" sz="1600" dirty="0">
                    <a:solidFill>
                      <a:srgbClr val="44546A"/>
                    </a:solidFill>
                    <a:latin typeface="Poppins" panose="00000500000000000000" pitchFamily="2" charset="0"/>
                    <a:cs typeface="Poppins" panose="00000500000000000000" pitchFamily="2" charset="0"/>
                  </a:rPr>
                  <a:t>Data</a:t>
                </a:r>
                <a:endParaRPr sz="1600" dirty="0">
                  <a:solidFill>
                    <a:srgbClr val="44546A"/>
                  </a:solidFill>
                  <a:latin typeface="Poppins" panose="00000500000000000000" pitchFamily="2" charset="0"/>
                  <a:cs typeface="Poppins" panose="00000500000000000000" pitchFamily="2" charset="0"/>
                </a:endParaRPr>
              </a:p>
            </p:txBody>
          </p:sp>
        </p:grpSp>
      </p:grpSp>
      <p:graphicFrame>
        <p:nvGraphicFramePr>
          <p:cNvPr id="2" name="Chart 1">
            <a:extLst>
              <a:ext uri="{FF2B5EF4-FFF2-40B4-BE49-F238E27FC236}">
                <a16:creationId xmlns:a16="http://schemas.microsoft.com/office/drawing/2014/main" id="{00000000-0008-0000-0600-000002000000}"/>
              </a:ext>
            </a:extLst>
          </p:cNvPr>
          <p:cNvGraphicFramePr>
            <a:graphicFrameLocks/>
          </p:cNvGraphicFramePr>
          <p:nvPr>
            <p:extLst>
              <p:ext uri="{D42A27DB-BD31-4B8C-83A1-F6EECF244321}">
                <p14:modId xmlns:p14="http://schemas.microsoft.com/office/powerpoint/2010/main" val="3765336802"/>
              </p:ext>
            </p:extLst>
          </p:nvPr>
        </p:nvGraphicFramePr>
        <p:xfrm>
          <a:off x="6953834" y="1548982"/>
          <a:ext cx="4104640" cy="505968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09654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12</a:t>
            </a:fld>
            <a:endParaRPr lang="en-US" dirty="0"/>
          </a:p>
        </p:txBody>
      </p:sp>
      <p:sp>
        <p:nvSpPr>
          <p:cNvPr id="2" name="Text Placeholder 2">
            <a:extLst>
              <a:ext uri="{FF2B5EF4-FFF2-40B4-BE49-F238E27FC236}">
                <a16:creationId xmlns:a16="http://schemas.microsoft.com/office/drawing/2014/main" id="{125413DE-0DCE-A0C8-6D10-63BFF2B9FEAA}"/>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GIS Assessment </a:t>
            </a:r>
          </a:p>
        </p:txBody>
      </p:sp>
      <p:pic>
        <p:nvPicPr>
          <p:cNvPr id="15" name="Picture 14">
            <a:extLst>
              <a:ext uri="{FF2B5EF4-FFF2-40B4-BE49-F238E27FC236}">
                <a16:creationId xmlns:a16="http://schemas.microsoft.com/office/drawing/2014/main" id="{983C391C-42BA-8819-1D0A-F022A0261850}"/>
              </a:ext>
            </a:extLst>
          </p:cNvPr>
          <p:cNvPicPr>
            <a:picLocks noChangeAspect="1"/>
          </p:cNvPicPr>
          <p:nvPr/>
        </p:nvPicPr>
        <p:blipFill>
          <a:blip r:embed="rId5"/>
          <a:stretch>
            <a:fillRect/>
          </a:stretch>
        </p:blipFill>
        <p:spPr>
          <a:xfrm>
            <a:off x="6479246" y="2148094"/>
            <a:ext cx="4968059" cy="3473188"/>
          </a:xfrm>
          <a:prstGeom prst="rect">
            <a:avLst/>
          </a:prstGeom>
        </p:spPr>
      </p:pic>
      <p:grpSp>
        <p:nvGrpSpPr>
          <p:cNvPr id="11" name="Group 10">
            <a:extLst>
              <a:ext uri="{FF2B5EF4-FFF2-40B4-BE49-F238E27FC236}">
                <a16:creationId xmlns:a16="http://schemas.microsoft.com/office/drawing/2014/main" id="{B90267E0-9EA3-9544-BFAD-11774979257E}"/>
              </a:ext>
            </a:extLst>
          </p:cNvPr>
          <p:cNvGrpSpPr/>
          <p:nvPr/>
        </p:nvGrpSpPr>
        <p:grpSpPr>
          <a:xfrm>
            <a:off x="565635" y="1609725"/>
            <a:ext cx="6901967" cy="4694240"/>
            <a:chOff x="7561492" y="1696949"/>
            <a:chExt cx="6836032" cy="4700843"/>
          </a:xfrm>
        </p:grpSpPr>
        <p:sp>
          <p:nvSpPr>
            <p:cNvPr id="14" name="Oval 52">
              <a:extLst>
                <a:ext uri="{FF2B5EF4-FFF2-40B4-BE49-F238E27FC236}">
                  <a16:creationId xmlns:a16="http://schemas.microsoft.com/office/drawing/2014/main" id="{2E4993C8-50A5-25BB-97C8-AF52075080C5}"/>
                </a:ext>
              </a:extLst>
            </p:cNvPr>
            <p:cNvSpPr>
              <a:spLocks noChangeAspect="1"/>
            </p:cNvSpPr>
            <p:nvPr/>
          </p:nvSpPr>
          <p:spPr>
            <a:xfrm>
              <a:off x="7561492" y="1731645"/>
              <a:ext cx="283950" cy="283950"/>
            </a:xfrm>
            <a:prstGeom prst="ellipse">
              <a:avLst/>
            </a:prstGeom>
            <a:gradFill>
              <a:gsLst>
                <a:gs pos="0">
                  <a:srgbClr val="4985DC"/>
                </a:gs>
                <a:gs pos="50000">
                  <a:srgbClr val="1076DB"/>
                </a:gs>
                <a:gs pos="100000">
                  <a:srgbClr val="0668CA"/>
                </a:gs>
              </a:gsLst>
              <a:lin ang="5400000"/>
            </a:gradFill>
            <a:ln w="12700">
              <a:noFill/>
              <a:miter/>
            </a:ln>
          </p:spPr>
          <p:txBody>
            <a:bodyPr tIns="91439" bIns="91439"/>
            <a:lstStyle/>
            <a:p>
              <a:pPr>
                <a:defRPr>
                  <a:solidFill>
                    <a:srgbClr val="FFFFFF"/>
                  </a:solidFill>
                </a:defRPr>
              </a:pPr>
              <a:endParaRPr/>
            </a:p>
          </p:txBody>
        </p:sp>
        <p:grpSp>
          <p:nvGrpSpPr>
            <p:cNvPr id="17" name="Group 80">
              <a:extLst>
                <a:ext uri="{FF2B5EF4-FFF2-40B4-BE49-F238E27FC236}">
                  <a16:creationId xmlns:a16="http://schemas.microsoft.com/office/drawing/2014/main" id="{E72E6820-9FC0-A00E-F96B-BB56EC4F0596}"/>
                </a:ext>
              </a:extLst>
            </p:cNvPr>
            <p:cNvGrpSpPr/>
            <p:nvPr/>
          </p:nvGrpSpPr>
          <p:grpSpPr>
            <a:xfrm>
              <a:off x="7974691" y="1696949"/>
              <a:ext cx="6422833" cy="4700843"/>
              <a:chOff x="0" y="0"/>
              <a:chExt cx="8381676" cy="4700834"/>
            </a:xfrm>
          </p:grpSpPr>
          <p:sp>
            <p:nvSpPr>
              <p:cNvPr id="18" name="Text Placeholder 33">
                <a:extLst>
                  <a:ext uri="{FF2B5EF4-FFF2-40B4-BE49-F238E27FC236}">
                    <a16:creationId xmlns:a16="http://schemas.microsoft.com/office/drawing/2014/main" id="{CBE64FA6-8EE7-9275-45DF-1623C159810F}"/>
                  </a:ext>
                </a:extLst>
              </p:cNvPr>
              <p:cNvSpPr txBox="1"/>
              <p:nvPr/>
            </p:nvSpPr>
            <p:spPr>
              <a:xfrm>
                <a:off x="1" y="572892"/>
                <a:ext cx="6421287" cy="4127942"/>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r>
                  <a:rPr lang="en-US" sz="1400" b="1" dirty="0">
                    <a:solidFill>
                      <a:srgbClr val="0A0A46"/>
                    </a:solidFill>
                    <a:latin typeface="Roboto" panose="02000000000000000000" pitchFamily="2" charset="0"/>
                    <a:ea typeface="Roboto" panose="02000000000000000000" pitchFamily="2" charset="0"/>
                    <a:cs typeface="Roboto" panose="02000000000000000000" pitchFamily="2" charset="0"/>
                  </a:rPr>
                  <a:t>Main findings</a:t>
                </a:r>
              </a:p>
              <a:p>
                <a:pPr marL="285750" indent="-285750">
                  <a:lnSpc>
                    <a:spcPct val="150000"/>
                  </a:lnSpc>
                  <a:spcBef>
                    <a:spcPts val="0"/>
                  </a:spcBef>
                  <a:buFontTx/>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No Guidelines, SOP</a:t>
                </a:r>
              </a:p>
              <a:p>
                <a:pPr marL="285750" indent="-285750">
                  <a:lnSpc>
                    <a:spcPct val="150000"/>
                  </a:lnSpc>
                  <a:spcBef>
                    <a:spcPts val="0"/>
                  </a:spcBef>
                  <a:buFontTx/>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No exchange and links with the different platforms used by the WEs (ERP, Call center, SCADA, etc.) </a:t>
                </a:r>
              </a:p>
              <a:p>
                <a:pPr marL="285750" indent="-285750">
                  <a:lnSpc>
                    <a:spcPct val="150000"/>
                  </a:lnSpc>
                  <a:spcBef>
                    <a:spcPts val="0"/>
                  </a:spcBef>
                  <a:buFontTx/>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Structure and architecture issues</a:t>
                </a:r>
              </a:p>
              <a:p>
                <a:pPr marL="285750" indent="-285750">
                  <a:lnSpc>
                    <a:spcPct val="150000"/>
                  </a:lnSpc>
                  <a:spcBef>
                    <a:spcPts val="0"/>
                  </a:spcBef>
                  <a:buFontTx/>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No design objective (Storage, operation, planning, accuracy, data requirements, etc.)</a:t>
                </a:r>
              </a:p>
              <a:p>
                <a:pPr marL="285750" indent="-285750">
                  <a:lnSpc>
                    <a:spcPct val="150000"/>
                  </a:lnSpc>
                  <a:spcBef>
                    <a:spcPts val="0"/>
                  </a:spcBef>
                  <a:buFontTx/>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Attributes, labels, units, etc. issues</a:t>
                </a:r>
              </a:p>
              <a:p>
                <a:pPr marL="285750" indent="-285750">
                  <a:lnSpc>
                    <a:spcPct val="150000"/>
                  </a:lnSpc>
                  <a:spcBef>
                    <a:spcPts val="0"/>
                  </a:spcBef>
                  <a:buFontTx/>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Codification is not addressed/Partially in 2 WEs</a:t>
                </a:r>
              </a:p>
              <a:p>
                <a:pPr marL="285750" indent="-285750">
                  <a:lnSpc>
                    <a:spcPct val="150000"/>
                  </a:lnSpc>
                  <a:spcBef>
                    <a:spcPts val="0"/>
                  </a:spcBef>
                  <a:buFontTx/>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Geometric problems of pipes</a:t>
                </a:r>
              </a:p>
              <a:p>
                <a:pPr marL="285750" indent="-285750">
                  <a:lnSpc>
                    <a:spcPct val="150000"/>
                  </a:lnSpc>
                  <a:spcBef>
                    <a:spcPts val="0"/>
                  </a:spcBef>
                  <a:buFontTx/>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Operational data partially included</a:t>
                </a:r>
              </a:p>
              <a:p>
                <a:pPr marL="285750" indent="-285750">
                  <a:lnSpc>
                    <a:spcPct val="150000"/>
                  </a:lnSpc>
                  <a:spcBef>
                    <a:spcPts val="0"/>
                  </a:spcBef>
                  <a:buFontTx/>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Layers and data related to subscribers, readings valves are not well designed.</a:t>
                </a:r>
              </a:p>
            </p:txBody>
          </p:sp>
          <p:sp>
            <p:nvSpPr>
              <p:cNvPr id="19" name="Text Placeholder 33">
                <a:extLst>
                  <a:ext uri="{FF2B5EF4-FFF2-40B4-BE49-F238E27FC236}">
                    <a16:creationId xmlns:a16="http://schemas.microsoft.com/office/drawing/2014/main" id="{2D9AE033-E290-4ED6-0003-34BA1765CE58}"/>
                  </a:ext>
                </a:extLst>
              </p:cNvPr>
              <p:cNvSpPr txBox="1"/>
              <p:nvPr/>
            </p:nvSpPr>
            <p:spPr>
              <a:xfrm>
                <a:off x="0" y="0"/>
                <a:ext cx="8381676" cy="297935"/>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defRPr sz="2800" b="1">
                    <a:latin typeface="Roboto Black"/>
                    <a:ea typeface="Roboto Black"/>
                    <a:cs typeface="Roboto Black"/>
                    <a:sym typeface="Roboto Black"/>
                  </a:defRPr>
                </a:lvl1pPr>
              </a:lstStyle>
              <a:p>
                <a:r>
                  <a:rPr lang="en-US" sz="1600" dirty="0">
                    <a:solidFill>
                      <a:srgbClr val="44546A"/>
                    </a:solidFill>
                    <a:latin typeface="Poppins" panose="00000500000000000000" pitchFamily="2" charset="0"/>
                    <a:cs typeface="Poppins" panose="00000500000000000000" pitchFamily="2" charset="0"/>
                  </a:rPr>
                  <a:t>Decision support tool for water management &amp; planning</a:t>
                </a:r>
              </a:p>
            </p:txBody>
          </p:sp>
        </p:grpSp>
      </p:grpSp>
      <p:pic>
        <p:nvPicPr>
          <p:cNvPr id="20" name="Picture 19">
            <a:extLst>
              <a:ext uri="{FF2B5EF4-FFF2-40B4-BE49-F238E27FC236}">
                <a16:creationId xmlns:a16="http://schemas.microsoft.com/office/drawing/2014/main" id="{0B8CCDC2-AF54-83C7-AA13-BA4E5E0983DE}"/>
              </a:ext>
            </a:extLst>
          </p:cNvPr>
          <p:cNvPicPr>
            <a:picLocks noChangeAspect="1"/>
          </p:cNvPicPr>
          <p:nvPr/>
        </p:nvPicPr>
        <p:blipFill>
          <a:blip r:embed="rId6"/>
          <a:stretch>
            <a:fillRect/>
          </a:stretch>
        </p:blipFill>
        <p:spPr>
          <a:xfrm>
            <a:off x="6479246" y="5745654"/>
            <a:ext cx="4968059" cy="492810"/>
          </a:xfrm>
          <a:prstGeom prst="rect">
            <a:avLst/>
          </a:prstGeom>
        </p:spPr>
      </p:pic>
    </p:spTree>
    <p:extLst>
      <p:ext uri="{BB962C8B-B14F-4D97-AF65-F5344CB8AC3E}">
        <p14:creationId xmlns:p14="http://schemas.microsoft.com/office/powerpoint/2010/main" val="2180068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FC1E06D-AC61-4C88-A34F-DA2651722658}"/>
              </a:ext>
            </a:extLst>
          </p:cNvPr>
          <p:cNvGrpSpPr/>
          <p:nvPr/>
        </p:nvGrpSpPr>
        <p:grpSpPr>
          <a:xfrm>
            <a:off x="2101363" y="1613796"/>
            <a:ext cx="7937408" cy="5107679"/>
            <a:chOff x="172971" y="1859365"/>
            <a:chExt cx="5883460" cy="4341410"/>
          </a:xfrm>
          <a:noFill/>
        </p:grpSpPr>
        <p:sp>
          <p:nvSpPr>
            <p:cNvPr id="12" name="TextBox 11">
              <a:extLst>
                <a:ext uri="{FF2B5EF4-FFF2-40B4-BE49-F238E27FC236}">
                  <a16:creationId xmlns:a16="http://schemas.microsoft.com/office/drawing/2014/main" id="{6191F0D3-288A-33DC-CC0B-B29E5F5462FC}"/>
                </a:ext>
              </a:extLst>
            </p:cNvPr>
            <p:cNvSpPr txBox="1"/>
            <p:nvPr/>
          </p:nvSpPr>
          <p:spPr>
            <a:xfrm>
              <a:off x="1156634" y="1859365"/>
              <a:ext cx="4049485" cy="313932"/>
            </a:xfrm>
            <a:prstGeom prst="rect">
              <a:avLst/>
            </a:prstGeom>
            <a:grpFill/>
          </p:spPr>
          <p:txBody>
            <a:bodyPr wrap="square">
              <a:spAutoFit/>
            </a:bodyPr>
            <a:lstStyle/>
            <a:p>
              <a:pPr lvl="0" algn="ctr" defTabSz="889000">
                <a:lnSpc>
                  <a:spcPct val="90000"/>
                </a:lnSpc>
                <a:spcBef>
                  <a:spcPct val="0"/>
                </a:spcBef>
                <a:spcAft>
                  <a:spcPct val="35000"/>
                </a:spcAft>
              </a:pPr>
              <a:r>
                <a:rPr lang="en-US" sz="1600" b="1" dirty="0">
                  <a:solidFill>
                    <a:srgbClr val="44546A"/>
                  </a:solidFill>
                  <a:latin typeface="Poppins" panose="00000500000000000000" pitchFamily="2" charset="0"/>
                  <a:ea typeface="Roboto Black"/>
                  <a:cs typeface="Poppins" panose="00000500000000000000" pitchFamily="2" charset="0"/>
                  <a:sym typeface="Roboto Black"/>
                </a:rPr>
                <a:t>GIS integrated based solutions</a:t>
              </a:r>
            </a:p>
          </p:txBody>
        </p:sp>
        <p:pic>
          <p:nvPicPr>
            <p:cNvPr id="13" name="Picture 12">
              <a:extLst>
                <a:ext uri="{FF2B5EF4-FFF2-40B4-BE49-F238E27FC236}">
                  <a16:creationId xmlns:a16="http://schemas.microsoft.com/office/drawing/2014/main" id="{A995C2FC-AE52-2628-5342-8D54233165B0}"/>
                </a:ext>
              </a:extLst>
            </p:cNvPr>
            <p:cNvPicPr/>
            <p:nvPr/>
          </p:nvPicPr>
          <p:blipFill>
            <a:blip r:embed="rId3">
              <a:extLst>
                <a:ext uri="{28A0092B-C50C-407E-A947-70E740481C1C}">
                  <a14:useLocalDpi xmlns:a14="http://schemas.microsoft.com/office/drawing/2010/main" val="0"/>
                </a:ext>
              </a:extLst>
            </a:blip>
            <a:stretch>
              <a:fillRect/>
            </a:stretch>
          </p:blipFill>
          <p:spPr>
            <a:xfrm>
              <a:off x="172971" y="2272802"/>
              <a:ext cx="5883460" cy="3927973"/>
            </a:xfrm>
            <a:prstGeom prst="rect">
              <a:avLst/>
            </a:prstGeom>
            <a:grpFill/>
          </p:spPr>
        </p:pic>
      </p:gr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13</a:t>
            </a:fld>
            <a:endParaRPr lang="en-US" dirty="0"/>
          </a:p>
        </p:txBody>
      </p:sp>
      <p:sp>
        <p:nvSpPr>
          <p:cNvPr id="2" name="Text Placeholder 2">
            <a:extLst>
              <a:ext uri="{FF2B5EF4-FFF2-40B4-BE49-F238E27FC236}">
                <a16:creationId xmlns:a16="http://schemas.microsoft.com/office/drawing/2014/main" id="{125413DE-0DCE-A0C8-6D10-63BFF2B9FEAA}"/>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GIS Design Approach </a:t>
            </a:r>
          </a:p>
        </p:txBody>
      </p:sp>
      <p:grpSp>
        <p:nvGrpSpPr>
          <p:cNvPr id="7" name="Group 6">
            <a:extLst>
              <a:ext uri="{FF2B5EF4-FFF2-40B4-BE49-F238E27FC236}">
                <a16:creationId xmlns:a16="http://schemas.microsoft.com/office/drawing/2014/main" id="{89E7799A-DC0B-E6E9-3907-B0312F132C4B}"/>
              </a:ext>
            </a:extLst>
          </p:cNvPr>
          <p:cNvGrpSpPr/>
          <p:nvPr/>
        </p:nvGrpSpPr>
        <p:grpSpPr>
          <a:xfrm>
            <a:off x="2150608" y="1615513"/>
            <a:ext cx="7890784" cy="5092310"/>
            <a:chOff x="5989730" y="1859365"/>
            <a:chExt cx="6147698" cy="4408085"/>
          </a:xfrm>
        </p:grpSpPr>
        <p:pic>
          <p:nvPicPr>
            <p:cNvPr id="11" name="Picture 10">
              <a:extLst>
                <a:ext uri="{FF2B5EF4-FFF2-40B4-BE49-F238E27FC236}">
                  <a16:creationId xmlns:a16="http://schemas.microsoft.com/office/drawing/2014/main" id="{83F690F5-ABEE-1567-4C0C-63C4EAB55940}"/>
                </a:ext>
              </a:extLst>
            </p:cNvPr>
            <p:cNvPicPr>
              <a:picLocks noChangeAspect="1"/>
            </p:cNvPicPr>
            <p:nvPr/>
          </p:nvPicPr>
          <p:blipFill>
            <a:blip r:embed="rId6"/>
            <a:stretch>
              <a:fillRect/>
            </a:stretch>
          </p:blipFill>
          <p:spPr>
            <a:xfrm>
              <a:off x="5989730" y="2288931"/>
              <a:ext cx="6147698" cy="3978519"/>
            </a:xfrm>
            <a:prstGeom prst="rect">
              <a:avLst/>
            </a:prstGeom>
          </p:spPr>
        </p:pic>
        <p:sp>
          <p:nvSpPr>
            <p:cNvPr id="14" name="Rectangle 13">
              <a:extLst>
                <a:ext uri="{FF2B5EF4-FFF2-40B4-BE49-F238E27FC236}">
                  <a16:creationId xmlns:a16="http://schemas.microsoft.com/office/drawing/2014/main" id="{8FDF954D-98AB-D242-21D1-83D869C239A7}"/>
                </a:ext>
              </a:extLst>
            </p:cNvPr>
            <p:cNvSpPr/>
            <p:nvPr/>
          </p:nvSpPr>
          <p:spPr>
            <a:xfrm>
              <a:off x="6577270" y="1859365"/>
              <a:ext cx="4639412" cy="315984"/>
            </a:xfrm>
            <a:prstGeom prst="rect">
              <a:avLst/>
            </a:prstGeom>
          </p:spPr>
          <p:txBody>
            <a:bodyPr wrap="none">
              <a:spAutoFit/>
            </a:bodyPr>
            <a:lstStyle/>
            <a:p>
              <a:pPr algn="ctr" defTabSz="889000">
                <a:lnSpc>
                  <a:spcPct val="90000"/>
                </a:lnSpc>
                <a:spcBef>
                  <a:spcPct val="0"/>
                </a:spcBef>
                <a:spcAft>
                  <a:spcPct val="35000"/>
                </a:spcAft>
              </a:pPr>
              <a:r>
                <a:rPr lang="en-US" sz="1600" b="1" dirty="0">
                  <a:solidFill>
                    <a:srgbClr val="44546A"/>
                  </a:solidFill>
                  <a:latin typeface="Poppins" panose="00000500000000000000" pitchFamily="2" charset="0"/>
                  <a:ea typeface="Roboto Black"/>
                  <a:cs typeface="Poppins" panose="00000500000000000000" pitchFamily="2" charset="0"/>
                </a:rPr>
                <a:t>Recommended Architecture (Centralized)</a:t>
              </a:r>
            </a:p>
          </p:txBody>
        </p:sp>
      </p:grpSp>
    </p:spTree>
    <p:extLst>
      <p:ext uri="{BB962C8B-B14F-4D97-AF65-F5344CB8AC3E}">
        <p14:creationId xmlns:p14="http://schemas.microsoft.com/office/powerpoint/2010/main" val="2324904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9"/>
                                        </p:tgtEl>
                                        <p:attrNameLst>
                                          <p:attrName>ppt_x</p:attrName>
                                        </p:attrNameLst>
                                      </p:cBhvr>
                                      <p:tavLst>
                                        <p:tav tm="0">
                                          <p:val>
                                            <p:strVal val="ppt_x"/>
                                          </p:val>
                                        </p:tav>
                                        <p:tav tm="100000">
                                          <p:val>
                                            <p:strVal val="ppt_x"/>
                                          </p:val>
                                        </p:tav>
                                      </p:tavLst>
                                    </p:anim>
                                    <p:anim calcmode="lin" valueType="num">
                                      <p:cBhvr additive="base">
                                        <p:cTn id="7" dur="500"/>
                                        <p:tgtEl>
                                          <p:spTgt spid="9"/>
                                        </p:tgtEl>
                                        <p:attrNameLst>
                                          <p:attrName>ppt_y</p:attrName>
                                        </p:attrNameLst>
                                      </p:cBhvr>
                                      <p:tavLst>
                                        <p:tav tm="0">
                                          <p:val>
                                            <p:strVal val="ppt_y"/>
                                          </p:val>
                                        </p:tav>
                                        <p:tav tm="100000">
                                          <p:val>
                                            <p:strVal val="1+ppt_h/2"/>
                                          </p:val>
                                        </p:tav>
                                      </p:tavLst>
                                    </p:anim>
                                    <p:set>
                                      <p:cBhvr>
                                        <p:cTn id="8" dur="1" fill="hold">
                                          <p:stCondLst>
                                            <p:cond delay="499"/>
                                          </p:stCondLst>
                                        </p:cTn>
                                        <p:tgtEl>
                                          <p:spTgt spid="9"/>
                                        </p:tgtEl>
                                        <p:attrNameLst>
                                          <p:attrName>style.visibility</p:attrName>
                                        </p:attrNameLst>
                                      </p:cBhvr>
                                      <p:to>
                                        <p:strVal val="hidden"/>
                                      </p:to>
                                    </p:set>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14</a:t>
            </a:fld>
            <a:endParaRPr lang="en-US" dirty="0"/>
          </a:p>
        </p:txBody>
      </p:sp>
      <p:pic>
        <p:nvPicPr>
          <p:cNvPr id="3" name="Picture 2">
            <a:extLst>
              <a:ext uri="{FF2B5EF4-FFF2-40B4-BE49-F238E27FC236}">
                <a16:creationId xmlns:a16="http://schemas.microsoft.com/office/drawing/2014/main" id="{03A3AD3A-9CEF-AE7D-99E2-2127568D90C9}"/>
              </a:ext>
            </a:extLst>
          </p:cNvPr>
          <p:cNvPicPr>
            <a:picLocks noChangeAspect="1"/>
          </p:cNvPicPr>
          <p:nvPr/>
        </p:nvPicPr>
        <p:blipFill>
          <a:blip r:embed="rId5"/>
          <a:stretch>
            <a:fillRect/>
          </a:stretch>
        </p:blipFill>
        <p:spPr>
          <a:xfrm>
            <a:off x="937167" y="1483579"/>
            <a:ext cx="10153153" cy="4963873"/>
          </a:xfrm>
          <a:prstGeom prst="rect">
            <a:avLst/>
          </a:prstGeom>
        </p:spPr>
      </p:pic>
      <p:sp>
        <p:nvSpPr>
          <p:cNvPr id="4" name="Text Placeholder 2">
            <a:extLst>
              <a:ext uri="{FF2B5EF4-FFF2-40B4-BE49-F238E27FC236}">
                <a16:creationId xmlns:a16="http://schemas.microsoft.com/office/drawing/2014/main" id="{C89E5934-2592-8D1F-82B2-85E318D08691}"/>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Enterprise Resource Planning</a:t>
            </a:r>
          </a:p>
        </p:txBody>
      </p:sp>
    </p:spTree>
    <p:extLst>
      <p:ext uri="{BB962C8B-B14F-4D97-AF65-F5344CB8AC3E}">
        <p14:creationId xmlns:p14="http://schemas.microsoft.com/office/powerpoint/2010/main" val="3381507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15</a:t>
            </a:fld>
            <a:endParaRPr lang="en-US" dirty="0"/>
          </a:p>
        </p:txBody>
      </p:sp>
      <p:sp>
        <p:nvSpPr>
          <p:cNvPr id="4" name="Text Placeholder 2">
            <a:extLst>
              <a:ext uri="{FF2B5EF4-FFF2-40B4-BE49-F238E27FC236}">
                <a16:creationId xmlns:a16="http://schemas.microsoft.com/office/drawing/2014/main" id="{C89E5934-2592-8D1F-82B2-85E318D08691}"/>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Enterprise Resource Planning</a:t>
            </a:r>
          </a:p>
        </p:txBody>
      </p:sp>
      <p:grpSp>
        <p:nvGrpSpPr>
          <p:cNvPr id="2" name="Group 1">
            <a:extLst>
              <a:ext uri="{FF2B5EF4-FFF2-40B4-BE49-F238E27FC236}">
                <a16:creationId xmlns:a16="http://schemas.microsoft.com/office/drawing/2014/main" id="{2C617058-B2ED-A5A4-46BF-458BDE6D6A39}"/>
              </a:ext>
            </a:extLst>
          </p:cNvPr>
          <p:cNvGrpSpPr/>
          <p:nvPr/>
        </p:nvGrpSpPr>
        <p:grpSpPr>
          <a:xfrm>
            <a:off x="565635" y="1609725"/>
            <a:ext cx="9837996" cy="4737331"/>
            <a:chOff x="7561492" y="1696949"/>
            <a:chExt cx="9744013" cy="4743997"/>
          </a:xfrm>
        </p:grpSpPr>
        <p:sp>
          <p:nvSpPr>
            <p:cNvPr id="7" name="Oval 52">
              <a:extLst>
                <a:ext uri="{FF2B5EF4-FFF2-40B4-BE49-F238E27FC236}">
                  <a16:creationId xmlns:a16="http://schemas.microsoft.com/office/drawing/2014/main" id="{E8586CBC-0208-0FAE-EEB7-2708E28781FC}"/>
                </a:ext>
              </a:extLst>
            </p:cNvPr>
            <p:cNvSpPr>
              <a:spLocks noChangeAspect="1"/>
            </p:cNvSpPr>
            <p:nvPr/>
          </p:nvSpPr>
          <p:spPr>
            <a:xfrm>
              <a:off x="7561492" y="1731645"/>
              <a:ext cx="283950" cy="283950"/>
            </a:xfrm>
            <a:prstGeom prst="ellipse">
              <a:avLst/>
            </a:prstGeom>
            <a:gradFill>
              <a:gsLst>
                <a:gs pos="0">
                  <a:srgbClr val="4985DC"/>
                </a:gs>
                <a:gs pos="50000">
                  <a:srgbClr val="1076DB"/>
                </a:gs>
                <a:gs pos="100000">
                  <a:srgbClr val="0668CA"/>
                </a:gs>
              </a:gsLst>
              <a:lin ang="5400000"/>
            </a:gradFill>
            <a:ln w="12700">
              <a:noFill/>
              <a:miter/>
            </a:ln>
          </p:spPr>
          <p:txBody>
            <a:bodyPr tIns="91439" bIns="91439"/>
            <a:lstStyle/>
            <a:p>
              <a:pPr>
                <a:defRPr>
                  <a:solidFill>
                    <a:srgbClr val="FFFFFF"/>
                  </a:solidFill>
                </a:defRPr>
              </a:pPr>
              <a:endParaRPr/>
            </a:p>
          </p:txBody>
        </p:sp>
        <p:grpSp>
          <p:nvGrpSpPr>
            <p:cNvPr id="8" name="Group 80">
              <a:extLst>
                <a:ext uri="{FF2B5EF4-FFF2-40B4-BE49-F238E27FC236}">
                  <a16:creationId xmlns:a16="http://schemas.microsoft.com/office/drawing/2014/main" id="{F4EFD17F-8DF4-A0AB-6088-0948CFAB680D}"/>
                </a:ext>
              </a:extLst>
            </p:cNvPr>
            <p:cNvGrpSpPr/>
            <p:nvPr/>
          </p:nvGrpSpPr>
          <p:grpSpPr>
            <a:xfrm>
              <a:off x="7974691" y="1696949"/>
              <a:ext cx="9330814" cy="4743997"/>
              <a:chOff x="0" y="0"/>
              <a:chExt cx="12176537" cy="4743986"/>
            </a:xfrm>
          </p:grpSpPr>
          <p:sp>
            <p:nvSpPr>
              <p:cNvPr id="9" name="Text Placeholder 33">
                <a:extLst>
                  <a:ext uri="{FF2B5EF4-FFF2-40B4-BE49-F238E27FC236}">
                    <a16:creationId xmlns:a16="http://schemas.microsoft.com/office/drawing/2014/main" id="{F949E70E-CC0A-C7C6-08C1-D1705CB7E1F7}"/>
                  </a:ext>
                </a:extLst>
              </p:cNvPr>
              <p:cNvSpPr txBox="1"/>
              <p:nvPr/>
            </p:nvSpPr>
            <p:spPr>
              <a:xfrm>
                <a:off x="128647" y="572892"/>
                <a:ext cx="12047890" cy="4171094"/>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pPr marL="285750" indent="-285750">
                  <a:lnSpc>
                    <a:spcPct val="150000"/>
                  </a:lnSpc>
                  <a:spcBef>
                    <a:spcPts val="0"/>
                  </a:spcBef>
                  <a:buFont typeface="Arial" panose="020B0604020202020204" pitchFamily="34" charset="0"/>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All modules are implemented but involve developer intervention for standard parameter modifications.</a:t>
                </a:r>
              </a:p>
              <a:p>
                <a:pPr marL="285750" indent="-285750">
                  <a:lnSpc>
                    <a:spcPct val="150000"/>
                  </a:lnSpc>
                  <a:spcBef>
                    <a:spcPts val="0"/>
                  </a:spcBef>
                  <a:buFont typeface="Arial" panose="020B0604020202020204" pitchFamily="34" charset="0"/>
                  <a:buChar char="•"/>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285750" indent="-285750">
                  <a:lnSpc>
                    <a:spcPct val="150000"/>
                  </a:lnSpc>
                  <a:spcBef>
                    <a:spcPts val="0"/>
                  </a:spcBef>
                  <a:buFont typeface="Arial" panose="020B0604020202020204" pitchFamily="34" charset="0"/>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Standard Accounting reports require developer assistance to produce accurate results : Payroll – Billing and collection – Income and expenses statement.</a:t>
                </a:r>
              </a:p>
              <a:p>
                <a:pPr marL="285750" indent="-285750">
                  <a:lnSpc>
                    <a:spcPct val="150000"/>
                  </a:lnSpc>
                  <a:spcBef>
                    <a:spcPts val="0"/>
                  </a:spcBef>
                  <a:buFont typeface="Arial" panose="020B0604020202020204" pitchFamily="34" charset="0"/>
                  <a:buChar char="•"/>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285750" indent="-285750">
                  <a:lnSpc>
                    <a:spcPct val="150000"/>
                  </a:lnSpc>
                  <a:spcBef>
                    <a:spcPts val="0"/>
                  </a:spcBef>
                  <a:buFont typeface="Arial" panose="020B0604020202020204" pitchFamily="34" charset="0"/>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Balance sheets are incomplete, main gaps refer to inventory of fixed assets, outstanding debt, stock control but includes accounts receivable and payable. </a:t>
                </a:r>
              </a:p>
              <a:p>
                <a:pPr marL="285750" indent="-285750">
                  <a:lnSpc>
                    <a:spcPct val="150000"/>
                  </a:lnSpc>
                  <a:spcBef>
                    <a:spcPts val="0"/>
                  </a:spcBef>
                  <a:buFont typeface="Arial" panose="020B0604020202020204" pitchFamily="34" charset="0"/>
                  <a:buChar char="•"/>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285750" indent="-285750">
                  <a:lnSpc>
                    <a:spcPct val="150000"/>
                  </a:lnSpc>
                  <a:spcBef>
                    <a:spcPts val="0"/>
                  </a:spcBef>
                  <a:buFont typeface="Arial" panose="020B0604020202020204" pitchFamily="34" charset="0"/>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Requires GIS interface for identifying cost centers and integration with the SCADA system.</a:t>
                </a:r>
              </a:p>
              <a:p>
                <a:pPr marL="285750" indent="-285750">
                  <a:lnSpc>
                    <a:spcPct val="150000"/>
                  </a:lnSpc>
                  <a:spcBef>
                    <a:spcPts val="0"/>
                  </a:spcBef>
                  <a:buFont typeface="Arial" panose="020B0604020202020204" pitchFamily="34" charset="0"/>
                  <a:buChar char="•"/>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285750" indent="-285750">
                  <a:lnSpc>
                    <a:spcPct val="150000"/>
                  </a:lnSpc>
                  <a:spcBef>
                    <a:spcPts val="0"/>
                  </a:spcBef>
                  <a:buFont typeface="Arial" panose="020B0604020202020204" pitchFamily="34" charset="0"/>
                  <a:buChar cha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Need to have in house development to support employees, resolve programming issues, and ensure accurate and timely financial reports generation.</a:t>
                </a:r>
              </a:p>
              <a:p>
                <a:pPr marL="285750" indent="-285750">
                  <a:lnSpc>
                    <a:spcPct val="150000"/>
                  </a:lnSpc>
                  <a:spcBef>
                    <a:spcPts val="0"/>
                  </a:spcBef>
                  <a:buFont typeface="Arial" panose="020B0604020202020204" pitchFamily="34" charset="0"/>
                  <a:buChar char="•"/>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p:txBody>
          </p:sp>
          <p:sp>
            <p:nvSpPr>
              <p:cNvPr id="11" name="Text Placeholder 33">
                <a:extLst>
                  <a:ext uri="{FF2B5EF4-FFF2-40B4-BE49-F238E27FC236}">
                    <a16:creationId xmlns:a16="http://schemas.microsoft.com/office/drawing/2014/main" id="{24DCCE0C-3FE8-43F1-4AB1-EC7927DEC835}"/>
                  </a:ext>
                </a:extLst>
              </p:cNvPr>
              <p:cNvSpPr txBox="1"/>
              <p:nvPr/>
            </p:nvSpPr>
            <p:spPr>
              <a:xfrm>
                <a:off x="0" y="0"/>
                <a:ext cx="8381676" cy="297935"/>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defRPr sz="2800" b="1">
                    <a:latin typeface="Roboto Black"/>
                    <a:ea typeface="Roboto Black"/>
                    <a:cs typeface="Roboto Black"/>
                    <a:sym typeface="Roboto Black"/>
                  </a:defRPr>
                </a:lvl1pPr>
              </a:lstStyle>
              <a:p>
                <a:r>
                  <a:rPr lang="en-US" sz="1600" dirty="0">
                    <a:solidFill>
                      <a:srgbClr val="44546A"/>
                    </a:solidFill>
                    <a:latin typeface="Poppins" panose="00000500000000000000" pitchFamily="2" charset="0"/>
                    <a:cs typeface="Poppins" panose="00000500000000000000" pitchFamily="2" charset="0"/>
                  </a:rPr>
                  <a:t>Main Findings </a:t>
                </a:r>
              </a:p>
            </p:txBody>
          </p:sp>
        </p:grpSp>
      </p:grpSp>
    </p:spTree>
    <p:extLst>
      <p:ext uri="{BB962C8B-B14F-4D97-AF65-F5344CB8AC3E}">
        <p14:creationId xmlns:p14="http://schemas.microsoft.com/office/powerpoint/2010/main" val="1274597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16</a:t>
            </a:fld>
            <a:endParaRPr lang="en-US" dirty="0"/>
          </a:p>
        </p:txBody>
      </p:sp>
      <p:grpSp>
        <p:nvGrpSpPr>
          <p:cNvPr id="3" name="Group 2">
            <a:extLst>
              <a:ext uri="{FF2B5EF4-FFF2-40B4-BE49-F238E27FC236}">
                <a16:creationId xmlns:a16="http://schemas.microsoft.com/office/drawing/2014/main" id="{85948A57-5E29-6A46-8456-C249982CFC39}"/>
              </a:ext>
            </a:extLst>
          </p:cNvPr>
          <p:cNvGrpSpPr/>
          <p:nvPr/>
        </p:nvGrpSpPr>
        <p:grpSpPr>
          <a:xfrm>
            <a:off x="1492624" y="1604421"/>
            <a:ext cx="8949612" cy="1636273"/>
            <a:chOff x="7561492" y="1696949"/>
            <a:chExt cx="8317232" cy="1636273"/>
          </a:xfrm>
        </p:grpSpPr>
        <p:sp>
          <p:nvSpPr>
            <p:cNvPr id="4" name="Oval 52">
              <a:extLst>
                <a:ext uri="{FF2B5EF4-FFF2-40B4-BE49-F238E27FC236}">
                  <a16:creationId xmlns:a16="http://schemas.microsoft.com/office/drawing/2014/main" id="{C4CF2EBE-14F8-07E4-0D04-D51361D342A5}"/>
                </a:ext>
              </a:extLst>
            </p:cNvPr>
            <p:cNvSpPr>
              <a:spLocks noChangeAspect="1"/>
            </p:cNvSpPr>
            <p:nvPr/>
          </p:nvSpPr>
          <p:spPr>
            <a:xfrm>
              <a:off x="7561492" y="1731645"/>
              <a:ext cx="283950" cy="283950"/>
            </a:xfrm>
            <a:prstGeom prst="ellipse">
              <a:avLst/>
            </a:prstGeom>
            <a:gradFill>
              <a:gsLst>
                <a:gs pos="0">
                  <a:srgbClr val="4985DC"/>
                </a:gs>
                <a:gs pos="50000">
                  <a:srgbClr val="1076DB"/>
                </a:gs>
                <a:gs pos="100000">
                  <a:srgbClr val="0668CA"/>
                </a:gs>
              </a:gsLst>
              <a:lin ang="5400000"/>
            </a:gradFill>
            <a:ln w="12700">
              <a:noFill/>
              <a:miter/>
            </a:ln>
          </p:spPr>
          <p:txBody>
            <a:bodyPr tIns="91439" bIns="91439"/>
            <a:lstStyle/>
            <a:p>
              <a:pPr>
                <a:defRPr>
                  <a:solidFill>
                    <a:srgbClr val="FFFFFF"/>
                  </a:solidFill>
                </a:defRPr>
              </a:pPr>
              <a:endParaRPr/>
            </a:p>
          </p:txBody>
        </p:sp>
        <p:grpSp>
          <p:nvGrpSpPr>
            <p:cNvPr id="7" name="Group 80">
              <a:extLst>
                <a:ext uri="{FF2B5EF4-FFF2-40B4-BE49-F238E27FC236}">
                  <a16:creationId xmlns:a16="http://schemas.microsoft.com/office/drawing/2014/main" id="{ADA49E5D-F4FC-4E46-243D-D124AEF89FE0}"/>
                </a:ext>
              </a:extLst>
            </p:cNvPr>
            <p:cNvGrpSpPr/>
            <p:nvPr/>
          </p:nvGrpSpPr>
          <p:grpSpPr>
            <a:xfrm>
              <a:off x="7974691" y="1696949"/>
              <a:ext cx="7904033" cy="1636273"/>
              <a:chOff x="0" y="0"/>
              <a:chExt cx="10314617" cy="1636272"/>
            </a:xfrm>
          </p:grpSpPr>
          <p:sp>
            <p:nvSpPr>
              <p:cNvPr id="9" name="Text Placeholder 33">
                <a:extLst>
                  <a:ext uri="{FF2B5EF4-FFF2-40B4-BE49-F238E27FC236}">
                    <a16:creationId xmlns:a16="http://schemas.microsoft.com/office/drawing/2014/main" id="{D32E829E-DDA2-D8F2-A343-CBBE5305FC10}"/>
                  </a:ext>
                </a:extLst>
              </p:cNvPr>
              <p:cNvSpPr txBox="1"/>
              <p:nvPr/>
            </p:nvSpPr>
            <p:spPr>
              <a:xfrm>
                <a:off x="0" y="525200"/>
                <a:ext cx="10314617" cy="1111072"/>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r>
                  <a:rPr lang="en-US" sz="1600" dirty="0">
                    <a:solidFill>
                      <a:srgbClr val="1976D2"/>
                    </a:solidFill>
                    <a:latin typeface="Roboto" panose="02000000000000000000" pitchFamily="2" charset="0"/>
                    <a:ea typeface="Roboto" panose="02000000000000000000" pitchFamily="2" charset="0"/>
                    <a:cs typeface="Roboto" panose="02000000000000000000" pitchFamily="2" charset="0"/>
                  </a:rPr>
                  <a:t>O&amp;M cost (including energy) higher than the collected official price without accounting the impact of the financial crisis and devaluation of the local currency</a:t>
                </a:r>
              </a:p>
              <a:p>
                <a:r>
                  <a:rPr lang="en-US" sz="1600" dirty="0">
                    <a:solidFill>
                      <a:srgbClr val="0A0A46"/>
                    </a:solidFill>
                    <a:latin typeface="Roboto" panose="02000000000000000000" pitchFamily="2" charset="0"/>
                    <a:ea typeface="Roboto" panose="02000000000000000000" pitchFamily="2" charset="0"/>
                    <a:cs typeface="Roboto" panose="02000000000000000000" pitchFamily="2" charset="0"/>
                  </a:rPr>
                  <a:t>Costs cannot be recovered based on the collection for the tariff between the year 2017-2020</a:t>
                </a:r>
              </a:p>
            </p:txBody>
          </p:sp>
          <p:sp>
            <p:nvSpPr>
              <p:cNvPr id="12" name="Text Placeholder 33">
                <a:extLst>
                  <a:ext uri="{FF2B5EF4-FFF2-40B4-BE49-F238E27FC236}">
                    <a16:creationId xmlns:a16="http://schemas.microsoft.com/office/drawing/2014/main" id="{448A9917-CCB1-1EB6-0AF1-588629F05C4F}"/>
                  </a:ext>
                </a:extLst>
              </p:cNvPr>
              <p:cNvSpPr txBox="1"/>
              <p:nvPr/>
            </p:nvSpPr>
            <p:spPr>
              <a:xfrm>
                <a:off x="0" y="0"/>
                <a:ext cx="4595379" cy="297517"/>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defRPr sz="2800" b="1">
                    <a:latin typeface="Roboto Black"/>
                    <a:ea typeface="Roboto Black"/>
                    <a:cs typeface="Roboto Black"/>
                    <a:sym typeface="Roboto Black"/>
                  </a:defRPr>
                </a:lvl1pPr>
              </a:lstStyle>
              <a:p>
                <a:r>
                  <a:rPr lang="en-US" sz="1600" dirty="0">
                    <a:solidFill>
                      <a:srgbClr val="44546A"/>
                    </a:solidFill>
                    <a:latin typeface="Poppins" panose="00000500000000000000" pitchFamily="2" charset="0"/>
                    <a:cs typeface="Poppins" panose="00000500000000000000" pitchFamily="2" charset="0"/>
                  </a:rPr>
                  <a:t>Analysis: BWE &amp; NLWE</a:t>
                </a:r>
                <a:endParaRPr sz="1600" dirty="0">
                  <a:solidFill>
                    <a:srgbClr val="44546A"/>
                  </a:solidFill>
                  <a:latin typeface="Poppins" panose="00000500000000000000" pitchFamily="2" charset="0"/>
                  <a:cs typeface="Poppins" panose="00000500000000000000" pitchFamily="2" charset="0"/>
                </a:endParaRPr>
              </a:p>
            </p:txBody>
          </p:sp>
        </p:grpSp>
      </p:grpSp>
      <p:sp>
        <p:nvSpPr>
          <p:cNvPr id="14" name="Text Placeholder 2">
            <a:extLst>
              <a:ext uri="{FF2B5EF4-FFF2-40B4-BE49-F238E27FC236}">
                <a16:creationId xmlns:a16="http://schemas.microsoft.com/office/drawing/2014/main" id="{9709DE66-E46A-C064-A7AB-762FF55F6286}"/>
              </a:ext>
            </a:extLst>
          </p:cNvPr>
          <p:cNvSpPr txBox="1">
            <a:spLocks/>
          </p:cNvSpPr>
          <p:nvPr/>
        </p:nvSpPr>
        <p:spPr>
          <a:xfrm>
            <a:off x="98493" y="861991"/>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Cost and Price receivable of 1 m3</a:t>
            </a:r>
          </a:p>
        </p:txBody>
      </p:sp>
      <p:pic>
        <p:nvPicPr>
          <p:cNvPr id="16" name="Picture 15">
            <a:extLst>
              <a:ext uri="{FF2B5EF4-FFF2-40B4-BE49-F238E27FC236}">
                <a16:creationId xmlns:a16="http://schemas.microsoft.com/office/drawing/2014/main" id="{5310C0D0-DE92-BFE4-29A2-31D1BC80058F}"/>
              </a:ext>
            </a:extLst>
          </p:cNvPr>
          <p:cNvPicPr>
            <a:picLocks noChangeAspect="1"/>
          </p:cNvPicPr>
          <p:nvPr/>
        </p:nvPicPr>
        <p:blipFill>
          <a:blip r:embed="rId5"/>
          <a:stretch>
            <a:fillRect/>
          </a:stretch>
        </p:blipFill>
        <p:spPr>
          <a:xfrm>
            <a:off x="1861824" y="3431596"/>
            <a:ext cx="8416486" cy="3006676"/>
          </a:xfrm>
          <a:prstGeom prst="rect">
            <a:avLst/>
          </a:prstGeom>
        </p:spPr>
      </p:pic>
    </p:spTree>
    <p:extLst>
      <p:ext uri="{BB962C8B-B14F-4D97-AF65-F5344CB8AC3E}">
        <p14:creationId xmlns:p14="http://schemas.microsoft.com/office/powerpoint/2010/main" val="1525482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D0B29D-F54F-4D17-B88F-A75FD4EAC38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127BAFDC-9CF4-3CF0-C1D0-BBF65AE5B276}"/>
              </a:ext>
            </a:extLst>
          </p:cNvPr>
          <p:cNvPicPr>
            <a:picLocks noChangeAspect="1"/>
          </p:cNvPicPr>
          <p:nvPr/>
        </p:nvPicPr>
        <p:blipFill>
          <a:blip r:embed="rId5"/>
          <a:stretch>
            <a:fillRect/>
          </a:stretch>
        </p:blipFill>
        <p:spPr>
          <a:xfrm>
            <a:off x="1054034" y="3041775"/>
            <a:ext cx="9537197" cy="3407035"/>
          </a:xfrm>
          <a:prstGeom prst="rect">
            <a:avLst/>
          </a:prstGeom>
        </p:spPr>
      </p:pic>
      <p:grpSp>
        <p:nvGrpSpPr>
          <p:cNvPr id="4" name="Group 3">
            <a:extLst>
              <a:ext uri="{FF2B5EF4-FFF2-40B4-BE49-F238E27FC236}">
                <a16:creationId xmlns:a16="http://schemas.microsoft.com/office/drawing/2014/main" id="{29499908-FFE5-AD10-35F8-181E1140AEBE}"/>
              </a:ext>
            </a:extLst>
          </p:cNvPr>
          <p:cNvGrpSpPr/>
          <p:nvPr/>
        </p:nvGrpSpPr>
        <p:grpSpPr>
          <a:xfrm>
            <a:off x="1492624" y="1604421"/>
            <a:ext cx="8435148" cy="1136650"/>
            <a:chOff x="7561492" y="1696949"/>
            <a:chExt cx="7839120" cy="1136650"/>
          </a:xfrm>
        </p:grpSpPr>
        <p:sp>
          <p:nvSpPr>
            <p:cNvPr id="7" name="Oval 52">
              <a:extLst>
                <a:ext uri="{FF2B5EF4-FFF2-40B4-BE49-F238E27FC236}">
                  <a16:creationId xmlns:a16="http://schemas.microsoft.com/office/drawing/2014/main" id="{9C46439A-077E-9A7A-E726-9DCD0A6624D5}"/>
                </a:ext>
              </a:extLst>
            </p:cNvPr>
            <p:cNvSpPr>
              <a:spLocks noChangeAspect="1"/>
            </p:cNvSpPr>
            <p:nvPr/>
          </p:nvSpPr>
          <p:spPr>
            <a:xfrm>
              <a:off x="7561492" y="1731645"/>
              <a:ext cx="283950" cy="283950"/>
            </a:xfrm>
            <a:prstGeom prst="ellipse">
              <a:avLst/>
            </a:prstGeom>
            <a:gradFill>
              <a:gsLst>
                <a:gs pos="0">
                  <a:srgbClr val="4985DC"/>
                </a:gs>
                <a:gs pos="50000">
                  <a:srgbClr val="1076DB"/>
                </a:gs>
                <a:gs pos="100000">
                  <a:srgbClr val="0668CA"/>
                </a:gs>
              </a:gsLst>
              <a:lin ang="5400000"/>
            </a:gradFill>
            <a:ln w="12700">
              <a:noFill/>
              <a:miter/>
            </a:ln>
          </p:spPr>
          <p:txBody>
            <a:bodyPr tIns="91439" bIns="91439"/>
            <a:lstStyle/>
            <a:p>
              <a:pPr>
                <a:defRPr>
                  <a:solidFill>
                    <a:srgbClr val="FFFFFF"/>
                  </a:solidFill>
                </a:defRPr>
              </a:pPr>
              <a:endParaRPr/>
            </a:p>
          </p:txBody>
        </p:sp>
        <p:grpSp>
          <p:nvGrpSpPr>
            <p:cNvPr id="9" name="Group 80">
              <a:extLst>
                <a:ext uri="{FF2B5EF4-FFF2-40B4-BE49-F238E27FC236}">
                  <a16:creationId xmlns:a16="http://schemas.microsoft.com/office/drawing/2014/main" id="{ABAD5435-F838-8EAC-9AB7-D412377D0368}"/>
                </a:ext>
              </a:extLst>
            </p:cNvPr>
            <p:cNvGrpSpPr/>
            <p:nvPr/>
          </p:nvGrpSpPr>
          <p:grpSpPr>
            <a:xfrm>
              <a:off x="7974690" y="1696949"/>
              <a:ext cx="7425922" cy="1136650"/>
              <a:chOff x="-1" y="0"/>
              <a:chExt cx="9690691" cy="1136649"/>
            </a:xfrm>
          </p:grpSpPr>
          <p:sp>
            <p:nvSpPr>
              <p:cNvPr id="11" name="Text Placeholder 33">
                <a:extLst>
                  <a:ext uri="{FF2B5EF4-FFF2-40B4-BE49-F238E27FC236}">
                    <a16:creationId xmlns:a16="http://schemas.microsoft.com/office/drawing/2014/main" id="{B3229B21-DA2D-80DC-7114-8AF3A6BC6BF6}"/>
                  </a:ext>
                </a:extLst>
              </p:cNvPr>
              <p:cNvSpPr txBox="1"/>
              <p:nvPr/>
            </p:nvSpPr>
            <p:spPr>
              <a:xfrm>
                <a:off x="-1" y="525200"/>
                <a:ext cx="9690691" cy="611449"/>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r>
                  <a:rPr lang="en-US" sz="1600" dirty="0">
                    <a:solidFill>
                      <a:srgbClr val="1976D2"/>
                    </a:solidFill>
                    <a:latin typeface="Roboto" panose="02000000000000000000" pitchFamily="2" charset="0"/>
                    <a:ea typeface="Roboto" panose="02000000000000000000" pitchFamily="2" charset="0"/>
                    <a:cs typeface="Roboto" panose="02000000000000000000" pitchFamily="2" charset="0"/>
                  </a:rPr>
                  <a:t>The collected official price is higher than the O&amp;M cost for BMLWE prior to the economic meltdown between the year 2017-2020 </a:t>
                </a:r>
              </a:p>
            </p:txBody>
          </p:sp>
          <p:sp>
            <p:nvSpPr>
              <p:cNvPr id="12" name="Text Placeholder 33">
                <a:extLst>
                  <a:ext uri="{FF2B5EF4-FFF2-40B4-BE49-F238E27FC236}">
                    <a16:creationId xmlns:a16="http://schemas.microsoft.com/office/drawing/2014/main" id="{D2AA828C-9723-5043-330E-C70250ABE8F8}"/>
                  </a:ext>
                </a:extLst>
              </p:cNvPr>
              <p:cNvSpPr txBox="1"/>
              <p:nvPr/>
            </p:nvSpPr>
            <p:spPr>
              <a:xfrm>
                <a:off x="0" y="0"/>
                <a:ext cx="4595379" cy="297517"/>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defRPr sz="2800" b="1">
                    <a:latin typeface="Roboto Black"/>
                    <a:ea typeface="Roboto Black"/>
                    <a:cs typeface="Roboto Black"/>
                    <a:sym typeface="Roboto Black"/>
                  </a:defRPr>
                </a:lvl1pPr>
              </a:lstStyle>
              <a:p>
                <a:r>
                  <a:rPr lang="en-US" sz="1600" dirty="0">
                    <a:solidFill>
                      <a:srgbClr val="44546A"/>
                    </a:solidFill>
                    <a:latin typeface="Poppins" panose="00000500000000000000" pitchFamily="2" charset="0"/>
                    <a:cs typeface="Poppins" panose="00000500000000000000" pitchFamily="2" charset="0"/>
                  </a:rPr>
                  <a:t>Analysis: BMLWE &amp; SLWE</a:t>
                </a:r>
                <a:endParaRPr sz="1600" dirty="0">
                  <a:solidFill>
                    <a:srgbClr val="44546A"/>
                  </a:solidFill>
                  <a:latin typeface="Poppins" panose="00000500000000000000" pitchFamily="2" charset="0"/>
                  <a:cs typeface="Poppins" panose="00000500000000000000" pitchFamily="2" charset="0"/>
                </a:endParaRPr>
              </a:p>
            </p:txBody>
          </p:sp>
        </p:grpSp>
      </p:grpSp>
      <p:sp>
        <p:nvSpPr>
          <p:cNvPr id="14" name="Text Placeholder 2">
            <a:extLst>
              <a:ext uri="{FF2B5EF4-FFF2-40B4-BE49-F238E27FC236}">
                <a16:creationId xmlns:a16="http://schemas.microsoft.com/office/drawing/2014/main" id="{8052AD65-A707-D40A-9444-A61B92D9EC9D}"/>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Cost and Price receivable of 1 m3</a:t>
            </a:r>
          </a:p>
        </p:txBody>
      </p:sp>
    </p:spTree>
    <p:extLst>
      <p:ext uri="{BB962C8B-B14F-4D97-AF65-F5344CB8AC3E}">
        <p14:creationId xmlns:p14="http://schemas.microsoft.com/office/powerpoint/2010/main" val="1585559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18</a:t>
            </a:fld>
            <a:endParaRPr lang="en-US" dirty="0"/>
          </a:p>
        </p:txBody>
      </p:sp>
      <p:sp>
        <p:nvSpPr>
          <p:cNvPr id="4" name="Text Placeholder 2">
            <a:extLst>
              <a:ext uri="{FF2B5EF4-FFF2-40B4-BE49-F238E27FC236}">
                <a16:creationId xmlns:a16="http://schemas.microsoft.com/office/drawing/2014/main" id="{13CEE1F9-1753-0C8F-02EF-33AE7DACF9AC}"/>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Finance</a:t>
            </a:r>
            <a:r>
              <a:rPr lang="en-US" b="1" dirty="0">
                <a:solidFill>
                  <a:srgbClr val="1976D2"/>
                </a:solidFill>
                <a:highlight>
                  <a:srgbClr val="FFFF00"/>
                </a:highlight>
              </a:rPr>
              <a:t> </a:t>
            </a:r>
          </a:p>
        </p:txBody>
      </p:sp>
      <p:grpSp>
        <p:nvGrpSpPr>
          <p:cNvPr id="7" name="Group 6">
            <a:extLst>
              <a:ext uri="{FF2B5EF4-FFF2-40B4-BE49-F238E27FC236}">
                <a16:creationId xmlns:a16="http://schemas.microsoft.com/office/drawing/2014/main" id="{38DE75EF-D512-9DB0-8274-BD0EECEEF964}"/>
              </a:ext>
            </a:extLst>
          </p:cNvPr>
          <p:cNvGrpSpPr/>
          <p:nvPr/>
        </p:nvGrpSpPr>
        <p:grpSpPr>
          <a:xfrm>
            <a:off x="838200" y="4235277"/>
            <a:ext cx="8862414" cy="1799909"/>
            <a:chOff x="7561492" y="1696949"/>
            <a:chExt cx="8236195" cy="1799909"/>
          </a:xfrm>
        </p:grpSpPr>
        <p:sp>
          <p:nvSpPr>
            <p:cNvPr id="9" name="Oval 52">
              <a:extLst>
                <a:ext uri="{FF2B5EF4-FFF2-40B4-BE49-F238E27FC236}">
                  <a16:creationId xmlns:a16="http://schemas.microsoft.com/office/drawing/2014/main" id="{06F5820D-7D0C-2D6E-4A6D-3E1C270423ED}"/>
                </a:ext>
              </a:extLst>
            </p:cNvPr>
            <p:cNvSpPr>
              <a:spLocks noChangeAspect="1"/>
            </p:cNvSpPr>
            <p:nvPr/>
          </p:nvSpPr>
          <p:spPr>
            <a:xfrm>
              <a:off x="7561492" y="1731645"/>
              <a:ext cx="283950" cy="283950"/>
            </a:xfrm>
            <a:prstGeom prst="ellipse">
              <a:avLst/>
            </a:prstGeom>
            <a:gradFill>
              <a:gsLst>
                <a:gs pos="0">
                  <a:srgbClr val="4985DC"/>
                </a:gs>
                <a:gs pos="50000">
                  <a:srgbClr val="1076DB"/>
                </a:gs>
                <a:gs pos="100000">
                  <a:srgbClr val="0668CA"/>
                </a:gs>
              </a:gsLst>
              <a:lin ang="5400000"/>
            </a:gradFill>
            <a:ln w="12700">
              <a:noFill/>
              <a:miter/>
            </a:ln>
          </p:spPr>
          <p:txBody>
            <a:bodyPr tIns="91439" bIns="91439"/>
            <a:lstStyle/>
            <a:p>
              <a:pPr>
                <a:defRPr>
                  <a:solidFill>
                    <a:srgbClr val="FFFFFF"/>
                  </a:solidFill>
                </a:defRPr>
              </a:pPr>
              <a:endParaRPr/>
            </a:p>
          </p:txBody>
        </p:sp>
        <p:grpSp>
          <p:nvGrpSpPr>
            <p:cNvPr id="12" name="Group 80">
              <a:extLst>
                <a:ext uri="{FF2B5EF4-FFF2-40B4-BE49-F238E27FC236}">
                  <a16:creationId xmlns:a16="http://schemas.microsoft.com/office/drawing/2014/main" id="{D297F213-E1A6-7AC6-261D-0C93A13D77F8}"/>
                </a:ext>
              </a:extLst>
            </p:cNvPr>
            <p:cNvGrpSpPr/>
            <p:nvPr/>
          </p:nvGrpSpPr>
          <p:grpSpPr>
            <a:xfrm>
              <a:off x="7974691" y="1696949"/>
              <a:ext cx="7822996" cy="1799909"/>
              <a:chOff x="0" y="0"/>
              <a:chExt cx="10208863" cy="1799905"/>
            </a:xfrm>
          </p:grpSpPr>
          <p:sp>
            <p:nvSpPr>
              <p:cNvPr id="13" name="Text Placeholder 33">
                <a:extLst>
                  <a:ext uri="{FF2B5EF4-FFF2-40B4-BE49-F238E27FC236}">
                    <a16:creationId xmlns:a16="http://schemas.microsoft.com/office/drawing/2014/main" id="{3F5132AB-F7AA-9475-0C4B-DF5225B8922F}"/>
                  </a:ext>
                </a:extLst>
              </p:cNvPr>
              <p:cNvSpPr txBox="1"/>
              <p:nvPr/>
            </p:nvSpPr>
            <p:spPr>
              <a:xfrm>
                <a:off x="1" y="525200"/>
                <a:ext cx="10208862" cy="1274705"/>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Analysis concentrated on profitability, liquidity and solvency with focus on EBITDA (Earnings Before Interest, Tax, Depreciation &amp; Amortization) </a:t>
                </a:r>
              </a:p>
              <a:p>
                <a:r>
                  <a:rPr lang="en-US" sz="1400" dirty="0">
                    <a:solidFill>
                      <a:srgbClr val="0A0A46"/>
                    </a:solidFill>
                    <a:latin typeface="Roboto" panose="02000000000000000000" pitchFamily="2" charset="0"/>
                    <a:ea typeface="Roboto" panose="02000000000000000000" pitchFamily="2" charset="0"/>
                    <a:cs typeface="Roboto" panose="02000000000000000000" pitchFamily="2" charset="0"/>
                  </a:rPr>
                  <a:t>EBITDA is a key metric that reflect the profitability of the business together with the capacity to produce sufficient cash-flow. Such concept refers more or less to the French “Marge Brute”</a:t>
                </a:r>
              </a:p>
            </p:txBody>
          </p:sp>
          <p:sp>
            <p:nvSpPr>
              <p:cNvPr id="15" name="Text Placeholder 33">
                <a:extLst>
                  <a:ext uri="{FF2B5EF4-FFF2-40B4-BE49-F238E27FC236}">
                    <a16:creationId xmlns:a16="http://schemas.microsoft.com/office/drawing/2014/main" id="{81706899-B9AC-9D13-9E85-225C2B0EF483}"/>
                  </a:ext>
                </a:extLst>
              </p:cNvPr>
              <p:cNvSpPr txBox="1"/>
              <p:nvPr/>
            </p:nvSpPr>
            <p:spPr>
              <a:xfrm>
                <a:off x="0" y="0"/>
                <a:ext cx="4595379" cy="297516"/>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defRPr sz="2800" b="1">
                    <a:latin typeface="Roboto Black"/>
                    <a:ea typeface="Roboto Black"/>
                    <a:cs typeface="Roboto Black"/>
                    <a:sym typeface="Roboto Black"/>
                  </a:defRPr>
                </a:lvl1pPr>
              </a:lstStyle>
              <a:p>
                <a:r>
                  <a:rPr lang="en-US" sz="1600" dirty="0">
                    <a:solidFill>
                      <a:srgbClr val="44546A"/>
                    </a:solidFill>
                    <a:latin typeface="Poppins" panose="00000500000000000000" pitchFamily="2" charset="0"/>
                    <a:cs typeface="Poppins" panose="00000500000000000000" pitchFamily="2" charset="0"/>
                  </a:rPr>
                  <a:t>Methodology used </a:t>
                </a:r>
                <a:endParaRPr sz="1600" dirty="0">
                  <a:solidFill>
                    <a:srgbClr val="44546A"/>
                  </a:solidFill>
                  <a:latin typeface="Poppins" panose="00000500000000000000" pitchFamily="2" charset="0"/>
                  <a:cs typeface="Poppins" panose="00000500000000000000" pitchFamily="2" charset="0"/>
                </a:endParaRPr>
              </a:p>
            </p:txBody>
          </p:sp>
        </p:grpSp>
      </p:grpSp>
      <p:grpSp>
        <p:nvGrpSpPr>
          <p:cNvPr id="16" name="Group 15">
            <a:extLst>
              <a:ext uri="{FF2B5EF4-FFF2-40B4-BE49-F238E27FC236}">
                <a16:creationId xmlns:a16="http://schemas.microsoft.com/office/drawing/2014/main" id="{63C17B1F-ED8A-4D62-4F0B-A6D86EB9A589}"/>
              </a:ext>
            </a:extLst>
          </p:cNvPr>
          <p:cNvGrpSpPr/>
          <p:nvPr/>
        </p:nvGrpSpPr>
        <p:grpSpPr>
          <a:xfrm>
            <a:off x="838200" y="1589131"/>
            <a:ext cx="9080241" cy="2259522"/>
            <a:chOff x="7561492" y="1696949"/>
            <a:chExt cx="8438630" cy="2259522"/>
          </a:xfrm>
        </p:grpSpPr>
        <p:sp>
          <p:nvSpPr>
            <p:cNvPr id="17" name="Oval 52">
              <a:extLst>
                <a:ext uri="{FF2B5EF4-FFF2-40B4-BE49-F238E27FC236}">
                  <a16:creationId xmlns:a16="http://schemas.microsoft.com/office/drawing/2014/main" id="{575AFC00-E975-E43A-9B1F-71AD4D871B36}"/>
                </a:ext>
              </a:extLst>
            </p:cNvPr>
            <p:cNvSpPr>
              <a:spLocks noChangeAspect="1"/>
            </p:cNvSpPr>
            <p:nvPr/>
          </p:nvSpPr>
          <p:spPr>
            <a:xfrm>
              <a:off x="7561492" y="1731645"/>
              <a:ext cx="283950" cy="283950"/>
            </a:xfrm>
            <a:prstGeom prst="ellipse">
              <a:avLst/>
            </a:prstGeom>
            <a:gradFill>
              <a:gsLst>
                <a:gs pos="0">
                  <a:srgbClr val="4985DC"/>
                </a:gs>
                <a:gs pos="50000">
                  <a:srgbClr val="1076DB"/>
                </a:gs>
                <a:gs pos="100000">
                  <a:srgbClr val="0668CA"/>
                </a:gs>
              </a:gsLst>
              <a:lin ang="5400000"/>
            </a:gradFill>
            <a:ln w="12700">
              <a:noFill/>
              <a:miter/>
            </a:ln>
          </p:spPr>
          <p:txBody>
            <a:bodyPr tIns="91439" bIns="91439"/>
            <a:lstStyle/>
            <a:p>
              <a:pPr>
                <a:defRPr>
                  <a:solidFill>
                    <a:srgbClr val="FFFFFF"/>
                  </a:solidFill>
                </a:defRPr>
              </a:pPr>
              <a:endParaRPr/>
            </a:p>
          </p:txBody>
        </p:sp>
        <p:grpSp>
          <p:nvGrpSpPr>
            <p:cNvPr id="18" name="Group 80">
              <a:extLst>
                <a:ext uri="{FF2B5EF4-FFF2-40B4-BE49-F238E27FC236}">
                  <a16:creationId xmlns:a16="http://schemas.microsoft.com/office/drawing/2014/main" id="{323DE4E4-986C-996E-1DAD-46CC49AA92E1}"/>
                </a:ext>
              </a:extLst>
            </p:cNvPr>
            <p:cNvGrpSpPr/>
            <p:nvPr/>
          </p:nvGrpSpPr>
          <p:grpSpPr>
            <a:xfrm>
              <a:off x="7974691" y="1696949"/>
              <a:ext cx="8025431" cy="2259522"/>
              <a:chOff x="0" y="0"/>
              <a:chExt cx="10473040" cy="2259517"/>
            </a:xfrm>
          </p:grpSpPr>
          <p:sp>
            <p:nvSpPr>
              <p:cNvPr id="19" name="Text Placeholder 33">
                <a:extLst>
                  <a:ext uri="{FF2B5EF4-FFF2-40B4-BE49-F238E27FC236}">
                    <a16:creationId xmlns:a16="http://schemas.microsoft.com/office/drawing/2014/main" id="{05E612A3-6157-06EB-70B6-FE9A2A36045A}"/>
                  </a:ext>
                </a:extLst>
              </p:cNvPr>
              <p:cNvSpPr txBox="1"/>
              <p:nvPr/>
            </p:nvSpPr>
            <p:spPr>
              <a:xfrm>
                <a:off x="0" y="525200"/>
                <a:ext cx="10473040" cy="1734317"/>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None of the 4 WEs has comprehensive balance sheets recording assets and liabilities, some have partial records with assets registry incomplete or statement of revenues not properly recorded. </a:t>
                </a:r>
              </a:p>
              <a:p>
                <a:r>
                  <a:rPr lang="en-US" sz="1400" dirty="0">
                    <a:solidFill>
                      <a:srgbClr val="0A0A46"/>
                    </a:solidFill>
                    <a:latin typeface="Roboto" panose="02000000000000000000" pitchFamily="2" charset="0"/>
                    <a:ea typeface="Roboto" panose="02000000000000000000" pitchFamily="2" charset="0"/>
                    <a:cs typeface="Roboto" panose="02000000000000000000" pitchFamily="2" charset="0"/>
                  </a:rPr>
                  <a:t>The same applies to stock management and control. None of them is audited on regular basis.</a:t>
                </a:r>
              </a:p>
              <a:p>
                <a:r>
                  <a:rPr lang="en-US" sz="1400" dirty="0">
                    <a:solidFill>
                      <a:srgbClr val="0A0A46"/>
                    </a:solidFill>
                    <a:latin typeface="Roboto" panose="02000000000000000000" pitchFamily="2" charset="0"/>
                    <a:ea typeface="Roboto" panose="02000000000000000000" pitchFamily="2" charset="0"/>
                    <a:cs typeface="Roboto" panose="02000000000000000000" pitchFamily="2" charset="0"/>
                  </a:rPr>
                  <a:t>For the time being, WEs are maintaining in parallel an administrative accounting system and a commercial one causing a duplication of efforts.</a:t>
                </a:r>
              </a:p>
            </p:txBody>
          </p:sp>
          <p:sp>
            <p:nvSpPr>
              <p:cNvPr id="20" name="Text Placeholder 33">
                <a:extLst>
                  <a:ext uri="{FF2B5EF4-FFF2-40B4-BE49-F238E27FC236}">
                    <a16:creationId xmlns:a16="http://schemas.microsoft.com/office/drawing/2014/main" id="{E3EE4F3C-8D3A-ABAA-7B89-34B7A4F0B876}"/>
                  </a:ext>
                </a:extLst>
              </p:cNvPr>
              <p:cNvSpPr txBox="1"/>
              <p:nvPr/>
            </p:nvSpPr>
            <p:spPr>
              <a:xfrm>
                <a:off x="0" y="0"/>
                <a:ext cx="4595379" cy="296106"/>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defTabSz="1371600">
                  <a:lnSpc>
                    <a:spcPct val="130000"/>
                  </a:lnSpc>
                  <a:defRPr sz="2800" b="1">
                    <a:latin typeface="Roboto Black"/>
                    <a:ea typeface="Roboto Black"/>
                    <a:cs typeface="Roboto Black"/>
                    <a:sym typeface="Roboto Black"/>
                  </a:defRPr>
                </a:lvl1pPr>
              </a:lstStyle>
              <a:p>
                <a:r>
                  <a:rPr lang="en-US" sz="1600" dirty="0">
                    <a:solidFill>
                      <a:srgbClr val="44546A"/>
                    </a:solidFill>
                    <a:latin typeface="Poppins" panose="00000500000000000000" pitchFamily="2" charset="0"/>
                    <a:cs typeface="Poppins" panose="00000500000000000000" pitchFamily="2" charset="0"/>
                  </a:rPr>
                  <a:t>Book keeping arrangements </a:t>
                </a:r>
                <a:endParaRPr sz="1600" dirty="0">
                  <a:solidFill>
                    <a:srgbClr val="44546A"/>
                  </a:solidFill>
                  <a:latin typeface="Poppins" panose="00000500000000000000" pitchFamily="2" charset="0"/>
                  <a:cs typeface="Poppins" panose="00000500000000000000" pitchFamily="2" charset="0"/>
                </a:endParaRPr>
              </a:p>
            </p:txBody>
          </p:sp>
        </p:grpSp>
      </p:grpSp>
    </p:spTree>
    <p:extLst>
      <p:ext uri="{BB962C8B-B14F-4D97-AF65-F5344CB8AC3E}">
        <p14:creationId xmlns:p14="http://schemas.microsoft.com/office/powerpoint/2010/main" val="3922445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19</a:t>
            </a:fld>
            <a:endParaRPr lang="en-US" dirty="0"/>
          </a:p>
        </p:txBody>
      </p:sp>
      <p:sp>
        <p:nvSpPr>
          <p:cNvPr id="11" name="Rectangle 10"/>
          <p:cNvSpPr/>
          <p:nvPr/>
        </p:nvSpPr>
        <p:spPr>
          <a:xfrm>
            <a:off x="1566279" y="6270575"/>
            <a:ext cx="9525430" cy="331116"/>
          </a:xfrm>
          <a:prstGeom prst="rect">
            <a:avLst/>
          </a:prstGeom>
        </p:spPr>
        <p:txBody>
          <a:bodyPr wrap="square">
            <a:spAutoFit/>
          </a:bodyPr>
          <a:lstStyle/>
          <a:p>
            <a:pPr algn="ctr">
              <a:lnSpc>
                <a:spcPct val="120000"/>
              </a:lnSpc>
              <a:spcBef>
                <a:spcPts val="800"/>
              </a:spcBef>
              <a:spcAft>
                <a:spcPts val="0"/>
              </a:spcAft>
            </a:pPr>
            <a:r>
              <a:rPr lang="en-US" sz="1400" b="1" dirty="0">
                <a:solidFill>
                  <a:srgbClr val="0A0A46"/>
                </a:solidFill>
                <a:latin typeface="Roboto" panose="02000000000000000000" pitchFamily="2" charset="0"/>
                <a:ea typeface="Roboto" panose="02000000000000000000" pitchFamily="2" charset="0"/>
                <a:cs typeface="Roboto" panose="02000000000000000000" pitchFamily="2" charset="0"/>
                <a:sym typeface="Source Sans Pro Light"/>
              </a:rPr>
              <a:t>With the exception of SLWE, all the WEs have positive EBITDA </a:t>
            </a:r>
          </a:p>
        </p:txBody>
      </p:sp>
      <p:sp>
        <p:nvSpPr>
          <p:cNvPr id="2" name="Text Placeholder 2">
            <a:extLst>
              <a:ext uri="{FF2B5EF4-FFF2-40B4-BE49-F238E27FC236}">
                <a16:creationId xmlns:a16="http://schemas.microsoft.com/office/drawing/2014/main" id="{5E02E85E-4F82-E939-2390-88A490FC612C}"/>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Receivable Revenue vs. EBITDA</a:t>
            </a:r>
          </a:p>
        </p:txBody>
      </p:sp>
      <p:pic>
        <p:nvPicPr>
          <p:cNvPr id="18" name="Picture 17">
            <a:extLst>
              <a:ext uri="{FF2B5EF4-FFF2-40B4-BE49-F238E27FC236}">
                <a16:creationId xmlns:a16="http://schemas.microsoft.com/office/drawing/2014/main" id="{785FEA03-5631-B11F-183D-F67F7EB4554B}"/>
              </a:ext>
            </a:extLst>
          </p:cNvPr>
          <p:cNvPicPr>
            <a:picLocks noChangeAspect="1"/>
          </p:cNvPicPr>
          <p:nvPr/>
        </p:nvPicPr>
        <p:blipFill>
          <a:blip r:embed="rId5"/>
          <a:stretch>
            <a:fillRect/>
          </a:stretch>
        </p:blipFill>
        <p:spPr>
          <a:xfrm>
            <a:off x="1575804" y="1402536"/>
            <a:ext cx="9059441" cy="4925995"/>
          </a:xfrm>
          <a:prstGeom prst="rect">
            <a:avLst/>
          </a:prstGeom>
        </p:spPr>
      </p:pic>
    </p:spTree>
    <p:extLst>
      <p:ext uri="{BB962C8B-B14F-4D97-AF65-F5344CB8AC3E}">
        <p14:creationId xmlns:p14="http://schemas.microsoft.com/office/powerpoint/2010/main" val="35594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20</a:t>
            </a:fld>
            <a:endParaRPr lang="en-US" dirty="0"/>
          </a:p>
        </p:txBody>
      </p:sp>
      <p:sp>
        <p:nvSpPr>
          <p:cNvPr id="2" name="Text Placeholder 2">
            <a:extLst>
              <a:ext uri="{FF2B5EF4-FFF2-40B4-BE49-F238E27FC236}">
                <a16:creationId xmlns:a16="http://schemas.microsoft.com/office/drawing/2014/main" id="{5152F2F9-6144-029F-D2BE-1D3CD2F7207E}"/>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Actual Revenue vs. EBITDA</a:t>
            </a:r>
          </a:p>
        </p:txBody>
      </p:sp>
      <p:pic>
        <p:nvPicPr>
          <p:cNvPr id="11" name="Picture 10">
            <a:extLst>
              <a:ext uri="{FF2B5EF4-FFF2-40B4-BE49-F238E27FC236}">
                <a16:creationId xmlns:a16="http://schemas.microsoft.com/office/drawing/2014/main" id="{25A813B7-B516-353A-03F5-9F1005960C25}"/>
              </a:ext>
            </a:extLst>
          </p:cNvPr>
          <p:cNvPicPr>
            <a:picLocks noChangeAspect="1"/>
          </p:cNvPicPr>
          <p:nvPr/>
        </p:nvPicPr>
        <p:blipFill>
          <a:blip r:embed="rId5"/>
          <a:stretch>
            <a:fillRect/>
          </a:stretch>
        </p:blipFill>
        <p:spPr>
          <a:xfrm>
            <a:off x="3562351" y="1547416"/>
            <a:ext cx="8256574" cy="4871126"/>
          </a:xfrm>
          <a:prstGeom prst="rect">
            <a:avLst/>
          </a:prstGeom>
        </p:spPr>
      </p:pic>
      <p:grpSp>
        <p:nvGrpSpPr>
          <p:cNvPr id="12" name="Group 11">
            <a:extLst>
              <a:ext uri="{FF2B5EF4-FFF2-40B4-BE49-F238E27FC236}">
                <a16:creationId xmlns:a16="http://schemas.microsoft.com/office/drawing/2014/main" id="{E6D099A8-9256-EDB1-29A8-2B081933CC1D}"/>
              </a:ext>
            </a:extLst>
          </p:cNvPr>
          <p:cNvGrpSpPr/>
          <p:nvPr/>
        </p:nvGrpSpPr>
        <p:grpSpPr>
          <a:xfrm>
            <a:off x="606422" y="2354595"/>
            <a:ext cx="2773945" cy="1279836"/>
            <a:chOff x="6952211" y="5556013"/>
            <a:chExt cx="2773945" cy="1279836"/>
          </a:xfrm>
        </p:grpSpPr>
        <p:grpSp>
          <p:nvGrpSpPr>
            <p:cNvPr id="13" name="Group 12">
              <a:extLst>
                <a:ext uri="{FF2B5EF4-FFF2-40B4-BE49-F238E27FC236}">
                  <a16:creationId xmlns:a16="http://schemas.microsoft.com/office/drawing/2014/main" id="{10AFDDA8-BF41-1D38-84AA-150776A2DE5B}"/>
                </a:ext>
              </a:extLst>
            </p:cNvPr>
            <p:cNvGrpSpPr/>
            <p:nvPr/>
          </p:nvGrpSpPr>
          <p:grpSpPr>
            <a:xfrm>
              <a:off x="6952211" y="5675465"/>
              <a:ext cx="467764" cy="467764"/>
              <a:chOff x="6833207" y="4528910"/>
              <a:chExt cx="1173535" cy="1173536"/>
            </a:xfrm>
          </p:grpSpPr>
          <p:sp>
            <p:nvSpPr>
              <p:cNvPr id="15" name="Shape 2785">
                <a:extLst>
                  <a:ext uri="{FF2B5EF4-FFF2-40B4-BE49-F238E27FC236}">
                    <a16:creationId xmlns:a16="http://schemas.microsoft.com/office/drawing/2014/main" id="{31AE6FB3-1A2B-8689-9035-CDFE8813C0DC}"/>
                  </a:ext>
                </a:extLst>
              </p:cNvPr>
              <p:cNvSpPr/>
              <p:nvPr/>
            </p:nvSpPr>
            <p:spPr>
              <a:xfrm>
                <a:off x="7140646" y="4870420"/>
                <a:ext cx="558657" cy="457084"/>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gradFill flip="none" rotWithShape="1">
                <a:gsLst>
                  <a:gs pos="0">
                    <a:srgbClr val="0E4481"/>
                  </a:gs>
                  <a:gs pos="48000">
                    <a:srgbClr val="1E88E5"/>
                  </a:gs>
                  <a:gs pos="100000">
                    <a:srgbClr val="0D47A1"/>
                  </a:gs>
                </a:gsLst>
                <a:path path="circle">
                  <a:fillToRect l="62278" t="119636" r="37721" b="-19636"/>
                </a:path>
              </a:gra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sp>
            <p:nvSpPr>
              <p:cNvPr id="16" name="Donut 42">
                <a:extLst>
                  <a:ext uri="{FF2B5EF4-FFF2-40B4-BE49-F238E27FC236}">
                    <a16:creationId xmlns:a16="http://schemas.microsoft.com/office/drawing/2014/main" id="{348EA942-570A-C2FD-1D28-515054D4630B}"/>
                  </a:ext>
                </a:extLst>
              </p:cNvPr>
              <p:cNvSpPr/>
              <p:nvPr/>
            </p:nvSpPr>
            <p:spPr>
              <a:xfrm>
                <a:off x="6833207" y="4528910"/>
                <a:ext cx="1173535" cy="117353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8" y="10800"/>
                    </a:moveTo>
                    <a:cubicBezTo>
                      <a:pt x="338" y="16578"/>
                      <a:pt x="5022" y="21262"/>
                      <a:pt x="10800" y="21262"/>
                    </a:cubicBezTo>
                    <a:cubicBezTo>
                      <a:pt x="16578" y="21262"/>
                      <a:pt x="21262" y="16578"/>
                      <a:pt x="21262" y="10800"/>
                    </a:cubicBezTo>
                    <a:cubicBezTo>
                      <a:pt x="21262" y="5022"/>
                      <a:pt x="16578" y="338"/>
                      <a:pt x="10800" y="338"/>
                    </a:cubicBezTo>
                    <a:cubicBezTo>
                      <a:pt x="5022" y="338"/>
                      <a:pt x="338" y="5022"/>
                      <a:pt x="338" y="10800"/>
                    </a:cubicBezTo>
                    <a:close/>
                  </a:path>
                </a:pathLst>
              </a:custGeom>
              <a:gradFill flip="none" rotWithShape="1">
                <a:gsLst>
                  <a:gs pos="0">
                    <a:srgbClr val="0E4481"/>
                  </a:gs>
                  <a:gs pos="48000">
                    <a:srgbClr val="1E88E5"/>
                  </a:gs>
                  <a:gs pos="100000">
                    <a:srgbClr val="0D47A1"/>
                  </a:gs>
                </a:gsLst>
                <a:path path="circle">
                  <a:fillToRect l="62278" t="119636" r="37721" b="-19636"/>
                </a:path>
              </a:gradFill>
              <a:ln w="12700" cap="flat">
                <a:solidFill>
                  <a:srgbClr val="3078B3"/>
                </a:solidFill>
                <a:prstDash val="solid"/>
                <a:miter lim="800000"/>
              </a:ln>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grpSp>
        <p:sp>
          <p:nvSpPr>
            <p:cNvPr id="14" name="Rectangle 17">
              <a:extLst>
                <a:ext uri="{FF2B5EF4-FFF2-40B4-BE49-F238E27FC236}">
                  <a16:creationId xmlns:a16="http://schemas.microsoft.com/office/drawing/2014/main" id="{95E85A9D-70CF-9484-C29C-F61921098E5D}"/>
                </a:ext>
              </a:extLst>
            </p:cNvPr>
            <p:cNvSpPr/>
            <p:nvPr/>
          </p:nvSpPr>
          <p:spPr>
            <a:xfrm>
              <a:off x="7601958" y="5556013"/>
              <a:ext cx="2124198" cy="1279836"/>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lvl1pPr>
                <a:lnSpc>
                  <a:spcPct val="130000"/>
                </a:lnSpc>
                <a:defRPr sz="2400">
                  <a:latin typeface="Source Sans Pro Light"/>
                  <a:ea typeface="Source Sans Pro Light"/>
                  <a:cs typeface="Source Sans Pro Light"/>
                  <a:sym typeface="Source Sans Pro Light"/>
                </a:defRPr>
              </a:lvl1pPr>
            </a:lstStyle>
            <a:p>
              <a:pPr marL="0" marR="0" lvl="0" indent="0" defTabSz="1828800" eaLnBrk="1" fontAlgn="auto" latinLnBrk="0" hangingPunct="0">
                <a:lnSpc>
                  <a:spcPct val="13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sym typeface="Source Sans Pro Light"/>
                </a:rPr>
                <a:t>With the exception of BMLWE, all WEs have negative EBITDA due to poor collection rate</a:t>
              </a:r>
            </a:p>
          </p:txBody>
        </p:sp>
      </p:grpSp>
      <p:grpSp>
        <p:nvGrpSpPr>
          <p:cNvPr id="17" name="Group 16">
            <a:extLst>
              <a:ext uri="{FF2B5EF4-FFF2-40B4-BE49-F238E27FC236}">
                <a16:creationId xmlns:a16="http://schemas.microsoft.com/office/drawing/2014/main" id="{D38DF38A-B329-DA66-0D3E-B1A614EDD957}"/>
              </a:ext>
            </a:extLst>
          </p:cNvPr>
          <p:cNvGrpSpPr/>
          <p:nvPr/>
        </p:nvGrpSpPr>
        <p:grpSpPr>
          <a:xfrm>
            <a:off x="606422" y="3849030"/>
            <a:ext cx="2773946" cy="999759"/>
            <a:chOff x="6952211" y="4053374"/>
            <a:chExt cx="2773946" cy="999759"/>
          </a:xfrm>
        </p:grpSpPr>
        <p:grpSp>
          <p:nvGrpSpPr>
            <p:cNvPr id="18" name="Group 26">
              <a:extLst>
                <a:ext uri="{FF2B5EF4-FFF2-40B4-BE49-F238E27FC236}">
                  <a16:creationId xmlns:a16="http://schemas.microsoft.com/office/drawing/2014/main" id="{9FCE4033-5026-5FD9-E330-A15FD06160C0}"/>
                </a:ext>
              </a:extLst>
            </p:cNvPr>
            <p:cNvGrpSpPr>
              <a:grpSpLocks noChangeAspect="1"/>
            </p:cNvGrpSpPr>
            <p:nvPr/>
          </p:nvGrpSpPr>
          <p:grpSpPr>
            <a:xfrm>
              <a:off x="6952211" y="4180262"/>
              <a:ext cx="467765" cy="467765"/>
              <a:chOff x="-1" y="-1"/>
              <a:chExt cx="1173534" cy="1173534"/>
            </a:xfrm>
          </p:grpSpPr>
          <p:sp>
            <p:nvSpPr>
              <p:cNvPr id="20" name="Shape 2799">
                <a:extLst>
                  <a:ext uri="{FF2B5EF4-FFF2-40B4-BE49-F238E27FC236}">
                    <a16:creationId xmlns:a16="http://schemas.microsoft.com/office/drawing/2014/main" id="{F41E5DDB-29AC-0578-2E7E-D89FA5E1C440}"/>
                  </a:ext>
                </a:extLst>
              </p:cNvPr>
              <p:cNvSpPr/>
              <p:nvPr/>
            </p:nvSpPr>
            <p:spPr>
              <a:xfrm>
                <a:off x="307438" y="377294"/>
                <a:ext cx="558657" cy="406297"/>
              </a:xfrm>
              <a:custGeom>
                <a:avLst/>
                <a:gdLst/>
                <a:ahLst/>
                <a:cxnLst>
                  <a:cxn ang="0">
                    <a:pos x="wd2" y="hd2"/>
                  </a:cxn>
                  <a:cxn ang="5400000">
                    <a:pos x="wd2" y="hd2"/>
                  </a:cxn>
                  <a:cxn ang="10800000">
                    <a:pos x="wd2" y="hd2"/>
                  </a:cxn>
                  <a:cxn ang="16200000">
                    <a:pos x="wd2" y="hd2"/>
                  </a:cxn>
                </a:cxnLst>
                <a:rect l="0" t="0" r="r" b="b"/>
                <a:pathLst>
                  <a:path w="21600" h="21600" extrusionOk="0">
                    <a:moveTo>
                      <a:pt x="9916" y="11782"/>
                    </a:moveTo>
                    <a:cubicBezTo>
                      <a:pt x="9916" y="11929"/>
                      <a:pt x="9939" y="12054"/>
                      <a:pt x="9982" y="12159"/>
                    </a:cubicBezTo>
                    <a:cubicBezTo>
                      <a:pt x="10026" y="12263"/>
                      <a:pt x="10082" y="12351"/>
                      <a:pt x="10151" y="12425"/>
                    </a:cubicBezTo>
                    <a:cubicBezTo>
                      <a:pt x="10219" y="12498"/>
                      <a:pt x="10298" y="12557"/>
                      <a:pt x="10388" y="12604"/>
                    </a:cubicBezTo>
                    <a:cubicBezTo>
                      <a:pt x="10478" y="12650"/>
                      <a:pt x="10513" y="12688"/>
                      <a:pt x="10605" y="12719"/>
                    </a:cubicBezTo>
                    <a:lnTo>
                      <a:pt x="10605" y="10882"/>
                    </a:lnTo>
                    <a:cubicBezTo>
                      <a:pt x="10368" y="10882"/>
                      <a:pt x="10241" y="10952"/>
                      <a:pt x="10111" y="11090"/>
                    </a:cubicBezTo>
                    <a:cubicBezTo>
                      <a:pt x="9981" y="11227"/>
                      <a:pt x="9916" y="11458"/>
                      <a:pt x="9916" y="11782"/>
                    </a:cubicBezTo>
                    <a:moveTo>
                      <a:pt x="11501" y="14278"/>
                    </a:moveTo>
                    <a:cubicBezTo>
                      <a:pt x="11425" y="14199"/>
                      <a:pt x="11338" y="14135"/>
                      <a:pt x="11242" y="14086"/>
                    </a:cubicBezTo>
                    <a:cubicBezTo>
                      <a:pt x="11145" y="14037"/>
                      <a:pt x="11102" y="13994"/>
                      <a:pt x="11001" y="13958"/>
                    </a:cubicBezTo>
                    <a:lnTo>
                      <a:pt x="11001" y="16096"/>
                    </a:lnTo>
                    <a:cubicBezTo>
                      <a:pt x="11238" y="16071"/>
                      <a:pt x="11377" y="15975"/>
                      <a:pt x="11528" y="15806"/>
                    </a:cubicBezTo>
                    <a:cubicBezTo>
                      <a:pt x="11680" y="15638"/>
                      <a:pt x="11756" y="15371"/>
                      <a:pt x="11756" y="15004"/>
                    </a:cubicBezTo>
                    <a:cubicBezTo>
                      <a:pt x="11756" y="14833"/>
                      <a:pt x="11733" y="14689"/>
                      <a:pt x="11686" y="14572"/>
                    </a:cubicBezTo>
                    <a:cubicBezTo>
                      <a:pt x="11640" y="14456"/>
                      <a:pt x="11579" y="14358"/>
                      <a:pt x="11501" y="14278"/>
                    </a:cubicBezTo>
                    <a:moveTo>
                      <a:pt x="12385" y="15751"/>
                    </a:moveTo>
                    <a:cubicBezTo>
                      <a:pt x="12304" y="16006"/>
                      <a:pt x="12193" y="16216"/>
                      <a:pt x="12052" y="16385"/>
                    </a:cubicBezTo>
                    <a:cubicBezTo>
                      <a:pt x="11911" y="16553"/>
                      <a:pt x="11747" y="16681"/>
                      <a:pt x="11558" y="16770"/>
                    </a:cubicBezTo>
                    <a:cubicBezTo>
                      <a:pt x="11369" y="16859"/>
                      <a:pt x="11221" y="16910"/>
                      <a:pt x="11001" y="16922"/>
                    </a:cubicBezTo>
                    <a:lnTo>
                      <a:pt x="11001" y="17549"/>
                    </a:lnTo>
                    <a:lnTo>
                      <a:pt x="10605" y="17549"/>
                    </a:lnTo>
                    <a:lnTo>
                      <a:pt x="10605" y="16922"/>
                    </a:lnTo>
                    <a:cubicBezTo>
                      <a:pt x="10368" y="16915"/>
                      <a:pt x="10206" y="16863"/>
                      <a:pt x="10009" y="16766"/>
                    </a:cubicBezTo>
                    <a:cubicBezTo>
                      <a:pt x="9811" y="16667"/>
                      <a:pt x="9642" y="16528"/>
                      <a:pt x="9501" y="16348"/>
                    </a:cubicBezTo>
                    <a:cubicBezTo>
                      <a:pt x="9361" y="16168"/>
                      <a:pt x="9252" y="15946"/>
                      <a:pt x="9175" y="15683"/>
                    </a:cubicBezTo>
                    <a:cubicBezTo>
                      <a:pt x="9098" y="15420"/>
                      <a:pt x="9062" y="15117"/>
                      <a:pt x="9066" y="14775"/>
                    </a:cubicBezTo>
                    <a:lnTo>
                      <a:pt x="9818" y="14775"/>
                    </a:lnTo>
                    <a:cubicBezTo>
                      <a:pt x="9813" y="15178"/>
                      <a:pt x="9877" y="15496"/>
                      <a:pt x="10009" y="15729"/>
                    </a:cubicBezTo>
                    <a:cubicBezTo>
                      <a:pt x="10140" y="15961"/>
                      <a:pt x="10302" y="16083"/>
                      <a:pt x="10605" y="16096"/>
                    </a:cubicBezTo>
                    <a:lnTo>
                      <a:pt x="10605" y="13875"/>
                    </a:lnTo>
                    <a:cubicBezTo>
                      <a:pt x="10425" y="13807"/>
                      <a:pt x="10302" y="13726"/>
                      <a:pt x="10124" y="13631"/>
                    </a:cubicBezTo>
                    <a:cubicBezTo>
                      <a:pt x="9946" y="13537"/>
                      <a:pt x="9786" y="13414"/>
                      <a:pt x="9643" y="13264"/>
                    </a:cubicBezTo>
                    <a:cubicBezTo>
                      <a:pt x="9500" y="13115"/>
                      <a:pt x="9385" y="12927"/>
                      <a:pt x="9297" y="12700"/>
                    </a:cubicBezTo>
                    <a:cubicBezTo>
                      <a:pt x="9209" y="12474"/>
                      <a:pt x="9165" y="12192"/>
                      <a:pt x="9165" y="11855"/>
                    </a:cubicBezTo>
                    <a:cubicBezTo>
                      <a:pt x="9165" y="11562"/>
                      <a:pt x="9206" y="11304"/>
                      <a:pt x="9287" y="11080"/>
                    </a:cubicBezTo>
                    <a:cubicBezTo>
                      <a:pt x="9369" y="10857"/>
                      <a:pt x="9478" y="10670"/>
                      <a:pt x="9617" y="10520"/>
                    </a:cubicBezTo>
                    <a:cubicBezTo>
                      <a:pt x="9755" y="10370"/>
                      <a:pt x="9914" y="10256"/>
                      <a:pt x="10094" y="10176"/>
                    </a:cubicBezTo>
                    <a:cubicBezTo>
                      <a:pt x="10274" y="10097"/>
                      <a:pt x="10407" y="10057"/>
                      <a:pt x="10605" y="10057"/>
                    </a:cubicBezTo>
                    <a:lnTo>
                      <a:pt x="10605" y="9455"/>
                    </a:lnTo>
                    <a:lnTo>
                      <a:pt x="11001" y="9455"/>
                    </a:lnTo>
                    <a:lnTo>
                      <a:pt x="11001" y="10057"/>
                    </a:lnTo>
                    <a:cubicBezTo>
                      <a:pt x="11199" y="10057"/>
                      <a:pt x="11329" y="10093"/>
                      <a:pt x="11505" y="10167"/>
                    </a:cubicBezTo>
                    <a:cubicBezTo>
                      <a:pt x="11681" y="10240"/>
                      <a:pt x="11834" y="10350"/>
                      <a:pt x="11963" y="10498"/>
                    </a:cubicBezTo>
                    <a:cubicBezTo>
                      <a:pt x="12093" y="10644"/>
                      <a:pt x="12196" y="10831"/>
                      <a:pt x="12273" y="11057"/>
                    </a:cubicBezTo>
                    <a:cubicBezTo>
                      <a:pt x="12350" y="11284"/>
                      <a:pt x="12388" y="11547"/>
                      <a:pt x="12388" y="11847"/>
                    </a:cubicBezTo>
                    <a:lnTo>
                      <a:pt x="11637" y="11847"/>
                    </a:lnTo>
                    <a:cubicBezTo>
                      <a:pt x="11628" y="11534"/>
                      <a:pt x="11570" y="11296"/>
                      <a:pt x="11463" y="11130"/>
                    </a:cubicBezTo>
                    <a:cubicBezTo>
                      <a:pt x="11355" y="10965"/>
                      <a:pt x="11238" y="10882"/>
                      <a:pt x="11001" y="10882"/>
                    </a:cubicBezTo>
                    <a:lnTo>
                      <a:pt x="11001" y="12819"/>
                    </a:lnTo>
                    <a:cubicBezTo>
                      <a:pt x="11199" y="12894"/>
                      <a:pt x="11336" y="12978"/>
                      <a:pt x="11525" y="13076"/>
                    </a:cubicBezTo>
                    <a:cubicBezTo>
                      <a:pt x="11714" y="13175"/>
                      <a:pt x="11881" y="13300"/>
                      <a:pt x="12026" y="13453"/>
                    </a:cubicBezTo>
                    <a:cubicBezTo>
                      <a:pt x="12171" y="13605"/>
                      <a:pt x="12287" y="13795"/>
                      <a:pt x="12375" y="14021"/>
                    </a:cubicBezTo>
                    <a:cubicBezTo>
                      <a:pt x="12463" y="14248"/>
                      <a:pt x="12507" y="14526"/>
                      <a:pt x="12507" y="14857"/>
                    </a:cubicBezTo>
                    <a:cubicBezTo>
                      <a:pt x="12507" y="15199"/>
                      <a:pt x="12466" y="15497"/>
                      <a:pt x="12385" y="15751"/>
                    </a:cubicBezTo>
                    <a:moveTo>
                      <a:pt x="10800" y="8100"/>
                    </a:moveTo>
                    <a:cubicBezTo>
                      <a:pt x="8631" y="8100"/>
                      <a:pt x="6873" y="10518"/>
                      <a:pt x="6873" y="13500"/>
                    </a:cubicBezTo>
                    <a:cubicBezTo>
                      <a:pt x="6873" y="16483"/>
                      <a:pt x="8631" y="18900"/>
                      <a:pt x="10800" y="18900"/>
                    </a:cubicBezTo>
                    <a:cubicBezTo>
                      <a:pt x="12969" y="18900"/>
                      <a:pt x="14727" y="16483"/>
                      <a:pt x="14727" y="13500"/>
                    </a:cubicBezTo>
                    <a:cubicBezTo>
                      <a:pt x="14727" y="10518"/>
                      <a:pt x="12969" y="8100"/>
                      <a:pt x="10800" y="8100"/>
                    </a:cubicBezTo>
                    <a:moveTo>
                      <a:pt x="17182" y="17550"/>
                    </a:moveTo>
                    <a:lnTo>
                      <a:pt x="16200" y="17550"/>
                    </a:lnTo>
                    <a:cubicBezTo>
                      <a:pt x="15929" y="17550"/>
                      <a:pt x="15709" y="17852"/>
                      <a:pt x="15709" y="18225"/>
                    </a:cubicBezTo>
                    <a:cubicBezTo>
                      <a:pt x="15709" y="18598"/>
                      <a:pt x="15929" y="18900"/>
                      <a:pt x="16200" y="18900"/>
                    </a:cubicBezTo>
                    <a:lnTo>
                      <a:pt x="17182" y="18900"/>
                    </a:lnTo>
                    <a:cubicBezTo>
                      <a:pt x="17453" y="18900"/>
                      <a:pt x="17673" y="18598"/>
                      <a:pt x="17673" y="18225"/>
                    </a:cubicBezTo>
                    <a:cubicBezTo>
                      <a:pt x="17673" y="17852"/>
                      <a:pt x="17453" y="17550"/>
                      <a:pt x="17182" y="17550"/>
                    </a:cubicBezTo>
                    <a:moveTo>
                      <a:pt x="20127" y="8100"/>
                    </a:moveTo>
                    <a:cubicBezTo>
                      <a:pt x="19856" y="8100"/>
                      <a:pt x="19636" y="7798"/>
                      <a:pt x="19636" y="7425"/>
                    </a:cubicBezTo>
                    <a:cubicBezTo>
                      <a:pt x="19636" y="7052"/>
                      <a:pt x="19856" y="6750"/>
                      <a:pt x="20127" y="6750"/>
                    </a:cubicBezTo>
                    <a:cubicBezTo>
                      <a:pt x="20399" y="6750"/>
                      <a:pt x="20618" y="7052"/>
                      <a:pt x="20618" y="7425"/>
                    </a:cubicBezTo>
                    <a:cubicBezTo>
                      <a:pt x="20618" y="7798"/>
                      <a:pt x="20399" y="8100"/>
                      <a:pt x="20127" y="8100"/>
                    </a:cubicBezTo>
                    <a:moveTo>
                      <a:pt x="20618" y="17674"/>
                    </a:moveTo>
                    <a:cubicBezTo>
                      <a:pt x="20464" y="17599"/>
                      <a:pt x="20300" y="17550"/>
                      <a:pt x="20127" y="17550"/>
                    </a:cubicBezTo>
                    <a:cubicBezTo>
                      <a:pt x="19314" y="17550"/>
                      <a:pt x="18655" y="18457"/>
                      <a:pt x="18655" y="19575"/>
                    </a:cubicBezTo>
                    <a:cubicBezTo>
                      <a:pt x="18655" y="19813"/>
                      <a:pt x="18690" y="20038"/>
                      <a:pt x="18745" y="20250"/>
                    </a:cubicBezTo>
                    <a:lnTo>
                      <a:pt x="2855" y="20250"/>
                    </a:lnTo>
                    <a:cubicBezTo>
                      <a:pt x="2910" y="20038"/>
                      <a:pt x="2945" y="19813"/>
                      <a:pt x="2945" y="19575"/>
                    </a:cubicBezTo>
                    <a:cubicBezTo>
                      <a:pt x="2945" y="18457"/>
                      <a:pt x="2286" y="17550"/>
                      <a:pt x="1473" y="17550"/>
                    </a:cubicBezTo>
                    <a:cubicBezTo>
                      <a:pt x="1300" y="17550"/>
                      <a:pt x="1136" y="17599"/>
                      <a:pt x="982" y="17674"/>
                    </a:cubicBezTo>
                    <a:lnTo>
                      <a:pt x="982" y="9326"/>
                    </a:lnTo>
                    <a:cubicBezTo>
                      <a:pt x="1136" y="9402"/>
                      <a:pt x="1300"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9" y="18900"/>
                      <a:pt x="20618" y="19203"/>
                      <a:pt x="20618" y="19575"/>
                    </a:cubicBezTo>
                    <a:cubicBezTo>
                      <a:pt x="20618" y="19948"/>
                      <a:pt x="20399" y="20250"/>
                      <a:pt x="20127" y="20250"/>
                    </a:cubicBezTo>
                    <a:moveTo>
                      <a:pt x="1473" y="20250"/>
                    </a:moveTo>
                    <a:cubicBezTo>
                      <a:pt x="1201" y="20250"/>
                      <a:pt x="982" y="19948"/>
                      <a:pt x="982" y="19575"/>
                    </a:cubicBezTo>
                    <a:cubicBezTo>
                      <a:pt x="982" y="19203"/>
                      <a:pt x="1201"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1" y="8100"/>
                      <a:pt x="982" y="7798"/>
                      <a:pt x="982" y="7425"/>
                    </a:cubicBezTo>
                    <a:cubicBezTo>
                      <a:pt x="982" y="7052"/>
                      <a:pt x="1201" y="6750"/>
                      <a:pt x="1473" y="6750"/>
                    </a:cubicBezTo>
                    <a:moveTo>
                      <a:pt x="20618" y="5400"/>
                    </a:moveTo>
                    <a:lnTo>
                      <a:pt x="982" y="5400"/>
                    </a:lnTo>
                    <a:cubicBezTo>
                      <a:pt x="440" y="5400"/>
                      <a:pt x="0" y="6004"/>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4"/>
                      <a:pt x="21160" y="5400"/>
                      <a:pt x="20618" y="5400"/>
                    </a:cubicBezTo>
                    <a:moveTo>
                      <a:pt x="2455" y="4050"/>
                    </a:moveTo>
                    <a:lnTo>
                      <a:pt x="19145" y="4050"/>
                    </a:lnTo>
                    <a:cubicBezTo>
                      <a:pt x="19417" y="4050"/>
                      <a:pt x="19636" y="3748"/>
                      <a:pt x="19636" y="3376"/>
                    </a:cubicBezTo>
                    <a:cubicBezTo>
                      <a:pt x="19636" y="3002"/>
                      <a:pt x="19417" y="2700"/>
                      <a:pt x="19145" y="2700"/>
                    </a:cubicBezTo>
                    <a:lnTo>
                      <a:pt x="2455" y="2700"/>
                    </a:lnTo>
                    <a:cubicBezTo>
                      <a:pt x="2183" y="2700"/>
                      <a:pt x="1964" y="3002"/>
                      <a:pt x="1964" y="3376"/>
                    </a:cubicBezTo>
                    <a:cubicBezTo>
                      <a:pt x="1964" y="3748"/>
                      <a:pt x="2183" y="4050"/>
                      <a:pt x="2455" y="40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moveTo>
                      <a:pt x="5400" y="8100"/>
                    </a:moveTo>
                    <a:lnTo>
                      <a:pt x="4418" y="8100"/>
                    </a:lnTo>
                    <a:cubicBezTo>
                      <a:pt x="4147" y="8100"/>
                      <a:pt x="3927" y="8403"/>
                      <a:pt x="3927" y="8775"/>
                    </a:cubicBezTo>
                    <a:cubicBezTo>
                      <a:pt x="3927" y="9148"/>
                      <a:pt x="4147" y="9450"/>
                      <a:pt x="4418" y="9450"/>
                    </a:cubicBezTo>
                    <a:lnTo>
                      <a:pt x="5400" y="9450"/>
                    </a:lnTo>
                    <a:cubicBezTo>
                      <a:pt x="5671" y="9450"/>
                      <a:pt x="5891" y="9148"/>
                      <a:pt x="5891" y="8775"/>
                    </a:cubicBezTo>
                    <a:cubicBezTo>
                      <a:pt x="5891" y="8403"/>
                      <a:pt x="5671" y="8100"/>
                      <a:pt x="5400" y="8100"/>
                    </a:cubicBezTo>
                  </a:path>
                </a:pathLst>
              </a:custGeom>
              <a:gradFill flip="none" rotWithShape="1">
                <a:gsLst>
                  <a:gs pos="0">
                    <a:srgbClr val="0E4481"/>
                  </a:gs>
                  <a:gs pos="48000">
                    <a:srgbClr val="1E88E5"/>
                  </a:gs>
                  <a:gs pos="100000">
                    <a:srgbClr val="0D47A1"/>
                  </a:gs>
                </a:gsLst>
                <a:path path="circle">
                  <a:fillToRect l="62278" t="119636" r="37721" b="-19636"/>
                </a:path>
              </a:gra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sp>
            <p:nvSpPr>
              <p:cNvPr id="21" name="Donut 28">
                <a:extLst>
                  <a:ext uri="{FF2B5EF4-FFF2-40B4-BE49-F238E27FC236}">
                    <a16:creationId xmlns:a16="http://schemas.microsoft.com/office/drawing/2014/main" id="{85D1A30A-9314-5A6C-7360-53C6737C58D8}"/>
                  </a:ext>
                </a:extLst>
              </p:cNvPr>
              <p:cNvSpPr/>
              <p:nvPr/>
            </p:nvSpPr>
            <p:spPr>
              <a:xfrm>
                <a:off x="-1" y="-1"/>
                <a:ext cx="1173534" cy="117353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8" y="10800"/>
                    </a:moveTo>
                    <a:cubicBezTo>
                      <a:pt x="338" y="16578"/>
                      <a:pt x="5022" y="21262"/>
                      <a:pt x="10800" y="21262"/>
                    </a:cubicBezTo>
                    <a:cubicBezTo>
                      <a:pt x="16578" y="21262"/>
                      <a:pt x="21262" y="16578"/>
                      <a:pt x="21262" y="10800"/>
                    </a:cubicBezTo>
                    <a:cubicBezTo>
                      <a:pt x="21262" y="5022"/>
                      <a:pt x="16578" y="338"/>
                      <a:pt x="10800" y="338"/>
                    </a:cubicBezTo>
                    <a:cubicBezTo>
                      <a:pt x="5022" y="338"/>
                      <a:pt x="338" y="5022"/>
                      <a:pt x="338" y="10800"/>
                    </a:cubicBezTo>
                    <a:close/>
                  </a:path>
                </a:pathLst>
              </a:custGeom>
              <a:gradFill flip="none" rotWithShape="1">
                <a:gsLst>
                  <a:gs pos="0">
                    <a:srgbClr val="0E4481"/>
                  </a:gs>
                  <a:gs pos="48000">
                    <a:srgbClr val="1E88E5"/>
                  </a:gs>
                  <a:gs pos="100000">
                    <a:srgbClr val="0D47A1"/>
                  </a:gs>
                </a:gsLst>
                <a:path path="circle">
                  <a:fillToRect l="62278" t="119636" r="37721" b="-19636"/>
                </a:path>
              </a:gradFill>
              <a:ln w="12700" cap="flat">
                <a:solidFill>
                  <a:srgbClr val="3078B3"/>
                </a:solidFill>
                <a:prstDash val="solid"/>
                <a:miter lim="800000"/>
              </a:ln>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dirty="0">
                  <a:ln>
                    <a:noFill/>
                  </a:ln>
                  <a:solidFill>
                    <a:srgbClr val="656D78"/>
                  </a:solidFill>
                  <a:effectLst/>
                  <a:uLnTx/>
                  <a:uFillTx/>
                  <a:cs typeface="Calibri"/>
                  <a:sym typeface="Calibri"/>
                </a:endParaRPr>
              </a:p>
            </p:txBody>
          </p:sp>
        </p:grpSp>
        <p:sp>
          <p:nvSpPr>
            <p:cNvPr id="19" name="Rectangle 17">
              <a:extLst>
                <a:ext uri="{FF2B5EF4-FFF2-40B4-BE49-F238E27FC236}">
                  <a16:creationId xmlns:a16="http://schemas.microsoft.com/office/drawing/2014/main" id="{96D0DFB8-C0CC-B3DC-D1D5-26294A8D5AE2}"/>
                </a:ext>
              </a:extLst>
            </p:cNvPr>
            <p:cNvSpPr/>
            <p:nvPr/>
          </p:nvSpPr>
          <p:spPr>
            <a:xfrm>
              <a:off x="7601958" y="4053374"/>
              <a:ext cx="2124199" cy="99975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lvl1pPr>
                <a:lnSpc>
                  <a:spcPct val="130000"/>
                </a:lnSpc>
                <a:defRPr sz="2400">
                  <a:latin typeface="Source Sans Pro Light"/>
                  <a:ea typeface="Source Sans Pro Light"/>
                  <a:cs typeface="Source Sans Pro Light"/>
                  <a:sym typeface="Source Sans Pro Light"/>
                </a:defRPr>
              </a:lvl1pPr>
            </a:lstStyle>
            <a:p>
              <a:pPr marL="0" marR="0" lvl="0" indent="0" defTabSz="1828800" eaLnBrk="1" fontAlgn="auto" latinLnBrk="0" hangingPunct="0">
                <a:lnSpc>
                  <a:spcPct val="130000"/>
                </a:lnSpc>
                <a:spcBef>
                  <a:spcPts val="0"/>
                </a:spcBef>
                <a:spcAft>
                  <a:spcPts val="0"/>
                </a:spcAft>
                <a:buClrTx/>
                <a:buSzTx/>
                <a:buFontTx/>
                <a:buNone/>
                <a:tabLst/>
                <a:defRPr/>
              </a:pPr>
              <a:r>
                <a:rPr lang="en-US" sz="1400" kern="0" dirty="0">
                  <a:solidFill>
                    <a:srgbClr val="0A0A46"/>
                  </a:solidFill>
                  <a:latin typeface="Roboto" panose="02000000000000000000" pitchFamily="2" charset="0"/>
                  <a:ea typeface="Roboto" panose="02000000000000000000" pitchFamily="2" charset="0"/>
                  <a:cs typeface="Roboto" panose="02000000000000000000" pitchFamily="2" charset="0"/>
                </a:rPr>
                <a:t>In all cases, the trend affecting the EBITDA is going down</a:t>
              </a:r>
              <a:endParaRPr kumimoji="0" lang="en-US" sz="1400" b="0" i="0" u="none" strike="noStrike" kern="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sym typeface="Source Sans Pro Light"/>
              </a:endParaRPr>
            </a:p>
          </p:txBody>
        </p:sp>
      </p:grpSp>
      <p:grpSp>
        <p:nvGrpSpPr>
          <p:cNvPr id="26" name="Group 103">
            <a:extLst>
              <a:ext uri="{FF2B5EF4-FFF2-40B4-BE49-F238E27FC236}">
                <a16:creationId xmlns:a16="http://schemas.microsoft.com/office/drawing/2014/main" id="{EEEC8182-728D-FC91-A386-9AFD202D481C}"/>
              </a:ext>
            </a:extLst>
          </p:cNvPr>
          <p:cNvGrpSpPr>
            <a:grpSpLocks noChangeAspect="1"/>
          </p:cNvGrpSpPr>
          <p:nvPr/>
        </p:nvGrpSpPr>
        <p:grpSpPr>
          <a:xfrm>
            <a:off x="539747" y="1629724"/>
            <a:ext cx="1369021" cy="551112"/>
            <a:chOff x="0" y="0"/>
            <a:chExt cx="2744422" cy="1206155"/>
          </a:xfrm>
        </p:grpSpPr>
        <p:grpSp>
          <p:nvGrpSpPr>
            <p:cNvPr id="27" name="Group 104">
              <a:extLst>
                <a:ext uri="{FF2B5EF4-FFF2-40B4-BE49-F238E27FC236}">
                  <a16:creationId xmlns:a16="http://schemas.microsoft.com/office/drawing/2014/main" id="{CE79F0C0-23A4-0BB0-C09A-2134170DFFFE}"/>
                </a:ext>
              </a:extLst>
            </p:cNvPr>
            <p:cNvGrpSpPr/>
            <p:nvPr/>
          </p:nvGrpSpPr>
          <p:grpSpPr>
            <a:xfrm>
              <a:off x="0" y="0"/>
              <a:ext cx="993541" cy="993541"/>
              <a:chOff x="0" y="0"/>
              <a:chExt cx="993540" cy="993540"/>
            </a:xfrm>
          </p:grpSpPr>
          <p:sp>
            <p:nvSpPr>
              <p:cNvPr id="30" name="Oval 107">
                <a:extLst>
                  <a:ext uri="{FF2B5EF4-FFF2-40B4-BE49-F238E27FC236}">
                    <a16:creationId xmlns:a16="http://schemas.microsoft.com/office/drawing/2014/main" id="{5481802C-E356-9AD1-C923-9F76CDB3BF8B}"/>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31" name="Oval 108">
                <a:extLst>
                  <a:ext uri="{FF2B5EF4-FFF2-40B4-BE49-F238E27FC236}">
                    <a16:creationId xmlns:a16="http://schemas.microsoft.com/office/drawing/2014/main" id="{F8887178-09C8-2316-0532-B13BC0ACC2A6}"/>
                  </a:ext>
                </a:extLst>
              </p:cNvPr>
              <p:cNvSpPr/>
              <p:nvPr/>
            </p:nvSpPr>
            <p:spPr>
              <a:xfrm>
                <a:off x="145528" y="145528"/>
                <a:ext cx="702481" cy="702481"/>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32" name="Oval 109">
                <a:extLst>
                  <a:ext uri="{FF2B5EF4-FFF2-40B4-BE49-F238E27FC236}">
                    <a16:creationId xmlns:a16="http://schemas.microsoft.com/office/drawing/2014/main" id="{67E53C40-C3E1-A6FF-F5F2-F5EBC85C8B9E}"/>
                  </a:ext>
                </a:extLst>
              </p:cNvPr>
              <p:cNvSpPr/>
              <p:nvPr/>
            </p:nvSpPr>
            <p:spPr>
              <a:xfrm>
                <a:off x="349160" y="349160"/>
                <a:ext cx="295217" cy="295217"/>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28" name="TextBox 105">
              <a:extLst>
                <a:ext uri="{FF2B5EF4-FFF2-40B4-BE49-F238E27FC236}">
                  <a16:creationId xmlns:a16="http://schemas.microsoft.com/office/drawing/2014/main" id="{D2D2A23F-A02A-F854-E343-5ED98AF35306}"/>
                </a:ext>
              </a:extLst>
            </p:cNvPr>
            <p:cNvSpPr txBox="1"/>
            <p:nvPr/>
          </p:nvSpPr>
          <p:spPr>
            <a:xfrm>
              <a:off x="469281" y="532559"/>
              <a:ext cx="2275141" cy="673596"/>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44546A"/>
                  </a:solidFill>
                  <a:latin typeface="Poppins" panose="00000500000000000000" pitchFamily="2" charset="0"/>
                  <a:ea typeface="Roboto" panose="02000000000000000000" pitchFamily="2" charset="0"/>
                  <a:cs typeface="Poppins" panose="00000500000000000000" pitchFamily="2" charset="0"/>
                </a:rPr>
                <a:t>Analysis</a:t>
              </a:r>
              <a:endParaRPr kumimoji="0" sz="2000" b="1" i="0" u="none" strike="noStrike" kern="0" cap="none" spc="0" normalizeH="0" baseline="0" noProof="0" dirty="0">
                <a:ln>
                  <a:noFill/>
                </a:ln>
                <a:solidFill>
                  <a:srgbClr val="44546A"/>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grpSp>
      <p:grpSp>
        <p:nvGrpSpPr>
          <p:cNvPr id="33" name="Group 32">
            <a:extLst>
              <a:ext uri="{FF2B5EF4-FFF2-40B4-BE49-F238E27FC236}">
                <a16:creationId xmlns:a16="http://schemas.microsoft.com/office/drawing/2014/main" id="{49B45D57-346B-CD38-6131-4EB51A99ADD7}"/>
              </a:ext>
            </a:extLst>
          </p:cNvPr>
          <p:cNvGrpSpPr/>
          <p:nvPr/>
        </p:nvGrpSpPr>
        <p:grpSpPr>
          <a:xfrm>
            <a:off x="606422" y="5063387"/>
            <a:ext cx="2857712" cy="1279836"/>
            <a:chOff x="6952210" y="2214753"/>
            <a:chExt cx="2857712" cy="1279836"/>
          </a:xfrm>
        </p:grpSpPr>
        <p:sp>
          <p:nvSpPr>
            <p:cNvPr id="34" name="Rectangle 17">
              <a:extLst>
                <a:ext uri="{FF2B5EF4-FFF2-40B4-BE49-F238E27FC236}">
                  <a16:creationId xmlns:a16="http://schemas.microsoft.com/office/drawing/2014/main" id="{729EC1E5-2206-79D0-91E1-B4C1B5A0B518}"/>
                </a:ext>
              </a:extLst>
            </p:cNvPr>
            <p:cNvSpPr/>
            <p:nvPr/>
          </p:nvSpPr>
          <p:spPr>
            <a:xfrm>
              <a:off x="7601958" y="2214753"/>
              <a:ext cx="2207964" cy="1279836"/>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lvl1pPr>
                <a:lnSpc>
                  <a:spcPct val="130000"/>
                </a:lnSpc>
                <a:defRPr sz="2400">
                  <a:latin typeface="Source Sans Pro Light"/>
                  <a:ea typeface="Source Sans Pro Light"/>
                  <a:cs typeface="Source Sans Pro Light"/>
                  <a:sym typeface="Source Sans Pro Light"/>
                </a:defRPr>
              </a:lvl1pPr>
            </a:lstStyle>
            <a:p>
              <a:pPr marL="0" marR="0" lvl="0" indent="0" defTabSz="1828800" eaLnBrk="1" fontAlgn="auto" latinLnBrk="0" hangingPunct="0">
                <a:lnSpc>
                  <a:spcPct val="13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sym typeface="Source Sans Pro Light"/>
                </a:rPr>
                <a:t>We are in situation where </a:t>
              </a:r>
              <a:r>
                <a:rPr lang="en-US" sz="1400" kern="0" dirty="0">
                  <a:solidFill>
                    <a:srgbClr val="0A0A46"/>
                  </a:solidFill>
                  <a:latin typeface="Roboto" panose="02000000000000000000" pitchFamily="2" charset="0"/>
                  <a:ea typeface="Roboto" panose="02000000000000000000" pitchFamily="2" charset="0"/>
                  <a:cs typeface="Roboto" panose="02000000000000000000" pitchFamily="2" charset="0"/>
                </a:rPr>
                <a:t>the revenues are not increasing compared to rising O&amp;M </a:t>
              </a:r>
              <a:r>
                <a:rPr kumimoji="0" lang="en-US" sz="1400" b="0" i="0" u="none" strike="noStrike" kern="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sym typeface="Source Sans Pro Light"/>
                </a:rPr>
                <a:t>costs </a:t>
              </a:r>
            </a:p>
          </p:txBody>
        </p:sp>
        <p:sp>
          <p:nvSpPr>
            <p:cNvPr id="35" name="Donut 28">
              <a:extLst>
                <a:ext uri="{FF2B5EF4-FFF2-40B4-BE49-F238E27FC236}">
                  <a16:creationId xmlns:a16="http://schemas.microsoft.com/office/drawing/2014/main" id="{06CAFB66-C017-5014-5057-7A8ABB03DA04}"/>
                </a:ext>
              </a:extLst>
            </p:cNvPr>
            <p:cNvSpPr/>
            <p:nvPr/>
          </p:nvSpPr>
          <p:spPr>
            <a:xfrm>
              <a:off x="6952210" y="2374910"/>
              <a:ext cx="467765" cy="46776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8" y="10800"/>
                  </a:moveTo>
                  <a:cubicBezTo>
                    <a:pt x="338" y="16578"/>
                    <a:pt x="5022" y="21262"/>
                    <a:pt x="10800" y="21262"/>
                  </a:cubicBezTo>
                  <a:cubicBezTo>
                    <a:pt x="16578" y="21262"/>
                    <a:pt x="21262" y="16578"/>
                    <a:pt x="21262" y="10800"/>
                  </a:cubicBezTo>
                  <a:cubicBezTo>
                    <a:pt x="21262" y="5022"/>
                    <a:pt x="16578" y="338"/>
                    <a:pt x="10800" y="338"/>
                  </a:cubicBezTo>
                  <a:cubicBezTo>
                    <a:pt x="5022" y="338"/>
                    <a:pt x="338" y="5022"/>
                    <a:pt x="338" y="10800"/>
                  </a:cubicBezTo>
                  <a:close/>
                </a:path>
              </a:pathLst>
            </a:custGeom>
            <a:gradFill flip="none" rotWithShape="1">
              <a:gsLst>
                <a:gs pos="0">
                  <a:srgbClr val="0E4481"/>
                </a:gs>
                <a:gs pos="48000">
                  <a:srgbClr val="1E88E5"/>
                </a:gs>
                <a:gs pos="100000">
                  <a:srgbClr val="0D47A1"/>
                </a:gs>
              </a:gsLst>
              <a:path path="circle">
                <a:fillToRect l="62278" t="119636" r="37721" b="-19636"/>
              </a:path>
            </a:gradFill>
            <a:ln w="12700" cap="flat">
              <a:solidFill>
                <a:srgbClr val="3078B3"/>
              </a:solidFill>
              <a:prstDash val="solid"/>
              <a:miter lim="800000"/>
            </a:ln>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dirty="0">
                <a:ln>
                  <a:noFill/>
                </a:ln>
                <a:solidFill>
                  <a:srgbClr val="656D78"/>
                </a:solidFill>
                <a:effectLst/>
                <a:uLnTx/>
                <a:uFillTx/>
                <a:cs typeface="Calibri"/>
                <a:sym typeface="Calibri"/>
              </a:endParaRPr>
            </a:p>
          </p:txBody>
        </p:sp>
        <p:sp>
          <p:nvSpPr>
            <p:cNvPr id="36" name="Shape 2774">
              <a:extLst>
                <a:ext uri="{FF2B5EF4-FFF2-40B4-BE49-F238E27FC236}">
                  <a16:creationId xmlns:a16="http://schemas.microsoft.com/office/drawing/2014/main" id="{49853320-8F76-864C-5DCB-4227DAC6509B}"/>
                </a:ext>
              </a:extLst>
            </p:cNvPr>
            <p:cNvSpPr>
              <a:spLocks noChangeAspect="1"/>
            </p:cNvSpPr>
            <p:nvPr/>
          </p:nvSpPr>
          <p:spPr>
            <a:xfrm>
              <a:off x="7050425" y="2489400"/>
              <a:ext cx="271333" cy="271333"/>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gradFill flip="none" rotWithShape="1">
              <a:gsLst>
                <a:gs pos="0">
                  <a:srgbClr val="0E4481"/>
                </a:gs>
                <a:gs pos="48000">
                  <a:srgbClr val="1E88E5"/>
                </a:gs>
                <a:gs pos="100000">
                  <a:srgbClr val="0D47A1"/>
                </a:gs>
              </a:gsLst>
              <a:path path="circle">
                <a:fillToRect l="62278" t="119636" r="37721" b="-19636"/>
              </a:path>
            </a:gra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grpSp>
    </p:spTree>
    <p:extLst>
      <p:ext uri="{BB962C8B-B14F-4D97-AF65-F5344CB8AC3E}">
        <p14:creationId xmlns:p14="http://schemas.microsoft.com/office/powerpoint/2010/main" val="1347503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E9EDC06-0991-8EB5-468D-DAAB2B476A56}"/>
              </a:ext>
            </a:extLst>
          </p:cNvPr>
          <p:cNvPicPr>
            <a:picLocks noChangeAspect="1"/>
          </p:cNvPicPr>
          <p:nvPr/>
        </p:nvPicPr>
        <p:blipFill>
          <a:blip r:embed="rId3"/>
          <a:stretch>
            <a:fillRect/>
          </a:stretch>
        </p:blipFill>
        <p:spPr>
          <a:xfrm>
            <a:off x="5169160" y="1548829"/>
            <a:ext cx="5701968" cy="4507093"/>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21</a:t>
            </a:fld>
            <a:endParaRPr lang="en-US" dirty="0"/>
          </a:p>
        </p:txBody>
      </p:sp>
      <p:sp>
        <p:nvSpPr>
          <p:cNvPr id="3" name="Text Placeholder 2">
            <a:extLst>
              <a:ext uri="{FF2B5EF4-FFF2-40B4-BE49-F238E27FC236}">
                <a16:creationId xmlns:a16="http://schemas.microsoft.com/office/drawing/2014/main" id="{D94B756E-A2F8-DA10-3A0E-C69BDE3409BD}"/>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Billing Collection</a:t>
            </a:r>
          </a:p>
        </p:txBody>
      </p:sp>
      <p:grpSp>
        <p:nvGrpSpPr>
          <p:cNvPr id="29" name="Group 28">
            <a:extLst>
              <a:ext uri="{FF2B5EF4-FFF2-40B4-BE49-F238E27FC236}">
                <a16:creationId xmlns:a16="http://schemas.microsoft.com/office/drawing/2014/main" id="{54D2AFD8-1C31-DE0B-C166-4E3EFCEA4C57}"/>
              </a:ext>
            </a:extLst>
          </p:cNvPr>
          <p:cNvGrpSpPr/>
          <p:nvPr/>
        </p:nvGrpSpPr>
        <p:grpSpPr>
          <a:xfrm>
            <a:off x="1130297" y="3453548"/>
            <a:ext cx="3264421" cy="999759"/>
            <a:chOff x="6952211" y="4053374"/>
            <a:chExt cx="3264421" cy="999759"/>
          </a:xfrm>
        </p:grpSpPr>
        <p:grpSp>
          <p:nvGrpSpPr>
            <p:cNvPr id="23" name="Group 26">
              <a:extLst>
                <a:ext uri="{FF2B5EF4-FFF2-40B4-BE49-F238E27FC236}">
                  <a16:creationId xmlns:a16="http://schemas.microsoft.com/office/drawing/2014/main" id="{19CC8092-24F0-0955-9A63-BE1F844D0CAD}"/>
                </a:ext>
              </a:extLst>
            </p:cNvPr>
            <p:cNvGrpSpPr>
              <a:grpSpLocks noChangeAspect="1"/>
            </p:cNvGrpSpPr>
            <p:nvPr/>
          </p:nvGrpSpPr>
          <p:grpSpPr>
            <a:xfrm>
              <a:off x="6952211" y="4180262"/>
              <a:ext cx="467765" cy="467765"/>
              <a:chOff x="-1" y="-1"/>
              <a:chExt cx="1173534" cy="1173534"/>
            </a:xfrm>
          </p:grpSpPr>
          <p:sp>
            <p:nvSpPr>
              <p:cNvPr id="24" name="Shape 2799">
                <a:extLst>
                  <a:ext uri="{FF2B5EF4-FFF2-40B4-BE49-F238E27FC236}">
                    <a16:creationId xmlns:a16="http://schemas.microsoft.com/office/drawing/2014/main" id="{4337CCAF-0F1E-5A5B-B7FF-2A35DD3BAA65}"/>
                  </a:ext>
                </a:extLst>
              </p:cNvPr>
              <p:cNvSpPr/>
              <p:nvPr/>
            </p:nvSpPr>
            <p:spPr>
              <a:xfrm>
                <a:off x="307438" y="377294"/>
                <a:ext cx="558657" cy="406297"/>
              </a:xfrm>
              <a:custGeom>
                <a:avLst/>
                <a:gdLst/>
                <a:ahLst/>
                <a:cxnLst>
                  <a:cxn ang="0">
                    <a:pos x="wd2" y="hd2"/>
                  </a:cxn>
                  <a:cxn ang="5400000">
                    <a:pos x="wd2" y="hd2"/>
                  </a:cxn>
                  <a:cxn ang="10800000">
                    <a:pos x="wd2" y="hd2"/>
                  </a:cxn>
                  <a:cxn ang="16200000">
                    <a:pos x="wd2" y="hd2"/>
                  </a:cxn>
                </a:cxnLst>
                <a:rect l="0" t="0" r="r" b="b"/>
                <a:pathLst>
                  <a:path w="21600" h="21600" extrusionOk="0">
                    <a:moveTo>
                      <a:pt x="9916" y="11782"/>
                    </a:moveTo>
                    <a:cubicBezTo>
                      <a:pt x="9916" y="11929"/>
                      <a:pt x="9939" y="12054"/>
                      <a:pt x="9982" y="12159"/>
                    </a:cubicBezTo>
                    <a:cubicBezTo>
                      <a:pt x="10026" y="12263"/>
                      <a:pt x="10082" y="12351"/>
                      <a:pt x="10151" y="12425"/>
                    </a:cubicBezTo>
                    <a:cubicBezTo>
                      <a:pt x="10219" y="12498"/>
                      <a:pt x="10298" y="12557"/>
                      <a:pt x="10388" y="12604"/>
                    </a:cubicBezTo>
                    <a:cubicBezTo>
                      <a:pt x="10478" y="12650"/>
                      <a:pt x="10513" y="12688"/>
                      <a:pt x="10605" y="12719"/>
                    </a:cubicBezTo>
                    <a:lnTo>
                      <a:pt x="10605" y="10882"/>
                    </a:lnTo>
                    <a:cubicBezTo>
                      <a:pt x="10368" y="10882"/>
                      <a:pt x="10241" y="10952"/>
                      <a:pt x="10111" y="11090"/>
                    </a:cubicBezTo>
                    <a:cubicBezTo>
                      <a:pt x="9981" y="11227"/>
                      <a:pt x="9916" y="11458"/>
                      <a:pt x="9916" y="11782"/>
                    </a:cubicBezTo>
                    <a:moveTo>
                      <a:pt x="11501" y="14278"/>
                    </a:moveTo>
                    <a:cubicBezTo>
                      <a:pt x="11425" y="14199"/>
                      <a:pt x="11338" y="14135"/>
                      <a:pt x="11242" y="14086"/>
                    </a:cubicBezTo>
                    <a:cubicBezTo>
                      <a:pt x="11145" y="14037"/>
                      <a:pt x="11102" y="13994"/>
                      <a:pt x="11001" y="13958"/>
                    </a:cubicBezTo>
                    <a:lnTo>
                      <a:pt x="11001" y="16096"/>
                    </a:lnTo>
                    <a:cubicBezTo>
                      <a:pt x="11238" y="16071"/>
                      <a:pt x="11377" y="15975"/>
                      <a:pt x="11528" y="15806"/>
                    </a:cubicBezTo>
                    <a:cubicBezTo>
                      <a:pt x="11680" y="15638"/>
                      <a:pt x="11756" y="15371"/>
                      <a:pt x="11756" y="15004"/>
                    </a:cubicBezTo>
                    <a:cubicBezTo>
                      <a:pt x="11756" y="14833"/>
                      <a:pt x="11733" y="14689"/>
                      <a:pt x="11686" y="14572"/>
                    </a:cubicBezTo>
                    <a:cubicBezTo>
                      <a:pt x="11640" y="14456"/>
                      <a:pt x="11579" y="14358"/>
                      <a:pt x="11501" y="14278"/>
                    </a:cubicBezTo>
                    <a:moveTo>
                      <a:pt x="12385" y="15751"/>
                    </a:moveTo>
                    <a:cubicBezTo>
                      <a:pt x="12304" y="16006"/>
                      <a:pt x="12193" y="16216"/>
                      <a:pt x="12052" y="16385"/>
                    </a:cubicBezTo>
                    <a:cubicBezTo>
                      <a:pt x="11911" y="16553"/>
                      <a:pt x="11747" y="16681"/>
                      <a:pt x="11558" y="16770"/>
                    </a:cubicBezTo>
                    <a:cubicBezTo>
                      <a:pt x="11369" y="16859"/>
                      <a:pt x="11221" y="16910"/>
                      <a:pt x="11001" y="16922"/>
                    </a:cubicBezTo>
                    <a:lnTo>
                      <a:pt x="11001" y="17549"/>
                    </a:lnTo>
                    <a:lnTo>
                      <a:pt x="10605" y="17549"/>
                    </a:lnTo>
                    <a:lnTo>
                      <a:pt x="10605" y="16922"/>
                    </a:lnTo>
                    <a:cubicBezTo>
                      <a:pt x="10368" y="16915"/>
                      <a:pt x="10206" y="16863"/>
                      <a:pt x="10009" y="16766"/>
                    </a:cubicBezTo>
                    <a:cubicBezTo>
                      <a:pt x="9811" y="16667"/>
                      <a:pt x="9642" y="16528"/>
                      <a:pt x="9501" y="16348"/>
                    </a:cubicBezTo>
                    <a:cubicBezTo>
                      <a:pt x="9361" y="16168"/>
                      <a:pt x="9252" y="15946"/>
                      <a:pt x="9175" y="15683"/>
                    </a:cubicBezTo>
                    <a:cubicBezTo>
                      <a:pt x="9098" y="15420"/>
                      <a:pt x="9062" y="15117"/>
                      <a:pt x="9066" y="14775"/>
                    </a:cubicBezTo>
                    <a:lnTo>
                      <a:pt x="9818" y="14775"/>
                    </a:lnTo>
                    <a:cubicBezTo>
                      <a:pt x="9813" y="15178"/>
                      <a:pt x="9877" y="15496"/>
                      <a:pt x="10009" y="15729"/>
                    </a:cubicBezTo>
                    <a:cubicBezTo>
                      <a:pt x="10140" y="15961"/>
                      <a:pt x="10302" y="16083"/>
                      <a:pt x="10605" y="16096"/>
                    </a:cubicBezTo>
                    <a:lnTo>
                      <a:pt x="10605" y="13875"/>
                    </a:lnTo>
                    <a:cubicBezTo>
                      <a:pt x="10425" y="13807"/>
                      <a:pt x="10302" y="13726"/>
                      <a:pt x="10124" y="13631"/>
                    </a:cubicBezTo>
                    <a:cubicBezTo>
                      <a:pt x="9946" y="13537"/>
                      <a:pt x="9786" y="13414"/>
                      <a:pt x="9643" y="13264"/>
                    </a:cubicBezTo>
                    <a:cubicBezTo>
                      <a:pt x="9500" y="13115"/>
                      <a:pt x="9385" y="12927"/>
                      <a:pt x="9297" y="12700"/>
                    </a:cubicBezTo>
                    <a:cubicBezTo>
                      <a:pt x="9209" y="12474"/>
                      <a:pt x="9165" y="12192"/>
                      <a:pt x="9165" y="11855"/>
                    </a:cubicBezTo>
                    <a:cubicBezTo>
                      <a:pt x="9165" y="11562"/>
                      <a:pt x="9206" y="11304"/>
                      <a:pt x="9287" y="11080"/>
                    </a:cubicBezTo>
                    <a:cubicBezTo>
                      <a:pt x="9369" y="10857"/>
                      <a:pt x="9478" y="10670"/>
                      <a:pt x="9617" y="10520"/>
                    </a:cubicBezTo>
                    <a:cubicBezTo>
                      <a:pt x="9755" y="10370"/>
                      <a:pt x="9914" y="10256"/>
                      <a:pt x="10094" y="10176"/>
                    </a:cubicBezTo>
                    <a:cubicBezTo>
                      <a:pt x="10274" y="10097"/>
                      <a:pt x="10407" y="10057"/>
                      <a:pt x="10605" y="10057"/>
                    </a:cubicBezTo>
                    <a:lnTo>
                      <a:pt x="10605" y="9455"/>
                    </a:lnTo>
                    <a:lnTo>
                      <a:pt x="11001" y="9455"/>
                    </a:lnTo>
                    <a:lnTo>
                      <a:pt x="11001" y="10057"/>
                    </a:lnTo>
                    <a:cubicBezTo>
                      <a:pt x="11199" y="10057"/>
                      <a:pt x="11329" y="10093"/>
                      <a:pt x="11505" y="10167"/>
                    </a:cubicBezTo>
                    <a:cubicBezTo>
                      <a:pt x="11681" y="10240"/>
                      <a:pt x="11834" y="10350"/>
                      <a:pt x="11963" y="10498"/>
                    </a:cubicBezTo>
                    <a:cubicBezTo>
                      <a:pt x="12093" y="10644"/>
                      <a:pt x="12196" y="10831"/>
                      <a:pt x="12273" y="11057"/>
                    </a:cubicBezTo>
                    <a:cubicBezTo>
                      <a:pt x="12350" y="11284"/>
                      <a:pt x="12388" y="11547"/>
                      <a:pt x="12388" y="11847"/>
                    </a:cubicBezTo>
                    <a:lnTo>
                      <a:pt x="11637" y="11847"/>
                    </a:lnTo>
                    <a:cubicBezTo>
                      <a:pt x="11628" y="11534"/>
                      <a:pt x="11570" y="11296"/>
                      <a:pt x="11463" y="11130"/>
                    </a:cubicBezTo>
                    <a:cubicBezTo>
                      <a:pt x="11355" y="10965"/>
                      <a:pt x="11238" y="10882"/>
                      <a:pt x="11001" y="10882"/>
                    </a:cubicBezTo>
                    <a:lnTo>
                      <a:pt x="11001" y="12819"/>
                    </a:lnTo>
                    <a:cubicBezTo>
                      <a:pt x="11199" y="12894"/>
                      <a:pt x="11336" y="12978"/>
                      <a:pt x="11525" y="13076"/>
                    </a:cubicBezTo>
                    <a:cubicBezTo>
                      <a:pt x="11714" y="13175"/>
                      <a:pt x="11881" y="13300"/>
                      <a:pt x="12026" y="13453"/>
                    </a:cubicBezTo>
                    <a:cubicBezTo>
                      <a:pt x="12171" y="13605"/>
                      <a:pt x="12287" y="13795"/>
                      <a:pt x="12375" y="14021"/>
                    </a:cubicBezTo>
                    <a:cubicBezTo>
                      <a:pt x="12463" y="14248"/>
                      <a:pt x="12507" y="14526"/>
                      <a:pt x="12507" y="14857"/>
                    </a:cubicBezTo>
                    <a:cubicBezTo>
                      <a:pt x="12507" y="15199"/>
                      <a:pt x="12466" y="15497"/>
                      <a:pt x="12385" y="15751"/>
                    </a:cubicBezTo>
                    <a:moveTo>
                      <a:pt x="10800" y="8100"/>
                    </a:moveTo>
                    <a:cubicBezTo>
                      <a:pt x="8631" y="8100"/>
                      <a:pt x="6873" y="10518"/>
                      <a:pt x="6873" y="13500"/>
                    </a:cubicBezTo>
                    <a:cubicBezTo>
                      <a:pt x="6873" y="16483"/>
                      <a:pt x="8631" y="18900"/>
                      <a:pt x="10800" y="18900"/>
                    </a:cubicBezTo>
                    <a:cubicBezTo>
                      <a:pt x="12969" y="18900"/>
                      <a:pt x="14727" y="16483"/>
                      <a:pt x="14727" y="13500"/>
                    </a:cubicBezTo>
                    <a:cubicBezTo>
                      <a:pt x="14727" y="10518"/>
                      <a:pt x="12969" y="8100"/>
                      <a:pt x="10800" y="8100"/>
                    </a:cubicBezTo>
                    <a:moveTo>
                      <a:pt x="17182" y="17550"/>
                    </a:moveTo>
                    <a:lnTo>
                      <a:pt x="16200" y="17550"/>
                    </a:lnTo>
                    <a:cubicBezTo>
                      <a:pt x="15929" y="17550"/>
                      <a:pt x="15709" y="17852"/>
                      <a:pt x="15709" y="18225"/>
                    </a:cubicBezTo>
                    <a:cubicBezTo>
                      <a:pt x="15709" y="18598"/>
                      <a:pt x="15929" y="18900"/>
                      <a:pt x="16200" y="18900"/>
                    </a:cubicBezTo>
                    <a:lnTo>
                      <a:pt x="17182" y="18900"/>
                    </a:lnTo>
                    <a:cubicBezTo>
                      <a:pt x="17453" y="18900"/>
                      <a:pt x="17673" y="18598"/>
                      <a:pt x="17673" y="18225"/>
                    </a:cubicBezTo>
                    <a:cubicBezTo>
                      <a:pt x="17673" y="17852"/>
                      <a:pt x="17453" y="17550"/>
                      <a:pt x="17182" y="17550"/>
                    </a:cubicBezTo>
                    <a:moveTo>
                      <a:pt x="20127" y="8100"/>
                    </a:moveTo>
                    <a:cubicBezTo>
                      <a:pt x="19856" y="8100"/>
                      <a:pt x="19636" y="7798"/>
                      <a:pt x="19636" y="7425"/>
                    </a:cubicBezTo>
                    <a:cubicBezTo>
                      <a:pt x="19636" y="7052"/>
                      <a:pt x="19856" y="6750"/>
                      <a:pt x="20127" y="6750"/>
                    </a:cubicBezTo>
                    <a:cubicBezTo>
                      <a:pt x="20399" y="6750"/>
                      <a:pt x="20618" y="7052"/>
                      <a:pt x="20618" y="7425"/>
                    </a:cubicBezTo>
                    <a:cubicBezTo>
                      <a:pt x="20618" y="7798"/>
                      <a:pt x="20399" y="8100"/>
                      <a:pt x="20127" y="8100"/>
                    </a:cubicBezTo>
                    <a:moveTo>
                      <a:pt x="20618" y="17674"/>
                    </a:moveTo>
                    <a:cubicBezTo>
                      <a:pt x="20464" y="17599"/>
                      <a:pt x="20300" y="17550"/>
                      <a:pt x="20127" y="17550"/>
                    </a:cubicBezTo>
                    <a:cubicBezTo>
                      <a:pt x="19314" y="17550"/>
                      <a:pt x="18655" y="18457"/>
                      <a:pt x="18655" y="19575"/>
                    </a:cubicBezTo>
                    <a:cubicBezTo>
                      <a:pt x="18655" y="19813"/>
                      <a:pt x="18690" y="20038"/>
                      <a:pt x="18745" y="20250"/>
                    </a:cubicBezTo>
                    <a:lnTo>
                      <a:pt x="2855" y="20250"/>
                    </a:lnTo>
                    <a:cubicBezTo>
                      <a:pt x="2910" y="20038"/>
                      <a:pt x="2945" y="19813"/>
                      <a:pt x="2945" y="19575"/>
                    </a:cubicBezTo>
                    <a:cubicBezTo>
                      <a:pt x="2945" y="18457"/>
                      <a:pt x="2286" y="17550"/>
                      <a:pt x="1473" y="17550"/>
                    </a:cubicBezTo>
                    <a:cubicBezTo>
                      <a:pt x="1300" y="17550"/>
                      <a:pt x="1136" y="17599"/>
                      <a:pt x="982" y="17674"/>
                    </a:cubicBezTo>
                    <a:lnTo>
                      <a:pt x="982" y="9326"/>
                    </a:lnTo>
                    <a:cubicBezTo>
                      <a:pt x="1136" y="9402"/>
                      <a:pt x="1300"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9" y="18900"/>
                      <a:pt x="20618" y="19203"/>
                      <a:pt x="20618" y="19575"/>
                    </a:cubicBezTo>
                    <a:cubicBezTo>
                      <a:pt x="20618" y="19948"/>
                      <a:pt x="20399" y="20250"/>
                      <a:pt x="20127" y="20250"/>
                    </a:cubicBezTo>
                    <a:moveTo>
                      <a:pt x="1473" y="20250"/>
                    </a:moveTo>
                    <a:cubicBezTo>
                      <a:pt x="1201" y="20250"/>
                      <a:pt x="982" y="19948"/>
                      <a:pt x="982" y="19575"/>
                    </a:cubicBezTo>
                    <a:cubicBezTo>
                      <a:pt x="982" y="19203"/>
                      <a:pt x="1201"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1" y="8100"/>
                      <a:pt x="982" y="7798"/>
                      <a:pt x="982" y="7425"/>
                    </a:cubicBezTo>
                    <a:cubicBezTo>
                      <a:pt x="982" y="7052"/>
                      <a:pt x="1201" y="6750"/>
                      <a:pt x="1473" y="6750"/>
                    </a:cubicBezTo>
                    <a:moveTo>
                      <a:pt x="20618" y="5400"/>
                    </a:moveTo>
                    <a:lnTo>
                      <a:pt x="982" y="5400"/>
                    </a:lnTo>
                    <a:cubicBezTo>
                      <a:pt x="440" y="5400"/>
                      <a:pt x="0" y="6004"/>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4"/>
                      <a:pt x="21160" y="5400"/>
                      <a:pt x="20618" y="5400"/>
                    </a:cubicBezTo>
                    <a:moveTo>
                      <a:pt x="2455" y="4050"/>
                    </a:moveTo>
                    <a:lnTo>
                      <a:pt x="19145" y="4050"/>
                    </a:lnTo>
                    <a:cubicBezTo>
                      <a:pt x="19417" y="4050"/>
                      <a:pt x="19636" y="3748"/>
                      <a:pt x="19636" y="3376"/>
                    </a:cubicBezTo>
                    <a:cubicBezTo>
                      <a:pt x="19636" y="3002"/>
                      <a:pt x="19417" y="2700"/>
                      <a:pt x="19145" y="2700"/>
                    </a:cubicBezTo>
                    <a:lnTo>
                      <a:pt x="2455" y="2700"/>
                    </a:lnTo>
                    <a:cubicBezTo>
                      <a:pt x="2183" y="2700"/>
                      <a:pt x="1964" y="3002"/>
                      <a:pt x="1964" y="3376"/>
                    </a:cubicBezTo>
                    <a:cubicBezTo>
                      <a:pt x="1964" y="3748"/>
                      <a:pt x="2183" y="4050"/>
                      <a:pt x="2455" y="40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moveTo>
                      <a:pt x="5400" y="8100"/>
                    </a:moveTo>
                    <a:lnTo>
                      <a:pt x="4418" y="8100"/>
                    </a:lnTo>
                    <a:cubicBezTo>
                      <a:pt x="4147" y="8100"/>
                      <a:pt x="3927" y="8403"/>
                      <a:pt x="3927" y="8775"/>
                    </a:cubicBezTo>
                    <a:cubicBezTo>
                      <a:pt x="3927" y="9148"/>
                      <a:pt x="4147" y="9450"/>
                      <a:pt x="4418" y="9450"/>
                    </a:cubicBezTo>
                    <a:lnTo>
                      <a:pt x="5400" y="9450"/>
                    </a:lnTo>
                    <a:cubicBezTo>
                      <a:pt x="5671" y="9450"/>
                      <a:pt x="5891" y="9148"/>
                      <a:pt x="5891" y="8775"/>
                    </a:cubicBezTo>
                    <a:cubicBezTo>
                      <a:pt x="5891" y="8403"/>
                      <a:pt x="5671" y="8100"/>
                      <a:pt x="5400" y="8100"/>
                    </a:cubicBezTo>
                  </a:path>
                </a:pathLst>
              </a:custGeom>
              <a:gradFill flip="none" rotWithShape="1">
                <a:gsLst>
                  <a:gs pos="0">
                    <a:srgbClr val="0E4481"/>
                  </a:gs>
                  <a:gs pos="48000">
                    <a:srgbClr val="1E88E5"/>
                  </a:gs>
                  <a:gs pos="100000">
                    <a:srgbClr val="0D47A1"/>
                  </a:gs>
                </a:gsLst>
                <a:path path="circle">
                  <a:fillToRect l="62278" t="119636" r="37721" b="-19636"/>
                </a:path>
              </a:gra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sp>
            <p:nvSpPr>
              <p:cNvPr id="25" name="Donut 28">
                <a:extLst>
                  <a:ext uri="{FF2B5EF4-FFF2-40B4-BE49-F238E27FC236}">
                    <a16:creationId xmlns:a16="http://schemas.microsoft.com/office/drawing/2014/main" id="{BE0A0B27-8E21-4B5C-4424-BA27C1CBC866}"/>
                  </a:ext>
                </a:extLst>
              </p:cNvPr>
              <p:cNvSpPr/>
              <p:nvPr/>
            </p:nvSpPr>
            <p:spPr>
              <a:xfrm>
                <a:off x="-1" y="-1"/>
                <a:ext cx="1173534" cy="117353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8" y="10800"/>
                    </a:moveTo>
                    <a:cubicBezTo>
                      <a:pt x="338" y="16578"/>
                      <a:pt x="5022" y="21262"/>
                      <a:pt x="10800" y="21262"/>
                    </a:cubicBezTo>
                    <a:cubicBezTo>
                      <a:pt x="16578" y="21262"/>
                      <a:pt x="21262" y="16578"/>
                      <a:pt x="21262" y="10800"/>
                    </a:cubicBezTo>
                    <a:cubicBezTo>
                      <a:pt x="21262" y="5022"/>
                      <a:pt x="16578" y="338"/>
                      <a:pt x="10800" y="338"/>
                    </a:cubicBezTo>
                    <a:cubicBezTo>
                      <a:pt x="5022" y="338"/>
                      <a:pt x="338" y="5022"/>
                      <a:pt x="338" y="10800"/>
                    </a:cubicBezTo>
                    <a:close/>
                  </a:path>
                </a:pathLst>
              </a:custGeom>
              <a:gradFill flip="none" rotWithShape="1">
                <a:gsLst>
                  <a:gs pos="0">
                    <a:srgbClr val="0E4481"/>
                  </a:gs>
                  <a:gs pos="48000">
                    <a:srgbClr val="1E88E5"/>
                  </a:gs>
                  <a:gs pos="100000">
                    <a:srgbClr val="0D47A1"/>
                  </a:gs>
                </a:gsLst>
                <a:path path="circle">
                  <a:fillToRect l="62278" t="119636" r="37721" b="-19636"/>
                </a:path>
              </a:gradFill>
              <a:ln w="12700" cap="flat">
                <a:solidFill>
                  <a:srgbClr val="3078B3"/>
                </a:solidFill>
                <a:prstDash val="solid"/>
                <a:miter lim="800000"/>
              </a:ln>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dirty="0">
                  <a:ln>
                    <a:noFill/>
                  </a:ln>
                  <a:solidFill>
                    <a:srgbClr val="656D78"/>
                  </a:solidFill>
                  <a:effectLst/>
                  <a:uLnTx/>
                  <a:uFillTx/>
                  <a:cs typeface="Calibri"/>
                  <a:sym typeface="Calibri"/>
                </a:endParaRPr>
              </a:p>
            </p:txBody>
          </p:sp>
        </p:grpSp>
        <p:sp>
          <p:nvSpPr>
            <p:cNvPr id="27" name="Rectangle 17">
              <a:extLst>
                <a:ext uri="{FF2B5EF4-FFF2-40B4-BE49-F238E27FC236}">
                  <a16:creationId xmlns:a16="http://schemas.microsoft.com/office/drawing/2014/main" id="{297D37E1-A07E-BF2D-3F13-27B9D6249E9B}"/>
                </a:ext>
              </a:extLst>
            </p:cNvPr>
            <p:cNvSpPr/>
            <p:nvPr/>
          </p:nvSpPr>
          <p:spPr>
            <a:xfrm>
              <a:off x="7601958" y="4053374"/>
              <a:ext cx="2614674" cy="99975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lvl1pPr>
                <a:lnSpc>
                  <a:spcPct val="130000"/>
                </a:lnSpc>
                <a:defRPr sz="2400">
                  <a:latin typeface="Source Sans Pro Light"/>
                  <a:ea typeface="Source Sans Pro Light"/>
                  <a:cs typeface="Source Sans Pro Light"/>
                  <a:sym typeface="Source Sans Pro Light"/>
                </a:defRPr>
              </a:lvl1pPr>
            </a:lstStyle>
            <a:p>
              <a:pPr marL="0" marR="0" lvl="0" indent="0" defTabSz="1828800" eaLnBrk="1" fontAlgn="auto" latinLnBrk="0" hangingPunct="0">
                <a:lnSpc>
                  <a:spcPct val="130000"/>
                </a:lnSpc>
                <a:spcBef>
                  <a:spcPts val="0"/>
                </a:spcBef>
                <a:spcAft>
                  <a:spcPts val="0"/>
                </a:spcAft>
                <a:buClrTx/>
                <a:buSzTx/>
                <a:buFontTx/>
                <a:buNone/>
                <a:tabLst/>
                <a:defRPr/>
              </a:pPr>
              <a:r>
                <a:rPr lang="en-US" sz="1400" kern="0" dirty="0">
                  <a:solidFill>
                    <a:srgbClr val="0A0A46"/>
                  </a:solidFill>
                  <a:latin typeface="Roboto" panose="02000000000000000000" pitchFamily="2" charset="0"/>
                  <a:ea typeface="Roboto" panose="02000000000000000000" pitchFamily="2" charset="0"/>
                  <a:cs typeface="Roboto" panose="02000000000000000000" pitchFamily="2" charset="0"/>
                </a:rPr>
                <a:t>T</a:t>
              </a:r>
              <a:r>
                <a:rPr kumimoji="0" lang="en-US" sz="1400" b="0" i="0" u="none" strike="noStrike" kern="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sym typeface="Source Sans Pro Light"/>
                </a:rPr>
                <a:t>he accounts receivable are accumulating and the trend is not favorable on the long run </a:t>
              </a:r>
            </a:p>
          </p:txBody>
        </p:sp>
      </p:grpSp>
      <p:grpSp>
        <p:nvGrpSpPr>
          <p:cNvPr id="41" name="Group 40">
            <a:extLst>
              <a:ext uri="{FF2B5EF4-FFF2-40B4-BE49-F238E27FC236}">
                <a16:creationId xmlns:a16="http://schemas.microsoft.com/office/drawing/2014/main" id="{A8FCBD36-31FF-CF31-2FD6-50FF3026676E}"/>
              </a:ext>
            </a:extLst>
          </p:cNvPr>
          <p:cNvGrpSpPr/>
          <p:nvPr/>
        </p:nvGrpSpPr>
        <p:grpSpPr>
          <a:xfrm>
            <a:off x="1130297" y="4840304"/>
            <a:ext cx="3264421" cy="999759"/>
            <a:chOff x="6952211" y="5556013"/>
            <a:chExt cx="3264421" cy="999759"/>
          </a:xfrm>
        </p:grpSpPr>
        <p:grpSp>
          <p:nvGrpSpPr>
            <p:cNvPr id="35" name="Group 34">
              <a:extLst>
                <a:ext uri="{FF2B5EF4-FFF2-40B4-BE49-F238E27FC236}">
                  <a16:creationId xmlns:a16="http://schemas.microsoft.com/office/drawing/2014/main" id="{723DA4CD-07EF-816F-2D20-6996DC817217}"/>
                </a:ext>
              </a:extLst>
            </p:cNvPr>
            <p:cNvGrpSpPr/>
            <p:nvPr/>
          </p:nvGrpSpPr>
          <p:grpSpPr>
            <a:xfrm>
              <a:off x="6952211" y="5675465"/>
              <a:ext cx="467764" cy="467764"/>
              <a:chOff x="6833207" y="4528910"/>
              <a:chExt cx="1173535" cy="1173536"/>
            </a:xfrm>
          </p:grpSpPr>
          <p:sp>
            <p:nvSpPr>
              <p:cNvPr id="33" name="Shape 2785">
                <a:extLst>
                  <a:ext uri="{FF2B5EF4-FFF2-40B4-BE49-F238E27FC236}">
                    <a16:creationId xmlns:a16="http://schemas.microsoft.com/office/drawing/2014/main" id="{6233F395-E112-A8AF-221A-E59AFD1D87CE}"/>
                  </a:ext>
                </a:extLst>
              </p:cNvPr>
              <p:cNvSpPr/>
              <p:nvPr/>
            </p:nvSpPr>
            <p:spPr>
              <a:xfrm>
                <a:off x="7140646" y="4870420"/>
                <a:ext cx="558657" cy="457084"/>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gradFill flip="none" rotWithShape="1">
                <a:gsLst>
                  <a:gs pos="0">
                    <a:srgbClr val="0E4481"/>
                  </a:gs>
                  <a:gs pos="48000">
                    <a:srgbClr val="1E88E5"/>
                  </a:gs>
                  <a:gs pos="100000">
                    <a:srgbClr val="0D47A1"/>
                  </a:gs>
                </a:gsLst>
                <a:path path="circle">
                  <a:fillToRect l="62278" t="119636" r="37721" b="-19636"/>
                </a:path>
              </a:gra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sp>
            <p:nvSpPr>
              <p:cNvPr id="34" name="Donut 42">
                <a:extLst>
                  <a:ext uri="{FF2B5EF4-FFF2-40B4-BE49-F238E27FC236}">
                    <a16:creationId xmlns:a16="http://schemas.microsoft.com/office/drawing/2014/main" id="{F3682C8D-FD61-3B0D-9025-0B07BE958B54}"/>
                  </a:ext>
                </a:extLst>
              </p:cNvPr>
              <p:cNvSpPr/>
              <p:nvPr/>
            </p:nvSpPr>
            <p:spPr>
              <a:xfrm>
                <a:off x="6833207" y="4528910"/>
                <a:ext cx="1173535" cy="117353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8" y="10800"/>
                    </a:moveTo>
                    <a:cubicBezTo>
                      <a:pt x="338" y="16578"/>
                      <a:pt x="5022" y="21262"/>
                      <a:pt x="10800" y="21262"/>
                    </a:cubicBezTo>
                    <a:cubicBezTo>
                      <a:pt x="16578" y="21262"/>
                      <a:pt x="21262" y="16578"/>
                      <a:pt x="21262" y="10800"/>
                    </a:cubicBezTo>
                    <a:cubicBezTo>
                      <a:pt x="21262" y="5022"/>
                      <a:pt x="16578" y="338"/>
                      <a:pt x="10800" y="338"/>
                    </a:cubicBezTo>
                    <a:cubicBezTo>
                      <a:pt x="5022" y="338"/>
                      <a:pt x="338" y="5022"/>
                      <a:pt x="338" y="10800"/>
                    </a:cubicBezTo>
                    <a:close/>
                  </a:path>
                </a:pathLst>
              </a:custGeom>
              <a:gradFill flip="none" rotWithShape="1">
                <a:gsLst>
                  <a:gs pos="0">
                    <a:srgbClr val="0E4481"/>
                  </a:gs>
                  <a:gs pos="48000">
                    <a:srgbClr val="1E88E5"/>
                  </a:gs>
                  <a:gs pos="100000">
                    <a:srgbClr val="0D47A1"/>
                  </a:gs>
                </a:gsLst>
                <a:path path="circle">
                  <a:fillToRect l="62278" t="119636" r="37721" b="-19636"/>
                </a:path>
              </a:gradFill>
              <a:ln w="12700" cap="flat">
                <a:solidFill>
                  <a:srgbClr val="3078B3"/>
                </a:solidFill>
                <a:prstDash val="solid"/>
                <a:miter lim="800000"/>
              </a:ln>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grpSp>
        <p:sp>
          <p:nvSpPr>
            <p:cNvPr id="38" name="Rectangle 17">
              <a:extLst>
                <a:ext uri="{FF2B5EF4-FFF2-40B4-BE49-F238E27FC236}">
                  <a16:creationId xmlns:a16="http://schemas.microsoft.com/office/drawing/2014/main" id="{A46908B5-E9FC-4D34-235E-162519D0CECB}"/>
                </a:ext>
              </a:extLst>
            </p:cNvPr>
            <p:cNvSpPr/>
            <p:nvPr/>
          </p:nvSpPr>
          <p:spPr>
            <a:xfrm>
              <a:off x="7601958" y="5556013"/>
              <a:ext cx="2614674" cy="99975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lvl1pPr>
                <a:lnSpc>
                  <a:spcPct val="130000"/>
                </a:lnSpc>
                <a:defRPr sz="2400">
                  <a:latin typeface="Source Sans Pro Light"/>
                  <a:ea typeface="Source Sans Pro Light"/>
                  <a:cs typeface="Source Sans Pro Light"/>
                  <a:sym typeface="Source Sans Pro Light"/>
                </a:defRPr>
              </a:lvl1pPr>
            </a:lstStyle>
            <a:p>
              <a:pPr marL="0" marR="0" lvl="0" indent="0" defTabSz="1828800" eaLnBrk="1" fontAlgn="auto" latinLnBrk="0" hangingPunct="0">
                <a:lnSpc>
                  <a:spcPct val="13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sym typeface="Source Sans Pro Light"/>
                </a:rPr>
                <a:t>WEs are suffering of treasury problems due to inefficiency in the collection of revenues </a:t>
              </a:r>
              <a:endParaRPr lang="en-US" sz="1400" kern="0" dirty="0">
                <a:solidFill>
                  <a:srgbClr val="0A0A46"/>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48" name="Group 47">
            <a:extLst>
              <a:ext uri="{FF2B5EF4-FFF2-40B4-BE49-F238E27FC236}">
                <a16:creationId xmlns:a16="http://schemas.microsoft.com/office/drawing/2014/main" id="{50423E39-FC4E-BDBD-4A3B-08C934B8DF01}"/>
              </a:ext>
            </a:extLst>
          </p:cNvPr>
          <p:cNvGrpSpPr/>
          <p:nvPr/>
        </p:nvGrpSpPr>
        <p:grpSpPr>
          <a:xfrm>
            <a:off x="1130296" y="2122777"/>
            <a:ext cx="3264422" cy="999759"/>
            <a:chOff x="6952210" y="2214753"/>
            <a:chExt cx="3264422" cy="999759"/>
          </a:xfrm>
        </p:grpSpPr>
        <p:sp>
          <p:nvSpPr>
            <p:cNvPr id="17" name="Rectangle 17">
              <a:extLst>
                <a:ext uri="{FF2B5EF4-FFF2-40B4-BE49-F238E27FC236}">
                  <a16:creationId xmlns:a16="http://schemas.microsoft.com/office/drawing/2014/main" id="{D241C3DA-35BC-90A6-CFE7-A60143D73B2B}"/>
                </a:ext>
              </a:extLst>
            </p:cNvPr>
            <p:cNvSpPr/>
            <p:nvPr/>
          </p:nvSpPr>
          <p:spPr>
            <a:xfrm>
              <a:off x="7601958" y="2214753"/>
              <a:ext cx="2614674" cy="99975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lvl1pPr>
                <a:lnSpc>
                  <a:spcPct val="130000"/>
                </a:lnSpc>
                <a:defRPr sz="2400">
                  <a:latin typeface="Source Sans Pro Light"/>
                  <a:ea typeface="Source Sans Pro Light"/>
                  <a:cs typeface="Source Sans Pro Light"/>
                  <a:sym typeface="Source Sans Pro Light"/>
                </a:defRPr>
              </a:lvl1pPr>
            </a:lstStyle>
            <a:p>
              <a:pPr marL="0" marR="0" lvl="0" indent="0" defTabSz="1828800" eaLnBrk="1" fontAlgn="auto" latinLnBrk="0" hangingPunct="0">
                <a:lnSpc>
                  <a:spcPct val="13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A0A46"/>
                  </a:solidFill>
                  <a:effectLst/>
                  <a:uLnTx/>
                  <a:uFillTx/>
                  <a:latin typeface="Roboto" panose="02000000000000000000" pitchFamily="2" charset="0"/>
                  <a:ea typeface="Roboto" panose="02000000000000000000" pitchFamily="2" charset="0"/>
                  <a:cs typeface="Roboto" panose="02000000000000000000" pitchFamily="2" charset="0"/>
                  <a:sym typeface="Source Sans Pro Light"/>
                </a:rPr>
                <a:t>The trend indicates a decline of the collection rate  starting from 2019 to  2021</a:t>
              </a:r>
            </a:p>
          </p:txBody>
        </p:sp>
        <p:sp>
          <p:nvSpPr>
            <p:cNvPr id="46" name="Donut 28">
              <a:extLst>
                <a:ext uri="{FF2B5EF4-FFF2-40B4-BE49-F238E27FC236}">
                  <a16:creationId xmlns:a16="http://schemas.microsoft.com/office/drawing/2014/main" id="{07A59705-16DC-A447-CDE1-C840B5183A3C}"/>
                </a:ext>
              </a:extLst>
            </p:cNvPr>
            <p:cNvSpPr/>
            <p:nvPr/>
          </p:nvSpPr>
          <p:spPr>
            <a:xfrm>
              <a:off x="6952210" y="2374910"/>
              <a:ext cx="467765" cy="46776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8" y="10800"/>
                  </a:moveTo>
                  <a:cubicBezTo>
                    <a:pt x="338" y="16578"/>
                    <a:pt x="5022" y="21262"/>
                    <a:pt x="10800" y="21262"/>
                  </a:cubicBezTo>
                  <a:cubicBezTo>
                    <a:pt x="16578" y="21262"/>
                    <a:pt x="21262" y="16578"/>
                    <a:pt x="21262" y="10800"/>
                  </a:cubicBezTo>
                  <a:cubicBezTo>
                    <a:pt x="21262" y="5022"/>
                    <a:pt x="16578" y="338"/>
                    <a:pt x="10800" y="338"/>
                  </a:cubicBezTo>
                  <a:cubicBezTo>
                    <a:pt x="5022" y="338"/>
                    <a:pt x="338" y="5022"/>
                    <a:pt x="338" y="10800"/>
                  </a:cubicBezTo>
                  <a:close/>
                </a:path>
              </a:pathLst>
            </a:custGeom>
            <a:gradFill flip="none" rotWithShape="1">
              <a:gsLst>
                <a:gs pos="0">
                  <a:srgbClr val="0E4481"/>
                </a:gs>
                <a:gs pos="48000">
                  <a:srgbClr val="1E88E5"/>
                </a:gs>
                <a:gs pos="100000">
                  <a:srgbClr val="0D47A1"/>
                </a:gs>
              </a:gsLst>
              <a:path path="circle">
                <a:fillToRect l="62278" t="119636" r="37721" b="-19636"/>
              </a:path>
            </a:gradFill>
            <a:ln w="12700" cap="flat">
              <a:solidFill>
                <a:srgbClr val="3078B3"/>
              </a:solidFill>
              <a:prstDash val="solid"/>
              <a:miter lim="800000"/>
            </a:ln>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dirty="0">
                <a:ln>
                  <a:noFill/>
                </a:ln>
                <a:solidFill>
                  <a:srgbClr val="656D78"/>
                </a:solidFill>
                <a:effectLst/>
                <a:uLnTx/>
                <a:uFillTx/>
                <a:cs typeface="Calibri"/>
                <a:sym typeface="Calibri"/>
              </a:endParaRPr>
            </a:p>
          </p:txBody>
        </p:sp>
        <p:sp>
          <p:nvSpPr>
            <p:cNvPr id="47" name="Shape 2774">
              <a:extLst>
                <a:ext uri="{FF2B5EF4-FFF2-40B4-BE49-F238E27FC236}">
                  <a16:creationId xmlns:a16="http://schemas.microsoft.com/office/drawing/2014/main" id="{DB42133B-6C67-AF37-902D-AE81289F28C6}"/>
                </a:ext>
              </a:extLst>
            </p:cNvPr>
            <p:cNvSpPr>
              <a:spLocks noChangeAspect="1"/>
            </p:cNvSpPr>
            <p:nvPr/>
          </p:nvSpPr>
          <p:spPr>
            <a:xfrm>
              <a:off x="7050425" y="2489400"/>
              <a:ext cx="271333" cy="271333"/>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gradFill flip="none" rotWithShape="1">
              <a:gsLst>
                <a:gs pos="0">
                  <a:srgbClr val="0E4481"/>
                </a:gs>
                <a:gs pos="48000">
                  <a:srgbClr val="1E88E5"/>
                </a:gs>
                <a:gs pos="100000">
                  <a:srgbClr val="0D47A1"/>
                </a:gs>
              </a:gsLst>
              <a:path path="circle">
                <a:fillToRect l="62278" t="119636" r="37721" b="-19636"/>
              </a:path>
            </a:gra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grpSp>
      <p:sp>
        <p:nvSpPr>
          <p:cNvPr id="2" name="TextBox 1">
            <a:extLst>
              <a:ext uri="{FF2B5EF4-FFF2-40B4-BE49-F238E27FC236}">
                <a16:creationId xmlns:a16="http://schemas.microsoft.com/office/drawing/2014/main" id="{E03AE9FB-FE96-5E21-CFBD-2186D5E63A4F}"/>
              </a:ext>
            </a:extLst>
          </p:cNvPr>
          <p:cNvSpPr txBox="1"/>
          <p:nvPr/>
        </p:nvSpPr>
        <p:spPr>
          <a:xfrm>
            <a:off x="9908050" y="3502215"/>
            <a:ext cx="703241" cy="261610"/>
          </a:xfrm>
          <a:prstGeom prst="rect">
            <a:avLst/>
          </a:prstGeom>
          <a:noFill/>
        </p:spPr>
        <p:txBody>
          <a:bodyPr wrap="square" rtlCol="0">
            <a:spAutoFit/>
          </a:bodyPr>
          <a:lstStyle/>
          <a:p>
            <a:r>
              <a:rPr lang="en-US" sz="1100" b="1" dirty="0">
                <a:latin typeface="Roboto" panose="02000000000000000000" pitchFamily="2" charset="0"/>
                <a:ea typeface="Roboto" panose="02000000000000000000" pitchFamily="2" charset="0"/>
                <a:cs typeface="Roboto" panose="02000000000000000000" pitchFamily="2" charset="0"/>
              </a:rPr>
              <a:t>BMLWE</a:t>
            </a:r>
          </a:p>
        </p:txBody>
      </p:sp>
      <p:sp>
        <p:nvSpPr>
          <p:cNvPr id="4" name="TextBox 3">
            <a:extLst>
              <a:ext uri="{FF2B5EF4-FFF2-40B4-BE49-F238E27FC236}">
                <a16:creationId xmlns:a16="http://schemas.microsoft.com/office/drawing/2014/main" id="{76E35EEA-604E-702C-ED0F-23BBEDCF8A07}"/>
              </a:ext>
            </a:extLst>
          </p:cNvPr>
          <p:cNvSpPr txBox="1"/>
          <p:nvPr/>
        </p:nvSpPr>
        <p:spPr>
          <a:xfrm>
            <a:off x="10009897" y="4197226"/>
            <a:ext cx="703241" cy="261610"/>
          </a:xfrm>
          <a:prstGeom prst="rect">
            <a:avLst/>
          </a:prstGeom>
          <a:noFill/>
        </p:spPr>
        <p:txBody>
          <a:bodyPr wrap="square" rtlCol="0">
            <a:spAutoFit/>
          </a:bodyPr>
          <a:lstStyle/>
          <a:p>
            <a:r>
              <a:rPr lang="en-US" sz="1100" b="1" dirty="0">
                <a:latin typeface="Roboto" panose="02000000000000000000" pitchFamily="2" charset="0"/>
                <a:ea typeface="Roboto" panose="02000000000000000000" pitchFamily="2" charset="0"/>
                <a:cs typeface="Roboto" panose="02000000000000000000" pitchFamily="2" charset="0"/>
              </a:rPr>
              <a:t>NLWE</a:t>
            </a:r>
          </a:p>
        </p:txBody>
      </p:sp>
      <p:sp>
        <p:nvSpPr>
          <p:cNvPr id="7" name="TextBox 6">
            <a:extLst>
              <a:ext uri="{FF2B5EF4-FFF2-40B4-BE49-F238E27FC236}">
                <a16:creationId xmlns:a16="http://schemas.microsoft.com/office/drawing/2014/main" id="{7BB8F4C1-445B-A121-B3EF-54827ABB27EC}"/>
              </a:ext>
            </a:extLst>
          </p:cNvPr>
          <p:cNvSpPr txBox="1"/>
          <p:nvPr/>
        </p:nvSpPr>
        <p:spPr>
          <a:xfrm>
            <a:off x="10108581" y="5215307"/>
            <a:ext cx="703241" cy="261610"/>
          </a:xfrm>
          <a:prstGeom prst="rect">
            <a:avLst/>
          </a:prstGeom>
          <a:noFill/>
        </p:spPr>
        <p:txBody>
          <a:bodyPr wrap="square" rtlCol="0">
            <a:spAutoFit/>
          </a:bodyPr>
          <a:lstStyle/>
          <a:p>
            <a:r>
              <a:rPr lang="en-US" sz="1100" b="1" dirty="0">
                <a:latin typeface="Roboto" panose="02000000000000000000" pitchFamily="2" charset="0"/>
                <a:ea typeface="Roboto" panose="02000000000000000000" pitchFamily="2" charset="0"/>
                <a:cs typeface="Roboto" panose="02000000000000000000" pitchFamily="2" charset="0"/>
              </a:rPr>
              <a:t>BWE</a:t>
            </a:r>
          </a:p>
        </p:txBody>
      </p:sp>
      <p:sp>
        <p:nvSpPr>
          <p:cNvPr id="8" name="TextBox 7">
            <a:extLst>
              <a:ext uri="{FF2B5EF4-FFF2-40B4-BE49-F238E27FC236}">
                <a16:creationId xmlns:a16="http://schemas.microsoft.com/office/drawing/2014/main" id="{5957180F-82A2-3F99-F397-63D2FB40C296}"/>
              </a:ext>
            </a:extLst>
          </p:cNvPr>
          <p:cNvSpPr txBox="1"/>
          <p:nvPr/>
        </p:nvSpPr>
        <p:spPr>
          <a:xfrm>
            <a:off x="10022730" y="4665959"/>
            <a:ext cx="653481" cy="261610"/>
          </a:xfrm>
          <a:prstGeom prst="rect">
            <a:avLst/>
          </a:prstGeom>
          <a:noFill/>
        </p:spPr>
        <p:txBody>
          <a:bodyPr wrap="square" rtlCol="0">
            <a:spAutoFit/>
          </a:bodyPr>
          <a:lstStyle/>
          <a:p>
            <a:r>
              <a:rPr lang="en-US" sz="1100" b="1" dirty="0">
                <a:latin typeface="Roboto" panose="02000000000000000000" pitchFamily="2" charset="0"/>
                <a:ea typeface="Roboto" panose="02000000000000000000" pitchFamily="2" charset="0"/>
                <a:cs typeface="Roboto" panose="02000000000000000000" pitchFamily="2" charset="0"/>
              </a:rPr>
              <a:t>SLWE</a:t>
            </a:r>
          </a:p>
        </p:txBody>
      </p:sp>
    </p:spTree>
    <p:extLst>
      <p:ext uri="{BB962C8B-B14F-4D97-AF65-F5344CB8AC3E}">
        <p14:creationId xmlns:p14="http://schemas.microsoft.com/office/powerpoint/2010/main" val="3748539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D0B29D-F54F-4D17-B88F-A75FD4EAC38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38761776-F1B9-1E65-A739-DBCF98AF862E}"/>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Accounts Receivable (Arrears)</a:t>
            </a:r>
          </a:p>
        </p:txBody>
      </p:sp>
      <p:pic>
        <p:nvPicPr>
          <p:cNvPr id="7" name="Picture 6">
            <a:extLst>
              <a:ext uri="{FF2B5EF4-FFF2-40B4-BE49-F238E27FC236}">
                <a16:creationId xmlns:a16="http://schemas.microsoft.com/office/drawing/2014/main" id="{A308450D-08CE-687E-A2E6-1EBA55911782}"/>
              </a:ext>
            </a:extLst>
          </p:cNvPr>
          <p:cNvPicPr>
            <a:picLocks noChangeAspect="1"/>
          </p:cNvPicPr>
          <p:nvPr/>
        </p:nvPicPr>
        <p:blipFill>
          <a:blip r:embed="rId5"/>
          <a:stretch>
            <a:fillRect/>
          </a:stretch>
        </p:blipFill>
        <p:spPr>
          <a:xfrm>
            <a:off x="705099" y="2827606"/>
            <a:ext cx="10781801" cy="3255637"/>
          </a:xfrm>
          <a:prstGeom prst="rect">
            <a:avLst/>
          </a:prstGeom>
        </p:spPr>
      </p:pic>
      <p:grpSp>
        <p:nvGrpSpPr>
          <p:cNvPr id="8" name="Group 7">
            <a:extLst>
              <a:ext uri="{FF2B5EF4-FFF2-40B4-BE49-F238E27FC236}">
                <a16:creationId xmlns:a16="http://schemas.microsoft.com/office/drawing/2014/main" id="{E2014B5C-65AE-679F-0CCC-30BC423E76D7}"/>
              </a:ext>
            </a:extLst>
          </p:cNvPr>
          <p:cNvGrpSpPr/>
          <p:nvPr/>
        </p:nvGrpSpPr>
        <p:grpSpPr>
          <a:xfrm>
            <a:off x="1604045" y="1657099"/>
            <a:ext cx="4106290" cy="999759"/>
            <a:chOff x="6952211" y="4053374"/>
            <a:chExt cx="4106290" cy="999759"/>
          </a:xfrm>
        </p:grpSpPr>
        <p:grpSp>
          <p:nvGrpSpPr>
            <p:cNvPr id="9" name="Group 26">
              <a:extLst>
                <a:ext uri="{FF2B5EF4-FFF2-40B4-BE49-F238E27FC236}">
                  <a16:creationId xmlns:a16="http://schemas.microsoft.com/office/drawing/2014/main" id="{3F0DF1EF-F90B-B2D4-85D3-73A0A850880E}"/>
                </a:ext>
              </a:extLst>
            </p:cNvPr>
            <p:cNvGrpSpPr>
              <a:grpSpLocks noChangeAspect="1"/>
            </p:cNvGrpSpPr>
            <p:nvPr/>
          </p:nvGrpSpPr>
          <p:grpSpPr>
            <a:xfrm>
              <a:off x="6952211" y="4180262"/>
              <a:ext cx="467765" cy="467765"/>
              <a:chOff x="-1" y="-1"/>
              <a:chExt cx="1173534" cy="1173534"/>
            </a:xfrm>
          </p:grpSpPr>
          <p:sp>
            <p:nvSpPr>
              <p:cNvPr id="12" name="Shape 2799">
                <a:extLst>
                  <a:ext uri="{FF2B5EF4-FFF2-40B4-BE49-F238E27FC236}">
                    <a16:creationId xmlns:a16="http://schemas.microsoft.com/office/drawing/2014/main" id="{A47219D8-A0CA-DD4E-36AF-D6368D57F20E}"/>
                  </a:ext>
                </a:extLst>
              </p:cNvPr>
              <p:cNvSpPr/>
              <p:nvPr/>
            </p:nvSpPr>
            <p:spPr>
              <a:xfrm>
                <a:off x="307438" y="377294"/>
                <a:ext cx="558657" cy="406297"/>
              </a:xfrm>
              <a:custGeom>
                <a:avLst/>
                <a:gdLst/>
                <a:ahLst/>
                <a:cxnLst>
                  <a:cxn ang="0">
                    <a:pos x="wd2" y="hd2"/>
                  </a:cxn>
                  <a:cxn ang="5400000">
                    <a:pos x="wd2" y="hd2"/>
                  </a:cxn>
                  <a:cxn ang="10800000">
                    <a:pos x="wd2" y="hd2"/>
                  </a:cxn>
                  <a:cxn ang="16200000">
                    <a:pos x="wd2" y="hd2"/>
                  </a:cxn>
                </a:cxnLst>
                <a:rect l="0" t="0" r="r" b="b"/>
                <a:pathLst>
                  <a:path w="21600" h="21600" extrusionOk="0">
                    <a:moveTo>
                      <a:pt x="9916" y="11782"/>
                    </a:moveTo>
                    <a:cubicBezTo>
                      <a:pt x="9916" y="11929"/>
                      <a:pt x="9939" y="12054"/>
                      <a:pt x="9982" y="12159"/>
                    </a:cubicBezTo>
                    <a:cubicBezTo>
                      <a:pt x="10026" y="12263"/>
                      <a:pt x="10082" y="12351"/>
                      <a:pt x="10151" y="12425"/>
                    </a:cubicBezTo>
                    <a:cubicBezTo>
                      <a:pt x="10219" y="12498"/>
                      <a:pt x="10298" y="12557"/>
                      <a:pt x="10388" y="12604"/>
                    </a:cubicBezTo>
                    <a:cubicBezTo>
                      <a:pt x="10478" y="12650"/>
                      <a:pt x="10513" y="12688"/>
                      <a:pt x="10605" y="12719"/>
                    </a:cubicBezTo>
                    <a:lnTo>
                      <a:pt x="10605" y="10882"/>
                    </a:lnTo>
                    <a:cubicBezTo>
                      <a:pt x="10368" y="10882"/>
                      <a:pt x="10241" y="10952"/>
                      <a:pt x="10111" y="11090"/>
                    </a:cubicBezTo>
                    <a:cubicBezTo>
                      <a:pt x="9981" y="11227"/>
                      <a:pt x="9916" y="11458"/>
                      <a:pt x="9916" y="11782"/>
                    </a:cubicBezTo>
                    <a:moveTo>
                      <a:pt x="11501" y="14278"/>
                    </a:moveTo>
                    <a:cubicBezTo>
                      <a:pt x="11425" y="14199"/>
                      <a:pt x="11338" y="14135"/>
                      <a:pt x="11242" y="14086"/>
                    </a:cubicBezTo>
                    <a:cubicBezTo>
                      <a:pt x="11145" y="14037"/>
                      <a:pt x="11102" y="13994"/>
                      <a:pt x="11001" y="13958"/>
                    </a:cubicBezTo>
                    <a:lnTo>
                      <a:pt x="11001" y="16096"/>
                    </a:lnTo>
                    <a:cubicBezTo>
                      <a:pt x="11238" y="16071"/>
                      <a:pt x="11377" y="15975"/>
                      <a:pt x="11528" y="15806"/>
                    </a:cubicBezTo>
                    <a:cubicBezTo>
                      <a:pt x="11680" y="15638"/>
                      <a:pt x="11756" y="15371"/>
                      <a:pt x="11756" y="15004"/>
                    </a:cubicBezTo>
                    <a:cubicBezTo>
                      <a:pt x="11756" y="14833"/>
                      <a:pt x="11733" y="14689"/>
                      <a:pt x="11686" y="14572"/>
                    </a:cubicBezTo>
                    <a:cubicBezTo>
                      <a:pt x="11640" y="14456"/>
                      <a:pt x="11579" y="14358"/>
                      <a:pt x="11501" y="14278"/>
                    </a:cubicBezTo>
                    <a:moveTo>
                      <a:pt x="12385" y="15751"/>
                    </a:moveTo>
                    <a:cubicBezTo>
                      <a:pt x="12304" y="16006"/>
                      <a:pt x="12193" y="16216"/>
                      <a:pt x="12052" y="16385"/>
                    </a:cubicBezTo>
                    <a:cubicBezTo>
                      <a:pt x="11911" y="16553"/>
                      <a:pt x="11747" y="16681"/>
                      <a:pt x="11558" y="16770"/>
                    </a:cubicBezTo>
                    <a:cubicBezTo>
                      <a:pt x="11369" y="16859"/>
                      <a:pt x="11221" y="16910"/>
                      <a:pt x="11001" y="16922"/>
                    </a:cubicBezTo>
                    <a:lnTo>
                      <a:pt x="11001" y="17549"/>
                    </a:lnTo>
                    <a:lnTo>
                      <a:pt x="10605" y="17549"/>
                    </a:lnTo>
                    <a:lnTo>
                      <a:pt x="10605" y="16922"/>
                    </a:lnTo>
                    <a:cubicBezTo>
                      <a:pt x="10368" y="16915"/>
                      <a:pt x="10206" y="16863"/>
                      <a:pt x="10009" y="16766"/>
                    </a:cubicBezTo>
                    <a:cubicBezTo>
                      <a:pt x="9811" y="16667"/>
                      <a:pt x="9642" y="16528"/>
                      <a:pt x="9501" y="16348"/>
                    </a:cubicBezTo>
                    <a:cubicBezTo>
                      <a:pt x="9361" y="16168"/>
                      <a:pt x="9252" y="15946"/>
                      <a:pt x="9175" y="15683"/>
                    </a:cubicBezTo>
                    <a:cubicBezTo>
                      <a:pt x="9098" y="15420"/>
                      <a:pt x="9062" y="15117"/>
                      <a:pt x="9066" y="14775"/>
                    </a:cubicBezTo>
                    <a:lnTo>
                      <a:pt x="9818" y="14775"/>
                    </a:lnTo>
                    <a:cubicBezTo>
                      <a:pt x="9813" y="15178"/>
                      <a:pt x="9877" y="15496"/>
                      <a:pt x="10009" y="15729"/>
                    </a:cubicBezTo>
                    <a:cubicBezTo>
                      <a:pt x="10140" y="15961"/>
                      <a:pt x="10302" y="16083"/>
                      <a:pt x="10605" y="16096"/>
                    </a:cubicBezTo>
                    <a:lnTo>
                      <a:pt x="10605" y="13875"/>
                    </a:lnTo>
                    <a:cubicBezTo>
                      <a:pt x="10425" y="13807"/>
                      <a:pt x="10302" y="13726"/>
                      <a:pt x="10124" y="13631"/>
                    </a:cubicBezTo>
                    <a:cubicBezTo>
                      <a:pt x="9946" y="13537"/>
                      <a:pt x="9786" y="13414"/>
                      <a:pt x="9643" y="13264"/>
                    </a:cubicBezTo>
                    <a:cubicBezTo>
                      <a:pt x="9500" y="13115"/>
                      <a:pt x="9385" y="12927"/>
                      <a:pt x="9297" y="12700"/>
                    </a:cubicBezTo>
                    <a:cubicBezTo>
                      <a:pt x="9209" y="12474"/>
                      <a:pt x="9165" y="12192"/>
                      <a:pt x="9165" y="11855"/>
                    </a:cubicBezTo>
                    <a:cubicBezTo>
                      <a:pt x="9165" y="11562"/>
                      <a:pt x="9206" y="11304"/>
                      <a:pt x="9287" y="11080"/>
                    </a:cubicBezTo>
                    <a:cubicBezTo>
                      <a:pt x="9369" y="10857"/>
                      <a:pt x="9478" y="10670"/>
                      <a:pt x="9617" y="10520"/>
                    </a:cubicBezTo>
                    <a:cubicBezTo>
                      <a:pt x="9755" y="10370"/>
                      <a:pt x="9914" y="10256"/>
                      <a:pt x="10094" y="10176"/>
                    </a:cubicBezTo>
                    <a:cubicBezTo>
                      <a:pt x="10274" y="10097"/>
                      <a:pt x="10407" y="10057"/>
                      <a:pt x="10605" y="10057"/>
                    </a:cubicBezTo>
                    <a:lnTo>
                      <a:pt x="10605" y="9455"/>
                    </a:lnTo>
                    <a:lnTo>
                      <a:pt x="11001" y="9455"/>
                    </a:lnTo>
                    <a:lnTo>
                      <a:pt x="11001" y="10057"/>
                    </a:lnTo>
                    <a:cubicBezTo>
                      <a:pt x="11199" y="10057"/>
                      <a:pt x="11329" y="10093"/>
                      <a:pt x="11505" y="10167"/>
                    </a:cubicBezTo>
                    <a:cubicBezTo>
                      <a:pt x="11681" y="10240"/>
                      <a:pt x="11834" y="10350"/>
                      <a:pt x="11963" y="10498"/>
                    </a:cubicBezTo>
                    <a:cubicBezTo>
                      <a:pt x="12093" y="10644"/>
                      <a:pt x="12196" y="10831"/>
                      <a:pt x="12273" y="11057"/>
                    </a:cubicBezTo>
                    <a:cubicBezTo>
                      <a:pt x="12350" y="11284"/>
                      <a:pt x="12388" y="11547"/>
                      <a:pt x="12388" y="11847"/>
                    </a:cubicBezTo>
                    <a:lnTo>
                      <a:pt x="11637" y="11847"/>
                    </a:lnTo>
                    <a:cubicBezTo>
                      <a:pt x="11628" y="11534"/>
                      <a:pt x="11570" y="11296"/>
                      <a:pt x="11463" y="11130"/>
                    </a:cubicBezTo>
                    <a:cubicBezTo>
                      <a:pt x="11355" y="10965"/>
                      <a:pt x="11238" y="10882"/>
                      <a:pt x="11001" y="10882"/>
                    </a:cubicBezTo>
                    <a:lnTo>
                      <a:pt x="11001" y="12819"/>
                    </a:lnTo>
                    <a:cubicBezTo>
                      <a:pt x="11199" y="12894"/>
                      <a:pt x="11336" y="12978"/>
                      <a:pt x="11525" y="13076"/>
                    </a:cubicBezTo>
                    <a:cubicBezTo>
                      <a:pt x="11714" y="13175"/>
                      <a:pt x="11881" y="13300"/>
                      <a:pt x="12026" y="13453"/>
                    </a:cubicBezTo>
                    <a:cubicBezTo>
                      <a:pt x="12171" y="13605"/>
                      <a:pt x="12287" y="13795"/>
                      <a:pt x="12375" y="14021"/>
                    </a:cubicBezTo>
                    <a:cubicBezTo>
                      <a:pt x="12463" y="14248"/>
                      <a:pt x="12507" y="14526"/>
                      <a:pt x="12507" y="14857"/>
                    </a:cubicBezTo>
                    <a:cubicBezTo>
                      <a:pt x="12507" y="15199"/>
                      <a:pt x="12466" y="15497"/>
                      <a:pt x="12385" y="15751"/>
                    </a:cubicBezTo>
                    <a:moveTo>
                      <a:pt x="10800" y="8100"/>
                    </a:moveTo>
                    <a:cubicBezTo>
                      <a:pt x="8631" y="8100"/>
                      <a:pt x="6873" y="10518"/>
                      <a:pt x="6873" y="13500"/>
                    </a:cubicBezTo>
                    <a:cubicBezTo>
                      <a:pt x="6873" y="16483"/>
                      <a:pt x="8631" y="18900"/>
                      <a:pt x="10800" y="18900"/>
                    </a:cubicBezTo>
                    <a:cubicBezTo>
                      <a:pt x="12969" y="18900"/>
                      <a:pt x="14727" y="16483"/>
                      <a:pt x="14727" y="13500"/>
                    </a:cubicBezTo>
                    <a:cubicBezTo>
                      <a:pt x="14727" y="10518"/>
                      <a:pt x="12969" y="8100"/>
                      <a:pt x="10800" y="8100"/>
                    </a:cubicBezTo>
                    <a:moveTo>
                      <a:pt x="17182" y="17550"/>
                    </a:moveTo>
                    <a:lnTo>
                      <a:pt x="16200" y="17550"/>
                    </a:lnTo>
                    <a:cubicBezTo>
                      <a:pt x="15929" y="17550"/>
                      <a:pt x="15709" y="17852"/>
                      <a:pt x="15709" y="18225"/>
                    </a:cubicBezTo>
                    <a:cubicBezTo>
                      <a:pt x="15709" y="18598"/>
                      <a:pt x="15929" y="18900"/>
                      <a:pt x="16200" y="18900"/>
                    </a:cubicBezTo>
                    <a:lnTo>
                      <a:pt x="17182" y="18900"/>
                    </a:lnTo>
                    <a:cubicBezTo>
                      <a:pt x="17453" y="18900"/>
                      <a:pt x="17673" y="18598"/>
                      <a:pt x="17673" y="18225"/>
                    </a:cubicBezTo>
                    <a:cubicBezTo>
                      <a:pt x="17673" y="17852"/>
                      <a:pt x="17453" y="17550"/>
                      <a:pt x="17182" y="17550"/>
                    </a:cubicBezTo>
                    <a:moveTo>
                      <a:pt x="20127" y="8100"/>
                    </a:moveTo>
                    <a:cubicBezTo>
                      <a:pt x="19856" y="8100"/>
                      <a:pt x="19636" y="7798"/>
                      <a:pt x="19636" y="7425"/>
                    </a:cubicBezTo>
                    <a:cubicBezTo>
                      <a:pt x="19636" y="7052"/>
                      <a:pt x="19856" y="6750"/>
                      <a:pt x="20127" y="6750"/>
                    </a:cubicBezTo>
                    <a:cubicBezTo>
                      <a:pt x="20399" y="6750"/>
                      <a:pt x="20618" y="7052"/>
                      <a:pt x="20618" y="7425"/>
                    </a:cubicBezTo>
                    <a:cubicBezTo>
                      <a:pt x="20618" y="7798"/>
                      <a:pt x="20399" y="8100"/>
                      <a:pt x="20127" y="8100"/>
                    </a:cubicBezTo>
                    <a:moveTo>
                      <a:pt x="20618" y="17674"/>
                    </a:moveTo>
                    <a:cubicBezTo>
                      <a:pt x="20464" y="17599"/>
                      <a:pt x="20300" y="17550"/>
                      <a:pt x="20127" y="17550"/>
                    </a:cubicBezTo>
                    <a:cubicBezTo>
                      <a:pt x="19314" y="17550"/>
                      <a:pt x="18655" y="18457"/>
                      <a:pt x="18655" y="19575"/>
                    </a:cubicBezTo>
                    <a:cubicBezTo>
                      <a:pt x="18655" y="19813"/>
                      <a:pt x="18690" y="20038"/>
                      <a:pt x="18745" y="20250"/>
                    </a:cubicBezTo>
                    <a:lnTo>
                      <a:pt x="2855" y="20250"/>
                    </a:lnTo>
                    <a:cubicBezTo>
                      <a:pt x="2910" y="20038"/>
                      <a:pt x="2945" y="19813"/>
                      <a:pt x="2945" y="19575"/>
                    </a:cubicBezTo>
                    <a:cubicBezTo>
                      <a:pt x="2945" y="18457"/>
                      <a:pt x="2286" y="17550"/>
                      <a:pt x="1473" y="17550"/>
                    </a:cubicBezTo>
                    <a:cubicBezTo>
                      <a:pt x="1300" y="17550"/>
                      <a:pt x="1136" y="17599"/>
                      <a:pt x="982" y="17674"/>
                    </a:cubicBezTo>
                    <a:lnTo>
                      <a:pt x="982" y="9326"/>
                    </a:lnTo>
                    <a:cubicBezTo>
                      <a:pt x="1136" y="9402"/>
                      <a:pt x="1300"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9" y="18900"/>
                      <a:pt x="20618" y="19203"/>
                      <a:pt x="20618" y="19575"/>
                    </a:cubicBezTo>
                    <a:cubicBezTo>
                      <a:pt x="20618" y="19948"/>
                      <a:pt x="20399" y="20250"/>
                      <a:pt x="20127" y="20250"/>
                    </a:cubicBezTo>
                    <a:moveTo>
                      <a:pt x="1473" y="20250"/>
                    </a:moveTo>
                    <a:cubicBezTo>
                      <a:pt x="1201" y="20250"/>
                      <a:pt x="982" y="19948"/>
                      <a:pt x="982" y="19575"/>
                    </a:cubicBezTo>
                    <a:cubicBezTo>
                      <a:pt x="982" y="19203"/>
                      <a:pt x="1201"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1" y="8100"/>
                      <a:pt x="982" y="7798"/>
                      <a:pt x="982" y="7425"/>
                    </a:cubicBezTo>
                    <a:cubicBezTo>
                      <a:pt x="982" y="7052"/>
                      <a:pt x="1201" y="6750"/>
                      <a:pt x="1473" y="6750"/>
                    </a:cubicBezTo>
                    <a:moveTo>
                      <a:pt x="20618" y="5400"/>
                    </a:moveTo>
                    <a:lnTo>
                      <a:pt x="982" y="5400"/>
                    </a:lnTo>
                    <a:cubicBezTo>
                      <a:pt x="440" y="5400"/>
                      <a:pt x="0" y="6004"/>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4"/>
                      <a:pt x="21160" y="5400"/>
                      <a:pt x="20618" y="5400"/>
                    </a:cubicBezTo>
                    <a:moveTo>
                      <a:pt x="2455" y="4050"/>
                    </a:moveTo>
                    <a:lnTo>
                      <a:pt x="19145" y="4050"/>
                    </a:lnTo>
                    <a:cubicBezTo>
                      <a:pt x="19417" y="4050"/>
                      <a:pt x="19636" y="3748"/>
                      <a:pt x="19636" y="3376"/>
                    </a:cubicBezTo>
                    <a:cubicBezTo>
                      <a:pt x="19636" y="3002"/>
                      <a:pt x="19417" y="2700"/>
                      <a:pt x="19145" y="2700"/>
                    </a:cubicBezTo>
                    <a:lnTo>
                      <a:pt x="2455" y="2700"/>
                    </a:lnTo>
                    <a:cubicBezTo>
                      <a:pt x="2183" y="2700"/>
                      <a:pt x="1964" y="3002"/>
                      <a:pt x="1964" y="3376"/>
                    </a:cubicBezTo>
                    <a:cubicBezTo>
                      <a:pt x="1964" y="3748"/>
                      <a:pt x="2183" y="4050"/>
                      <a:pt x="2455" y="40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moveTo>
                      <a:pt x="5400" y="8100"/>
                    </a:moveTo>
                    <a:lnTo>
                      <a:pt x="4418" y="8100"/>
                    </a:lnTo>
                    <a:cubicBezTo>
                      <a:pt x="4147" y="8100"/>
                      <a:pt x="3927" y="8403"/>
                      <a:pt x="3927" y="8775"/>
                    </a:cubicBezTo>
                    <a:cubicBezTo>
                      <a:pt x="3927" y="9148"/>
                      <a:pt x="4147" y="9450"/>
                      <a:pt x="4418" y="9450"/>
                    </a:cubicBezTo>
                    <a:lnTo>
                      <a:pt x="5400" y="9450"/>
                    </a:lnTo>
                    <a:cubicBezTo>
                      <a:pt x="5671" y="9450"/>
                      <a:pt x="5891" y="9148"/>
                      <a:pt x="5891" y="8775"/>
                    </a:cubicBezTo>
                    <a:cubicBezTo>
                      <a:pt x="5891" y="8403"/>
                      <a:pt x="5671" y="8100"/>
                      <a:pt x="5400" y="8100"/>
                    </a:cubicBezTo>
                  </a:path>
                </a:pathLst>
              </a:custGeom>
              <a:gradFill flip="none" rotWithShape="1">
                <a:gsLst>
                  <a:gs pos="0">
                    <a:srgbClr val="0E4481"/>
                  </a:gs>
                  <a:gs pos="48000">
                    <a:srgbClr val="1E88E5"/>
                  </a:gs>
                  <a:gs pos="100000">
                    <a:srgbClr val="0D47A1"/>
                  </a:gs>
                </a:gsLst>
                <a:path path="circle">
                  <a:fillToRect l="62278" t="119636" r="37721" b="-19636"/>
                </a:path>
              </a:gra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sp>
            <p:nvSpPr>
              <p:cNvPr id="13" name="Donut 28">
                <a:extLst>
                  <a:ext uri="{FF2B5EF4-FFF2-40B4-BE49-F238E27FC236}">
                    <a16:creationId xmlns:a16="http://schemas.microsoft.com/office/drawing/2014/main" id="{87DF3C6D-A65F-5FD3-FDE6-236CAE6E1453}"/>
                  </a:ext>
                </a:extLst>
              </p:cNvPr>
              <p:cNvSpPr/>
              <p:nvPr/>
            </p:nvSpPr>
            <p:spPr>
              <a:xfrm>
                <a:off x="-1" y="-1"/>
                <a:ext cx="1173534" cy="117353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8" y="10800"/>
                    </a:moveTo>
                    <a:cubicBezTo>
                      <a:pt x="338" y="16578"/>
                      <a:pt x="5022" y="21262"/>
                      <a:pt x="10800" y="21262"/>
                    </a:cubicBezTo>
                    <a:cubicBezTo>
                      <a:pt x="16578" y="21262"/>
                      <a:pt x="21262" y="16578"/>
                      <a:pt x="21262" y="10800"/>
                    </a:cubicBezTo>
                    <a:cubicBezTo>
                      <a:pt x="21262" y="5022"/>
                      <a:pt x="16578" y="338"/>
                      <a:pt x="10800" y="338"/>
                    </a:cubicBezTo>
                    <a:cubicBezTo>
                      <a:pt x="5022" y="338"/>
                      <a:pt x="338" y="5022"/>
                      <a:pt x="338" y="10800"/>
                    </a:cubicBezTo>
                    <a:close/>
                  </a:path>
                </a:pathLst>
              </a:custGeom>
              <a:gradFill flip="none" rotWithShape="1">
                <a:gsLst>
                  <a:gs pos="0">
                    <a:srgbClr val="0E4481"/>
                  </a:gs>
                  <a:gs pos="48000">
                    <a:srgbClr val="1E88E5"/>
                  </a:gs>
                  <a:gs pos="100000">
                    <a:srgbClr val="0D47A1"/>
                  </a:gs>
                </a:gsLst>
                <a:path path="circle">
                  <a:fillToRect l="62278" t="119636" r="37721" b="-19636"/>
                </a:path>
              </a:gradFill>
              <a:ln w="12700" cap="flat">
                <a:solidFill>
                  <a:srgbClr val="3078B3"/>
                </a:solidFill>
                <a:prstDash val="solid"/>
                <a:miter lim="800000"/>
              </a:ln>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dirty="0">
                  <a:ln>
                    <a:noFill/>
                  </a:ln>
                  <a:solidFill>
                    <a:srgbClr val="656D78"/>
                  </a:solidFill>
                  <a:effectLst/>
                  <a:uLnTx/>
                  <a:uFillTx/>
                  <a:cs typeface="Calibri"/>
                  <a:sym typeface="Calibri"/>
                </a:endParaRPr>
              </a:p>
            </p:txBody>
          </p:sp>
        </p:grpSp>
        <p:sp>
          <p:nvSpPr>
            <p:cNvPr id="11" name="Rectangle 17">
              <a:extLst>
                <a:ext uri="{FF2B5EF4-FFF2-40B4-BE49-F238E27FC236}">
                  <a16:creationId xmlns:a16="http://schemas.microsoft.com/office/drawing/2014/main" id="{276C6DEA-ECD4-297A-5F0A-2792D728A928}"/>
                </a:ext>
              </a:extLst>
            </p:cNvPr>
            <p:cNvSpPr/>
            <p:nvPr/>
          </p:nvSpPr>
          <p:spPr>
            <a:xfrm>
              <a:off x="7601957" y="4053374"/>
              <a:ext cx="3456544" cy="99975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lvl1pPr>
                <a:lnSpc>
                  <a:spcPct val="130000"/>
                </a:lnSpc>
                <a:defRPr sz="2400">
                  <a:latin typeface="Source Sans Pro Light"/>
                  <a:ea typeface="Source Sans Pro Light"/>
                  <a:cs typeface="Source Sans Pro Light"/>
                  <a:sym typeface="Source Sans Pro Light"/>
                </a:defRPr>
              </a:lvl1pPr>
            </a:lstStyle>
            <a:p>
              <a:pPr marL="0" marR="0" lvl="0" indent="0" defTabSz="1828800" eaLnBrk="1" fontAlgn="auto" latinLnBrk="0" hangingPunct="0">
                <a:lnSpc>
                  <a:spcPct val="130000"/>
                </a:lnSpc>
                <a:spcBef>
                  <a:spcPts val="0"/>
                </a:spcBef>
                <a:spcAft>
                  <a:spcPts val="0"/>
                </a:spcAft>
                <a:buClrTx/>
                <a:buSzTx/>
                <a:buFontTx/>
                <a:buNone/>
                <a:tabLst/>
                <a:defRPr/>
              </a:pPr>
              <a:r>
                <a:rPr lang="en-US" sz="1400" kern="0" dirty="0">
                  <a:solidFill>
                    <a:srgbClr val="0A0A46"/>
                  </a:solidFill>
                  <a:latin typeface="Roboto" panose="02000000000000000000" pitchFamily="2" charset="0"/>
                  <a:ea typeface="Roboto" panose="02000000000000000000" pitchFamily="2" charset="0"/>
                  <a:cs typeface="Roboto" panose="02000000000000000000" pitchFamily="2" charset="0"/>
                </a:rPr>
                <a:t>The accounts receivable increased between 2017 and 2020 and the bad debt will require a provision for unpaid bills</a:t>
              </a:r>
            </a:p>
          </p:txBody>
        </p:sp>
      </p:grpSp>
      <p:grpSp>
        <p:nvGrpSpPr>
          <p:cNvPr id="14" name="Group 13">
            <a:extLst>
              <a:ext uri="{FF2B5EF4-FFF2-40B4-BE49-F238E27FC236}">
                <a16:creationId xmlns:a16="http://schemas.microsoft.com/office/drawing/2014/main" id="{EFCC7F93-DD5D-7313-90A4-ACE472375F85}"/>
              </a:ext>
            </a:extLst>
          </p:cNvPr>
          <p:cNvGrpSpPr/>
          <p:nvPr/>
        </p:nvGrpSpPr>
        <p:grpSpPr>
          <a:xfrm>
            <a:off x="6869447" y="1657099"/>
            <a:ext cx="3665203" cy="1001619"/>
            <a:chOff x="6952211" y="5556013"/>
            <a:chExt cx="3665203" cy="1001619"/>
          </a:xfrm>
        </p:grpSpPr>
        <p:grpSp>
          <p:nvGrpSpPr>
            <p:cNvPr id="15" name="Group 14">
              <a:extLst>
                <a:ext uri="{FF2B5EF4-FFF2-40B4-BE49-F238E27FC236}">
                  <a16:creationId xmlns:a16="http://schemas.microsoft.com/office/drawing/2014/main" id="{42BD7DF9-846F-0AB1-D150-EA44C94499B0}"/>
                </a:ext>
              </a:extLst>
            </p:cNvPr>
            <p:cNvGrpSpPr/>
            <p:nvPr/>
          </p:nvGrpSpPr>
          <p:grpSpPr>
            <a:xfrm>
              <a:off x="6952211" y="5675465"/>
              <a:ext cx="467764" cy="467764"/>
              <a:chOff x="6833207" y="4528910"/>
              <a:chExt cx="1173535" cy="1173536"/>
            </a:xfrm>
          </p:grpSpPr>
          <p:sp>
            <p:nvSpPr>
              <p:cNvPr id="17" name="Shape 2785">
                <a:extLst>
                  <a:ext uri="{FF2B5EF4-FFF2-40B4-BE49-F238E27FC236}">
                    <a16:creationId xmlns:a16="http://schemas.microsoft.com/office/drawing/2014/main" id="{5CF64DDF-26F1-2471-5FAC-344D36C59D98}"/>
                  </a:ext>
                </a:extLst>
              </p:cNvPr>
              <p:cNvSpPr/>
              <p:nvPr/>
            </p:nvSpPr>
            <p:spPr>
              <a:xfrm>
                <a:off x="7140646" y="4870420"/>
                <a:ext cx="558657" cy="457084"/>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gradFill flip="none" rotWithShape="1">
                <a:gsLst>
                  <a:gs pos="0">
                    <a:srgbClr val="0E4481"/>
                  </a:gs>
                  <a:gs pos="48000">
                    <a:srgbClr val="1E88E5"/>
                  </a:gs>
                  <a:gs pos="100000">
                    <a:srgbClr val="0D47A1"/>
                  </a:gs>
                </a:gsLst>
                <a:path path="circle">
                  <a:fillToRect l="62278" t="119636" r="37721" b="-19636"/>
                </a:path>
              </a:gra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sp>
            <p:nvSpPr>
              <p:cNvPr id="18" name="Donut 42">
                <a:extLst>
                  <a:ext uri="{FF2B5EF4-FFF2-40B4-BE49-F238E27FC236}">
                    <a16:creationId xmlns:a16="http://schemas.microsoft.com/office/drawing/2014/main" id="{B1466688-FD82-5E9C-38C4-CCF2E89F1030}"/>
                  </a:ext>
                </a:extLst>
              </p:cNvPr>
              <p:cNvSpPr/>
              <p:nvPr/>
            </p:nvSpPr>
            <p:spPr>
              <a:xfrm>
                <a:off x="6833207" y="4528910"/>
                <a:ext cx="1173535" cy="117353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8" y="10800"/>
                    </a:moveTo>
                    <a:cubicBezTo>
                      <a:pt x="338" y="16578"/>
                      <a:pt x="5022" y="21262"/>
                      <a:pt x="10800" y="21262"/>
                    </a:cubicBezTo>
                    <a:cubicBezTo>
                      <a:pt x="16578" y="21262"/>
                      <a:pt x="21262" y="16578"/>
                      <a:pt x="21262" y="10800"/>
                    </a:cubicBezTo>
                    <a:cubicBezTo>
                      <a:pt x="21262" y="5022"/>
                      <a:pt x="16578" y="338"/>
                      <a:pt x="10800" y="338"/>
                    </a:cubicBezTo>
                    <a:cubicBezTo>
                      <a:pt x="5022" y="338"/>
                      <a:pt x="338" y="5022"/>
                      <a:pt x="338" y="10800"/>
                    </a:cubicBezTo>
                    <a:close/>
                  </a:path>
                </a:pathLst>
              </a:custGeom>
              <a:gradFill flip="none" rotWithShape="1">
                <a:gsLst>
                  <a:gs pos="0">
                    <a:srgbClr val="0E4481"/>
                  </a:gs>
                  <a:gs pos="48000">
                    <a:srgbClr val="1E88E5"/>
                  </a:gs>
                  <a:gs pos="100000">
                    <a:srgbClr val="0D47A1"/>
                  </a:gs>
                </a:gsLst>
                <a:path path="circle">
                  <a:fillToRect l="62278" t="119636" r="37721" b="-19636"/>
                </a:path>
              </a:gradFill>
              <a:ln w="12700" cap="flat">
                <a:solidFill>
                  <a:srgbClr val="3078B3"/>
                </a:solidFill>
                <a:prstDash val="solid"/>
                <a:miter lim="800000"/>
              </a:ln>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grpSp>
        <p:sp>
          <p:nvSpPr>
            <p:cNvPr id="16" name="Rectangle 17">
              <a:extLst>
                <a:ext uri="{FF2B5EF4-FFF2-40B4-BE49-F238E27FC236}">
                  <a16:creationId xmlns:a16="http://schemas.microsoft.com/office/drawing/2014/main" id="{A84D9AA4-0BE4-53CC-7420-83515894FB44}"/>
                </a:ext>
              </a:extLst>
            </p:cNvPr>
            <p:cNvSpPr/>
            <p:nvPr/>
          </p:nvSpPr>
          <p:spPr>
            <a:xfrm>
              <a:off x="7601957" y="5556013"/>
              <a:ext cx="3015457" cy="100161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lvl1pPr>
                <a:lnSpc>
                  <a:spcPct val="130000"/>
                </a:lnSpc>
                <a:defRPr sz="2400">
                  <a:latin typeface="Source Sans Pro Light"/>
                  <a:ea typeface="Source Sans Pro Light"/>
                  <a:cs typeface="Source Sans Pro Light"/>
                  <a:sym typeface="Source Sans Pro Light"/>
                </a:defRPr>
              </a:lvl1pPr>
            </a:lstStyle>
            <a:p>
              <a:pPr marL="0" marR="0" lvl="0" indent="0" defTabSz="1828800" eaLnBrk="1" fontAlgn="auto" latinLnBrk="0" hangingPunct="0">
                <a:lnSpc>
                  <a:spcPct val="130000"/>
                </a:lnSpc>
                <a:spcBef>
                  <a:spcPts val="0"/>
                </a:spcBef>
                <a:spcAft>
                  <a:spcPts val="0"/>
                </a:spcAft>
                <a:buClrTx/>
                <a:buSzTx/>
                <a:buFontTx/>
                <a:buNone/>
                <a:tabLst/>
                <a:defRPr/>
              </a:pPr>
              <a:r>
                <a:rPr lang="en-US" sz="1400" kern="0" dirty="0">
                  <a:solidFill>
                    <a:srgbClr val="0A0A46"/>
                  </a:solidFill>
                  <a:latin typeface="Roboto" panose="02000000000000000000" pitchFamily="2" charset="0"/>
                  <a:ea typeface="Roboto" panose="02000000000000000000" pitchFamily="2" charset="0"/>
                  <a:cs typeface="Roboto" panose="02000000000000000000" pitchFamily="2" charset="0"/>
                </a:rPr>
                <a:t>Accounts receivable is 4 times the annual turnover for NLWE and SLWE and 7 times for BWE!</a:t>
              </a:r>
            </a:p>
          </p:txBody>
        </p:sp>
      </p:grpSp>
    </p:spTree>
    <p:extLst>
      <p:ext uri="{BB962C8B-B14F-4D97-AF65-F5344CB8AC3E}">
        <p14:creationId xmlns:p14="http://schemas.microsoft.com/office/powerpoint/2010/main" val="405341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23</a:t>
            </a:fld>
            <a:endParaRPr lang="en-US" dirty="0"/>
          </a:p>
        </p:txBody>
      </p:sp>
      <p:sp>
        <p:nvSpPr>
          <p:cNvPr id="98" name="TextBox 97">
            <a:extLst>
              <a:ext uri="{FF2B5EF4-FFF2-40B4-BE49-F238E27FC236}">
                <a16:creationId xmlns:a16="http://schemas.microsoft.com/office/drawing/2014/main" id="{DD7AB38B-99DC-1423-E143-33F2BDF30B15}"/>
              </a:ext>
            </a:extLst>
          </p:cNvPr>
          <p:cNvSpPr txBox="1"/>
          <p:nvPr/>
        </p:nvSpPr>
        <p:spPr>
          <a:xfrm>
            <a:off x="6443462" y="1903017"/>
            <a:ext cx="1711493" cy="867930"/>
          </a:xfrm>
          <a:prstGeom prst="rect">
            <a:avLst/>
          </a:prstGeom>
          <a:noFill/>
        </p:spPr>
        <p:txBody>
          <a:bodyPr wrap="square" rtlCol="0">
            <a:spAutoFit/>
          </a:bodyPr>
          <a:lstStyle/>
          <a:p>
            <a:pPr>
              <a:lnSpc>
                <a:spcPct val="90000"/>
              </a:lnSpc>
            </a:pPr>
            <a:r>
              <a:rPr lang="en-US" sz="1400" dirty="0">
                <a:latin typeface="Roboto" panose="02000000000000000000" pitchFamily="2" charset="0"/>
                <a:ea typeface="Roboto" panose="02000000000000000000" pitchFamily="2" charset="0"/>
                <a:cs typeface="Open Sans" charset="0"/>
                <a:sym typeface="Open Sans" charset="0"/>
              </a:rPr>
              <a:t>Generate reliable </a:t>
            </a:r>
            <a:r>
              <a:rPr lang="en-US" sz="1400" b="1" dirty="0">
                <a:solidFill>
                  <a:srgbClr val="1976D2"/>
                </a:solidFill>
                <a:latin typeface="Roboto" panose="02000000000000000000" pitchFamily="2" charset="0"/>
                <a:ea typeface="Roboto" panose="02000000000000000000" pitchFamily="2" charset="0"/>
                <a:cs typeface="Open Sans" charset="0"/>
                <a:sym typeface="Open Sans" charset="0"/>
              </a:rPr>
              <a:t>data</a:t>
            </a:r>
            <a:r>
              <a:rPr lang="en-US" sz="1400" dirty="0">
                <a:latin typeface="Roboto" panose="02000000000000000000" pitchFamily="2" charset="0"/>
                <a:ea typeface="Roboto" panose="02000000000000000000" pitchFamily="2" charset="0"/>
                <a:cs typeface="Open Sans" charset="0"/>
                <a:sym typeface="Open Sans" charset="0"/>
              </a:rPr>
              <a:t> and use of </a:t>
            </a:r>
          </a:p>
          <a:p>
            <a:pPr>
              <a:lnSpc>
                <a:spcPct val="90000"/>
              </a:lnSpc>
            </a:pPr>
            <a:r>
              <a:rPr lang="en-US" sz="1400" dirty="0">
                <a:latin typeface="Roboto" panose="02000000000000000000" pitchFamily="2" charset="0"/>
                <a:ea typeface="Roboto" panose="02000000000000000000" pitchFamily="2" charset="0"/>
                <a:cs typeface="Open Sans" charset="0"/>
                <a:sym typeface="Open Sans" charset="0"/>
              </a:rPr>
              <a:t>monitoring </a:t>
            </a:r>
            <a:r>
              <a:rPr lang="en-US" sz="1400" b="1" i="1" dirty="0">
                <a:solidFill>
                  <a:srgbClr val="1976D2"/>
                </a:solidFill>
                <a:latin typeface="Roboto" panose="02000000000000000000" pitchFamily="2" charset="0"/>
                <a:ea typeface="Roboto" panose="02000000000000000000" pitchFamily="2" charset="0"/>
                <a:cs typeface="Open Sans" charset="0"/>
                <a:sym typeface="Open Sans" charset="0"/>
              </a:rPr>
              <a:t>tools</a:t>
            </a:r>
            <a:r>
              <a:rPr lang="en-US" sz="1400" b="1" i="1" dirty="0">
                <a:latin typeface="Roboto" panose="02000000000000000000" pitchFamily="2" charset="0"/>
                <a:ea typeface="Roboto" panose="02000000000000000000" pitchFamily="2" charset="0"/>
                <a:cs typeface="Open Sans" charset="0"/>
                <a:sym typeface="Open Sans" charset="0"/>
              </a:rPr>
              <a:t> </a:t>
            </a:r>
            <a:r>
              <a:rPr lang="en-US" sz="1400" dirty="0">
                <a:latin typeface="Roboto" panose="02000000000000000000" pitchFamily="2" charset="0"/>
                <a:ea typeface="Roboto" panose="02000000000000000000" pitchFamily="2" charset="0"/>
                <a:cs typeface="Open Sans" charset="0"/>
                <a:sym typeface="Open Sans" charset="0"/>
              </a:rPr>
              <a:t>for</a:t>
            </a:r>
            <a:r>
              <a:rPr lang="en-US" sz="1400" b="1" i="1" dirty="0">
                <a:latin typeface="Roboto" panose="02000000000000000000" pitchFamily="2" charset="0"/>
                <a:ea typeface="Roboto" panose="02000000000000000000" pitchFamily="2" charset="0"/>
                <a:cs typeface="Open Sans" charset="0"/>
                <a:sym typeface="Open Sans" charset="0"/>
              </a:rPr>
              <a:t> </a:t>
            </a:r>
            <a:r>
              <a:rPr lang="en-US" sz="1400" b="1" i="1" dirty="0">
                <a:solidFill>
                  <a:srgbClr val="1976D2"/>
                </a:solidFill>
                <a:latin typeface="Roboto" panose="02000000000000000000" pitchFamily="2" charset="0"/>
                <a:ea typeface="Roboto" panose="02000000000000000000" pitchFamily="2" charset="0"/>
                <a:cs typeface="Open Sans" charset="0"/>
                <a:sym typeface="Open Sans" charset="0"/>
              </a:rPr>
              <a:t>analytics</a:t>
            </a:r>
            <a:endParaRPr lang="en-US" sz="1400" dirty="0">
              <a:solidFill>
                <a:srgbClr val="1976D2"/>
              </a:solidFill>
              <a:latin typeface="Roboto" panose="02000000000000000000" pitchFamily="2" charset="0"/>
              <a:ea typeface="Roboto" panose="02000000000000000000" pitchFamily="2" charset="0"/>
            </a:endParaRPr>
          </a:p>
        </p:txBody>
      </p:sp>
      <p:sp>
        <p:nvSpPr>
          <p:cNvPr id="100" name="TextBox 99">
            <a:extLst>
              <a:ext uri="{FF2B5EF4-FFF2-40B4-BE49-F238E27FC236}">
                <a16:creationId xmlns:a16="http://schemas.microsoft.com/office/drawing/2014/main" id="{E8D97972-5E0F-F88F-45F7-587374AF72B5}"/>
              </a:ext>
            </a:extLst>
          </p:cNvPr>
          <p:cNvSpPr txBox="1"/>
          <p:nvPr/>
        </p:nvSpPr>
        <p:spPr>
          <a:xfrm>
            <a:off x="1633779" y="4120406"/>
            <a:ext cx="1708770" cy="867930"/>
          </a:xfrm>
          <a:prstGeom prst="rect">
            <a:avLst/>
          </a:prstGeom>
          <a:noFill/>
        </p:spPr>
        <p:txBody>
          <a:bodyPr wrap="square" rtlCol="0">
            <a:spAutoFit/>
          </a:bodyPr>
          <a:lstStyle/>
          <a:p>
            <a:pPr>
              <a:lnSpc>
                <a:spcPct val="90000"/>
              </a:lnSpc>
            </a:pPr>
            <a:r>
              <a:rPr lang="en-US" sz="1400" dirty="0">
                <a:latin typeface="Roboto" panose="02000000000000000000" pitchFamily="2" charset="0"/>
                <a:ea typeface="Roboto" panose="02000000000000000000" pitchFamily="2" charset="0"/>
                <a:cs typeface="Open Sans" charset="0"/>
                <a:sym typeface="Open Sans" charset="0"/>
              </a:rPr>
              <a:t>Develop </a:t>
            </a:r>
            <a:r>
              <a:rPr lang="en-US" sz="1400" b="1" dirty="0">
                <a:solidFill>
                  <a:srgbClr val="1976D2"/>
                </a:solidFill>
                <a:latin typeface="Roboto" panose="02000000000000000000" pitchFamily="2" charset="0"/>
                <a:ea typeface="Roboto" panose="02000000000000000000" pitchFamily="2" charset="0"/>
                <a:cs typeface="Open Sans" charset="0"/>
                <a:sym typeface="Open Sans" charset="0"/>
              </a:rPr>
              <a:t>tools</a:t>
            </a:r>
            <a:r>
              <a:rPr lang="en-US" sz="1400" dirty="0">
                <a:latin typeface="Roboto" panose="02000000000000000000" pitchFamily="2" charset="0"/>
                <a:ea typeface="Roboto" panose="02000000000000000000" pitchFamily="2" charset="0"/>
                <a:cs typeface="Open Sans" charset="0"/>
                <a:sym typeface="Open Sans" charset="0"/>
              </a:rPr>
              <a:t> and </a:t>
            </a:r>
            <a:r>
              <a:rPr lang="en-US" sz="1400" i="1" dirty="0">
                <a:latin typeface="Roboto" panose="02000000000000000000" pitchFamily="2" charset="0"/>
                <a:ea typeface="Roboto" panose="02000000000000000000" pitchFamily="2" charset="0"/>
                <a:cs typeface="Open Sans" charset="0"/>
                <a:sym typeface="Open Sans" charset="0"/>
              </a:rPr>
              <a:t>standards</a:t>
            </a:r>
            <a:r>
              <a:rPr lang="en-US" sz="1400" dirty="0">
                <a:latin typeface="Roboto" panose="02000000000000000000" pitchFamily="2" charset="0"/>
                <a:ea typeface="Roboto" panose="02000000000000000000" pitchFamily="2" charset="0"/>
                <a:cs typeface="Open Sans" charset="0"/>
                <a:sym typeface="Open Sans" charset="0"/>
              </a:rPr>
              <a:t> </a:t>
            </a:r>
            <a:r>
              <a:rPr lang="en-US" sz="1400" dirty="0">
                <a:latin typeface="Roboto" panose="02000000000000000000" pitchFamily="2" charset="0"/>
                <a:ea typeface="Roboto" panose="02000000000000000000" pitchFamily="2" charset="0"/>
                <a:sym typeface="Open Sans" charset="0"/>
              </a:rPr>
              <a:t>to improve </a:t>
            </a:r>
            <a:r>
              <a:rPr lang="en-US" sz="1400" b="1" i="1" dirty="0">
                <a:solidFill>
                  <a:srgbClr val="1976D2"/>
                </a:solidFill>
                <a:latin typeface="Roboto" panose="02000000000000000000" pitchFamily="2" charset="0"/>
                <a:ea typeface="Roboto" panose="02000000000000000000" pitchFamily="2" charset="0"/>
                <a:sym typeface="Open Sans" charset="0"/>
              </a:rPr>
              <a:t>processes</a:t>
            </a:r>
            <a:r>
              <a:rPr lang="en-US" sz="1400" dirty="0">
                <a:latin typeface="Roboto" panose="02000000000000000000" pitchFamily="2" charset="0"/>
                <a:ea typeface="Roboto" panose="02000000000000000000" pitchFamily="2" charset="0"/>
                <a:sym typeface="Open Sans" charset="0"/>
              </a:rPr>
              <a:t> and performance</a:t>
            </a:r>
            <a:endParaRPr lang="en-US" sz="1400" dirty="0">
              <a:latin typeface="Roboto" panose="02000000000000000000" pitchFamily="2" charset="0"/>
              <a:ea typeface="Roboto" panose="02000000000000000000" pitchFamily="2" charset="0"/>
              <a:cs typeface="Open Sans" charset="0"/>
              <a:sym typeface="Open Sans" charset="0"/>
            </a:endParaRPr>
          </a:p>
        </p:txBody>
      </p:sp>
      <p:sp>
        <p:nvSpPr>
          <p:cNvPr id="102" name="TextBox 101">
            <a:extLst>
              <a:ext uri="{FF2B5EF4-FFF2-40B4-BE49-F238E27FC236}">
                <a16:creationId xmlns:a16="http://schemas.microsoft.com/office/drawing/2014/main" id="{907552B2-9C4D-AAE6-B597-62D538D61E3D}"/>
              </a:ext>
            </a:extLst>
          </p:cNvPr>
          <p:cNvSpPr txBox="1"/>
          <p:nvPr/>
        </p:nvSpPr>
        <p:spPr>
          <a:xfrm>
            <a:off x="7865706" y="4988336"/>
            <a:ext cx="1838130" cy="867930"/>
          </a:xfrm>
          <a:prstGeom prst="rect">
            <a:avLst/>
          </a:prstGeom>
          <a:noFill/>
        </p:spPr>
        <p:txBody>
          <a:bodyPr wrap="square" rtlCol="0">
            <a:spAutoFit/>
          </a:bodyPr>
          <a:lstStyle>
            <a:defPPr>
              <a:defRPr lang="en-US"/>
            </a:defPPr>
            <a:lvl1pPr>
              <a:lnSpc>
                <a:spcPct val="90000"/>
              </a:lnSpc>
              <a:defRPr sz="2400">
                <a:latin typeface="Roboto" panose="02000000000000000000" pitchFamily="2" charset="0"/>
                <a:ea typeface="Roboto" panose="02000000000000000000" pitchFamily="2" charset="0"/>
                <a:cs typeface="Open Sans" charset="0"/>
              </a:defRPr>
            </a:lvl1pPr>
          </a:lstStyle>
          <a:p>
            <a:r>
              <a:rPr lang="en-US" sz="1400" dirty="0"/>
              <a:t>Identify </a:t>
            </a:r>
            <a:r>
              <a:rPr lang="en-US" sz="1400" b="1" i="1" dirty="0">
                <a:solidFill>
                  <a:srgbClr val="1976D2"/>
                </a:solidFill>
              </a:rPr>
              <a:t>short-term</a:t>
            </a:r>
            <a:r>
              <a:rPr lang="en-US" sz="1400" b="1" dirty="0"/>
              <a:t> </a:t>
            </a:r>
            <a:r>
              <a:rPr lang="en-US" sz="1400" b="1" dirty="0">
                <a:solidFill>
                  <a:srgbClr val="1976D2"/>
                </a:solidFill>
              </a:rPr>
              <a:t>actions</a:t>
            </a:r>
            <a:r>
              <a:rPr lang="en-US" sz="1400" b="1" dirty="0"/>
              <a:t> </a:t>
            </a:r>
            <a:r>
              <a:rPr lang="en-US" sz="1400" dirty="0"/>
              <a:t>with </a:t>
            </a:r>
            <a:r>
              <a:rPr lang="en-US" sz="1400" i="1" dirty="0"/>
              <a:t>impact</a:t>
            </a:r>
            <a:r>
              <a:rPr lang="en-US" sz="1400" dirty="0"/>
              <a:t> on the WEs’ </a:t>
            </a:r>
            <a:r>
              <a:rPr lang="en-US" sz="1400" i="1" dirty="0"/>
              <a:t>financial</a:t>
            </a:r>
            <a:r>
              <a:rPr lang="en-US" sz="1400" b="1" i="1" dirty="0"/>
              <a:t> </a:t>
            </a:r>
            <a:r>
              <a:rPr lang="en-US" sz="1400" b="1" i="1" dirty="0">
                <a:solidFill>
                  <a:srgbClr val="1976D2"/>
                </a:solidFill>
              </a:rPr>
              <a:t>sustainability</a:t>
            </a:r>
          </a:p>
        </p:txBody>
      </p:sp>
      <p:pic>
        <p:nvPicPr>
          <p:cNvPr id="2" name="Picture 1">
            <a:extLst>
              <a:ext uri="{FF2B5EF4-FFF2-40B4-BE49-F238E27FC236}">
                <a16:creationId xmlns:a16="http://schemas.microsoft.com/office/drawing/2014/main" id="{AFD9D9CF-C8EF-7345-2E6D-9C5F10E1490A}"/>
              </a:ext>
            </a:extLst>
          </p:cNvPr>
          <p:cNvPicPr>
            <a:picLocks noChangeAspect="1"/>
          </p:cNvPicPr>
          <p:nvPr/>
        </p:nvPicPr>
        <p:blipFill>
          <a:blip r:embed="rId5"/>
          <a:stretch>
            <a:fillRect/>
          </a:stretch>
        </p:blipFill>
        <p:spPr>
          <a:xfrm>
            <a:off x="3227955" y="1825579"/>
            <a:ext cx="4637751" cy="4030687"/>
          </a:xfrm>
          <a:prstGeom prst="rect">
            <a:avLst/>
          </a:prstGeom>
        </p:spPr>
      </p:pic>
      <p:sp>
        <p:nvSpPr>
          <p:cNvPr id="4" name="Text Placeholder 2">
            <a:extLst>
              <a:ext uri="{FF2B5EF4-FFF2-40B4-BE49-F238E27FC236}">
                <a16:creationId xmlns:a16="http://schemas.microsoft.com/office/drawing/2014/main" id="{CCF6B752-6C39-39C8-39E5-7D6F8837DF30}"/>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Key Recommendations</a:t>
            </a:r>
          </a:p>
        </p:txBody>
      </p:sp>
    </p:spTree>
    <p:extLst>
      <p:ext uri="{BB962C8B-B14F-4D97-AF65-F5344CB8AC3E}">
        <p14:creationId xmlns:p14="http://schemas.microsoft.com/office/powerpoint/2010/main" val="2523253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500"/>
                                        <p:tgtEl>
                                          <p:spTgt spid="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fade">
                                      <p:cBhvr>
                                        <p:cTn id="11" dur="500"/>
                                        <p:tgtEl>
                                          <p:spTgt spid="10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2"/>
                                        </p:tgtEl>
                                        <p:attrNameLst>
                                          <p:attrName>style.visibility</p:attrName>
                                        </p:attrNameLst>
                                      </p:cBhvr>
                                      <p:to>
                                        <p:strVal val="visible"/>
                                      </p:to>
                                    </p:set>
                                    <p:animEffect transition="in" filter="fade">
                                      <p:cBhvr>
                                        <p:cTn id="15"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100" grpId="0"/>
      <p:bldP spid="10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24</a:t>
            </a:fld>
            <a:endParaRPr lang="en-US" dirty="0"/>
          </a:p>
        </p:txBody>
      </p:sp>
      <p:sp>
        <p:nvSpPr>
          <p:cNvPr id="2" name="Text Placeholder 2">
            <a:extLst>
              <a:ext uri="{FF2B5EF4-FFF2-40B4-BE49-F238E27FC236}">
                <a16:creationId xmlns:a16="http://schemas.microsoft.com/office/drawing/2014/main" id="{ED2C01D4-B070-2D15-7B37-A0578B03879C}"/>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Key Recommendations</a:t>
            </a:r>
          </a:p>
        </p:txBody>
      </p:sp>
      <p:grpSp>
        <p:nvGrpSpPr>
          <p:cNvPr id="28" name="Group 27">
            <a:extLst>
              <a:ext uri="{FF2B5EF4-FFF2-40B4-BE49-F238E27FC236}">
                <a16:creationId xmlns:a16="http://schemas.microsoft.com/office/drawing/2014/main" id="{B7FA9D0B-4312-1F1D-5F58-6132D8761872}"/>
              </a:ext>
            </a:extLst>
          </p:cNvPr>
          <p:cNvGrpSpPr/>
          <p:nvPr/>
        </p:nvGrpSpPr>
        <p:grpSpPr>
          <a:xfrm>
            <a:off x="1369295" y="1901136"/>
            <a:ext cx="8567719" cy="1094372"/>
            <a:chOff x="1216893" y="1686920"/>
            <a:chExt cx="8567719" cy="1094372"/>
          </a:xfrm>
        </p:grpSpPr>
        <p:sp>
          <p:nvSpPr>
            <p:cNvPr id="29" name="Freeform 73">
              <a:extLst>
                <a:ext uri="{FF2B5EF4-FFF2-40B4-BE49-F238E27FC236}">
                  <a16:creationId xmlns:a16="http://schemas.microsoft.com/office/drawing/2014/main" id="{3E4839B0-179C-8D96-E638-2B6E3370D2EB}"/>
                </a:ext>
              </a:extLst>
            </p:cNvPr>
            <p:cNvSpPr/>
            <p:nvPr/>
          </p:nvSpPr>
          <p:spPr>
            <a:xfrm>
              <a:off x="1216893" y="1686920"/>
              <a:ext cx="599228" cy="599228"/>
            </a:xfrm>
            <a:custGeom>
              <a:avLst/>
              <a:gdLst>
                <a:gd name="connsiteX0" fmla="*/ 274320 w 548640"/>
                <a:gd name="connsiteY0" fmla="*/ 0 h 548640"/>
                <a:gd name="connsiteX1" fmla="*/ 548640 w 548640"/>
                <a:gd name="connsiteY1" fmla="*/ 274320 h 548640"/>
                <a:gd name="connsiteX2" fmla="*/ 274320 w 548640"/>
                <a:gd name="connsiteY2" fmla="*/ 548640 h 548640"/>
                <a:gd name="connsiteX3" fmla="*/ 0 w 548640"/>
                <a:gd name="connsiteY3" fmla="*/ 274320 h 548640"/>
                <a:gd name="connsiteX4" fmla="*/ 274320 w 548640"/>
                <a:gd name="connsiteY4" fmla="*/ 0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 h="548640">
                  <a:moveTo>
                    <a:pt x="274320" y="0"/>
                  </a:moveTo>
                  <a:cubicBezTo>
                    <a:pt x="425823" y="0"/>
                    <a:pt x="548640" y="122817"/>
                    <a:pt x="548640" y="274320"/>
                  </a:cubicBezTo>
                  <a:cubicBezTo>
                    <a:pt x="548640" y="425823"/>
                    <a:pt x="425823" y="548640"/>
                    <a:pt x="274320" y="548640"/>
                  </a:cubicBezTo>
                  <a:cubicBezTo>
                    <a:pt x="122817" y="548640"/>
                    <a:pt x="0" y="425823"/>
                    <a:pt x="0" y="274320"/>
                  </a:cubicBezTo>
                  <a:cubicBezTo>
                    <a:pt x="0" y="122817"/>
                    <a:pt x="122817" y="0"/>
                    <a:pt x="274320" y="0"/>
                  </a:cubicBezTo>
                  <a:close/>
                </a:path>
              </a:pathLst>
            </a:custGeom>
            <a:gradFill>
              <a:gsLst>
                <a:gs pos="0">
                  <a:srgbClr val="42A5F5">
                    <a:lumMod val="89000"/>
                  </a:srgbClr>
                </a:gs>
                <a:gs pos="23000">
                  <a:srgbClr val="42A5F5">
                    <a:lumMod val="89000"/>
                  </a:srgbClr>
                </a:gs>
                <a:gs pos="69000">
                  <a:srgbClr val="42A5F5">
                    <a:lumMod val="75000"/>
                  </a:srgbClr>
                </a:gs>
                <a:gs pos="97000">
                  <a:srgbClr val="42A5F5">
                    <a:lumMod val="70000"/>
                  </a:srgbClr>
                </a:gs>
              </a:gsLst>
              <a:path path="circle">
                <a:fillToRect l="50000" t="50000" r="50000" b="50000"/>
              </a:path>
            </a:gradFill>
            <a:ln w="12700" cap="flat" cmpd="sng" algn="ctr">
              <a:noFill/>
              <a:prstDash val="solid"/>
              <a:miter lim="800000"/>
            </a:ln>
            <a:effectLst>
              <a:outerShdw blurRad="38100" dist="12700" dir="5400000" algn="t" rotWithShape="0">
                <a:prstClr val="black">
                  <a:alpha val="15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F1178DF8-E177-AEF6-B28F-459B4C8529FF}"/>
                </a:ext>
              </a:extLst>
            </p:cNvPr>
            <p:cNvSpPr txBox="1"/>
            <p:nvPr/>
          </p:nvSpPr>
          <p:spPr>
            <a:xfrm>
              <a:off x="1978804" y="1732630"/>
              <a:ext cx="1768620" cy="291362"/>
            </a:xfrm>
            <a:prstGeom prst="rect">
              <a:avLst/>
            </a:prstGeom>
            <a:noFill/>
          </p:spPr>
          <p:txBody>
            <a:bodyPr wrap="square" lIns="0" tIns="0" rIns="0" bIns="0" rtlCol="0" anchor="ct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lang="en-AU" sz="1600" b="1" kern="0" dirty="0">
                  <a:solidFill>
                    <a:srgbClr val="44546A"/>
                  </a:solidFill>
                  <a:latin typeface="Roboto Black" panose="02000000000000000000" pitchFamily="2" charset="0"/>
                  <a:ea typeface="Roboto Black" panose="02000000000000000000" pitchFamily="2" charset="0"/>
                  <a:cs typeface="Roboto Black" panose="02000000000000000000" pitchFamily="2" charset="0"/>
                </a:rPr>
                <a:t>Human Resources </a:t>
              </a:r>
              <a:endParaRPr kumimoji="0" lang="en-AU" sz="1600" b="1" i="0" u="none" strike="noStrike" kern="0" cap="none" spc="0" normalizeH="0" baseline="0" noProof="0" dirty="0">
                <a:ln>
                  <a:noFill/>
                </a:ln>
                <a:solidFill>
                  <a:srgbClr val="44546A"/>
                </a:solidFill>
                <a:effectLst/>
                <a:uLnTx/>
                <a:uFillTx/>
                <a:latin typeface="Roboto Black" panose="02000000000000000000" pitchFamily="2" charset="0"/>
                <a:ea typeface="Roboto Black" panose="02000000000000000000" pitchFamily="2" charset="0"/>
                <a:cs typeface="Roboto Black" panose="02000000000000000000" pitchFamily="2" charset="0"/>
              </a:endParaRPr>
            </a:p>
          </p:txBody>
        </p:sp>
        <p:sp>
          <p:nvSpPr>
            <p:cNvPr id="31" name="Text Placeholder 32">
              <a:extLst>
                <a:ext uri="{FF2B5EF4-FFF2-40B4-BE49-F238E27FC236}">
                  <a16:creationId xmlns:a16="http://schemas.microsoft.com/office/drawing/2014/main" id="{11DF0285-1950-46A9-6824-87C9D09DBC8F}"/>
                </a:ext>
              </a:extLst>
            </p:cNvPr>
            <p:cNvSpPr txBox="1">
              <a:spLocks/>
            </p:cNvSpPr>
            <p:nvPr/>
          </p:nvSpPr>
          <p:spPr>
            <a:xfrm>
              <a:off x="1978804" y="2107026"/>
              <a:ext cx="78058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Assess the pertinence of the present organigrams and internal </a:t>
              </a:r>
              <a:r>
                <a:rPr kumimoji="0" lang="en-US" sz="1400" b="0" i="0" u="none" strike="noStrike" kern="1200" cap="none" spc="0" normalizeH="0" baseline="0" noProof="0" dirty="0"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organization</a:t>
              </a: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 </a:t>
              </a:r>
              <a:r>
                <a:rPr lang="en-US" sz="1400" dirty="0" smtClean="0">
                  <a:solidFill>
                    <a:srgbClr val="1976D2"/>
                  </a:solidFill>
                  <a:latin typeface="Roboto" panose="02000000000000000000" pitchFamily="2" charset="0"/>
                  <a:ea typeface="Roboto" panose="02000000000000000000" pitchFamily="2" charset="0"/>
                  <a:cs typeface="Roboto" panose="02000000000000000000" pitchFamily="2" charset="0"/>
                </a:rPr>
                <a:t>of</a:t>
              </a:r>
              <a:r>
                <a:rPr kumimoji="0" lang="en-US" sz="1400" b="0" i="0" u="none" strike="noStrike" kern="1200" cap="none" spc="0" normalizeH="0" baseline="0" noProof="0" dirty="0"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WEs</a:t>
              </a:r>
            </a:p>
          </p:txBody>
        </p:sp>
        <p:sp>
          <p:nvSpPr>
            <p:cNvPr id="32" name="Shape 2540">
              <a:extLst>
                <a:ext uri="{FF2B5EF4-FFF2-40B4-BE49-F238E27FC236}">
                  <a16:creationId xmlns:a16="http://schemas.microsoft.com/office/drawing/2014/main" id="{2D7DDFEF-D341-7B9F-7F7D-D92A24EE2A2A}"/>
                </a:ext>
              </a:extLst>
            </p:cNvPr>
            <p:cNvSpPr/>
            <p:nvPr/>
          </p:nvSpPr>
          <p:spPr>
            <a:xfrm>
              <a:off x="1379576" y="184710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sp>
          <p:nvSpPr>
            <p:cNvPr id="33" name="Text Placeholder 32">
              <a:extLst>
                <a:ext uri="{FF2B5EF4-FFF2-40B4-BE49-F238E27FC236}">
                  <a16:creationId xmlns:a16="http://schemas.microsoft.com/office/drawing/2014/main" id="{A3CFCCD9-67D1-5361-7F15-2110762CC567}"/>
                </a:ext>
              </a:extLst>
            </p:cNvPr>
            <p:cNvSpPr txBox="1">
              <a:spLocks/>
            </p:cNvSpPr>
            <p:nvPr/>
          </p:nvSpPr>
          <p:spPr>
            <a:xfrm>
              <a:off x="1978804" y="2416166"/>
              <a:ext cx="78058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rPr>
                <a:t>Initiate necessary legal steps in order to implement a modern organization structure </a:t>
              </a:r>
            </a:p>
          </p:txBody>
        </p:sp>
      </p:grpSp>
      <p:sp>
        <p:nvSpPr>
          <p:cNvPr id="40" name="Text Placeholder 32">
            <a:extLst>
              <a:ext uri="{FF2B5EF4-FFF2-40B4-BE49-F238E27FC236}">
                <a16:creationId xmlns:a16="http://schemas.microsoft.com/office/drawing/2014/main" id="{7E0310C4-5E40-A5DB-2982-FBC14C67A4A3}"/>
              </a:ext>
            </a:extLst>
          </p:cNvPr>
          <p:cNvSpPr txBox="1">
            <a:spLocks/>
          </p:cNvSpPr>
          <p:nvPr/>
        </p:nvSpPr>
        <p:spPr>
          <a:xfrm>
            <a:off x="2131203" y="3922772"/>
            <a:ext cx="78058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smtClean="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nvGrpSpPr>
          <p:cNvPr id="43" name="Group 27">
            <a:extLst>
              <a:ext uri="{FF2B5EF4-FFF2-40B4-BE49-F238E27FC236}">
                <a16:creationId xmlns:a16="http://schemas.microsoft.com/office/drawing/2014/main" id="{B7FA9D0B-4312-1F1D-5F58-6132D8761872}"/>
              </a:ext>
            </a:extLst>
          </p:cNvPr>
          <p:cNvGrpSpPr/>
          <p:nvPr/>
        </p:nvGrpSpPr>
        <p:grpSpPr>
          <a:xfrm>
            <a:off x="1369293" y="3178153"/>
            <a:ext cx="8567719" cy="1094372"/>
            <a:chOff x="1216893" y="1686920"/>
            <a:chExt cx="8567719" cy="1094372"/>
          </a:xfrm>
        </p:grpSpPr>
        <p:sp>
          <p:nvSpPr>
            <p:cNvPr id="44" name="Freeform 73">
              <a:extLst>
                <a:ext uri="{FF2B5EF4-FFF2-40B4-BE49-F238E27FC236}">
                  <a16:creationId xmlns:a16="http://schemas.microsoft.com/office/drawing/2014/main" id="{3E4839B0-179C-8D96-E638-2B6E3370D2EB}"/>
                </a:ext>
              </a:extLst>
            </p:cNvPr>
            <p:cNvSpPr/>
            <p:nvPr/>
          </p:nvSpPr>
          <p:spPr>
            <a:xfrm>
              <a:off x="1216893" y="1686920"/>
              <a:ext cx="599228" cy="599228"/>
            </a:xfrm>
            <a:custGeom>
              <a:avLst/>
              <a:gdLst>
                <a:gd name="connsiteX0" fmla="*/ 274320 w 548640"/>
                <a:gd name="connsiteY0" fmla="*/ 0 h 548640"/>
                <a:gd name="connsiteX1" fmla="*/ 548640 w 548640"/>
                <a:gd name="connsiteY1" fmla="*/ 274320 h 548640"/>
                <a:gd name="connsiteX2" fmla="*/ 274320 w 548640"/>
                <a:gd name="connsiteY2" fmla="*/ 548640 h 548640"/>
                <a:gd name="connsiteX3" fmla="*/ 0 w 548640"/>
                <a:gd name="connsiteY3" fmla="*/ 274320 h 548640"/>
                <a:gd name="connsiteX4" fmla="*/ 274320 w 548640"/>
                <a:gd name="connsiteY4" fmla="*/ 0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 h="548640">
                  <a:moveTo>
                    <a:pt x="274320" y="0"/>
                  </a:moveTo>
                  <a:cubicBezTo>
                    <a:pt x="425823" y="0"/>
                    <a:pt x="548640" y="122817"/>
                    <a:pt x="548640" y="274320"/>
                  </a:cubicBezTo>
                  <a:cubicBezTo>
                    <a:pt x="548640" y="425823"/>
                    <a:pt x="425823" y="548640"/>
                    <a:pt x="274320" y="548640"/>
                  </a:cubicBezTo>
                  <a:cubicBezTo>
                    <a:pt x="122817" y="548640"/>
                    <a:pt x="0" y="425823"/>
                    <a:pt x="0" y="274320"/>
                  </a:cubicBezTo>
                  <a:cubicBezTo>
                    <a:pt x="0" y="122817"/>
                    <a:pt x="122817" y="0"/>
                    <a:pt x="274320" y="0"/>
                  </a:cubicBezTo>
                  <a:close/>
                </a:path>
              </a:pathLst>
            </a:custGeom>
            <a:gradFill>
              <a:gsLst>
                <a:gs pos="0">
                  <a:srgbClr val="42A5F5">
                    <a:lumMod val="89000"/>
                  </a:srgbClr>
                </a:gs>
                <a:gs pos="23000">
                  <a:srgbClr val="42A5F5">
                    <a:lumMod val="89000"/>
                  </a:srgbClr>
                </a:gs>
                <a:gs pos="69000">
                  <a:srgbClr val="42A5F5">
                    <a:lumMod val="75000"/>
                  </a:srgbClr>
                </a:gs>
                <a:gs pos="97000">
                  <a:srgbClr val="42A5F5">
                    <a:lumMod val="70000"/>
                  </a:srgbClr>
                </a:gs>
              </a:gsLst>
              <a:path path="circle">
                <a:fillToRect l="50000" t="50000" r="50000" b="50000"/>
              </a:path>
            </a:gradFill>
            <a:ln w="12700" cap="flat" cmpd="sng" algn="ctr">
              <a:noFill/>
              <a:prstDash val="solid"/>
              <a:miter lim="800000"/>
            </a:ln>
            <a:effectLst>
              <a:outerShdw blurRad="38100" dist="12700" dir="5400000" algn="t" rotWithShape="0">
                <a:prstClr val="black">
                  <a:alpha val="15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45" name="TextBox 29">
              <a:extLst>
                <a:ext uri="{FF2B5EF4-FFF2-40B4-BE49-F238E27FC236}">
                  <a16:creationId xmlns:a16="http://schemas.microsoft.com/office/drawing/2014/main" id="{F1178DF8-E177-AEF6-B28F-459B4C8529FF}"/>
                </a:ext>
              </a:extLst>
            </p:cNvPr>
            <p:cNvSpPr txBox="1"/>
            <p:nvPr/>
          </p:nvSpPr>
          <p:spPr>
            <a:xfrm>
              <a:off x="1978803" y="1732630"/>
              <a:ext cx="2487449" cy="291362"/>
            </a:xfrm>
            <a:prstGeom prst="rect">
              <a:avLst/>
            </a:prstGeom>
            <a:noFill/>
          </p:spPr>
          <p:txBody>
            <a:bodyPr wrap="square" lIns="0" tIns="0" rIns="0" bIns="0" rtlCol="0" anchor="ct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lang="en-AU" sz="1600" b="1" kern="0" dirty="0">
                  <a:solidFill>
                    <a:srgbClr val="44546A"/>
                  </a:solidFill>
                  <a:latin typeface="Roboto Black" panose="02000000000000000000" pitchFamily="2" charset="0"/>
                  <a:ea typeface="Roboto Black" panose="02000000000000000000" pitchFamily="2" charset="0"/>
                  <a:cs typeface="Roboto Black" panose="02000000000000000000" pitchFamily="2" charset="0"/>
                </a:rPr>
                <a:t>Subscribers Database</a:t>
              </a:r>
              <a:endParaRPr kumimoji="0" lang="en-AU" sz="1600" b="1" i="0" u="none" strike="noStrike" kern="0" cap="none" spc="0" normalizeH="0" baseline="0" noProof="0" dirty="0">
                <a:ln>
                  <a:noFill/>
                </a:ln>
                <a:solidFill>
                  <a:srgbClr val="44546A"/>
                </a:solidFill>
                <a:effectLst/>
                <a:uLnTx/>
                <a:uFillTx/>
                <a:latin typeface="Roboto Black" panose="02000000000000000000" pitchFamily="2" charset="0"/>
                <a:ea typeface="Roboto Black" panose="02000000000000000000" pitchFamily="2" charset="0"/>
                <a:cs typeface="Roboto Black" panose="02000000000000000000" pitchFamily="2" charset="0"/>
              </a:endParaRPr>
            </a:p>
          </p:txBody>
        </p:sp>
        <p:sp>
          <p:nvSpPr>
            <p:cNvPr id="46" name="Text Placeholder 32">
              <a:extLst>
                <a:ext uri="{FF2B5EF4-FFF2-40B4-BE49-F238E27FC236}">
                  <a16:creationId xmlns:a16="http://schemas.microsoft.com/office/drawing/2014/main" id="{11DF0285-1950-46A9-6824-87C9D09DBC8F}"/>
                </a:ext>
              </a:extLst>
            </p:cNvPr>
            <p:cNvSpPr txBox="1">
              <a:spLocks/>
            </p:cNvSpPr>
            <p:nvPr/>
          </p:nvSpPr>
          <p:spPr>
            <a:xfrm>
              <a:off x="1978803" y="2107026"/>
              <a:ext cx="7805808" cy="67426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defRPr/>
              </a:pPr>
              <a:r>
                <a:rPr lang="en-US" sz="1400" dirty="0" smtClean="0">
                  <a:solidFill>
                    <a:srgbClr val="1976D2"/>
                  </a:solidFill>
                  <a:latin typeface="Roboto" panose="02000000000000000000" pitchFamily="2" charset="0"/>
                  <a:ea typeface="Roboto" panose="02000000000000000000" pitchFamily="2" charset="0"/>
                  <a:cs typeface="Roboto" panose="02000000000000000000" pitchFamily="2" charset="0"/>
                </a:rPr>
                <a:t>Clean </a:t>
              </a: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the </a:t>
              </a:r>
              <a:r>
                <a:rPr kumimoji="0" lang="en-US" sz="140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inadequate customer </a:t>
              </a:r>
              <a:r>
                <a:rPr kumimoji="0" lang="en-US" sz="1400" i="0" u="none" strike="noStrike" kern="1200" cap="none" spc="0" normalizeH="0" baseline="0" noProof="0" dirty="0"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records </a:t>
              </a:r>
              <a:r>
                <a:rPr lang="en-US" sz="1400" kern="0" dirty="0" smtClean="0">
                  <a:solidFill>
                    <a:srgbClr val="1976D2"/>
                  </a:solidFill>
                  <a:latin typeface="Roboto" panose="02000000000000000000" pitchFamily="2" charset="0"/>
                  <a:ea typeface="Roboto" panose="02000000000000000000" pitchFamily="2" charset="0"/>
                  <a:cs typeface="Roboto" panose="02000000000000000000" pitchFamily="2" charset="0"/>
                </a:rPr>
                <a:t>from inaccuracies</a:t>
              </a:r>
              <a:r>
                <a:rPr lang="en-US" sz="1400" dirty="0" smtClean="0">
                  <a:solidFill>
                    <a:srgbClr val="1976D2"/>
                  </a:solidFill>
                  <a:latin typeface="Roboto" panose="02000000000000000000" pitchFamily="2" charset="0"/>
                  <a:ea typeface="Roboto" panose="02000000000000000000" pitchFamily="2" charset="0"/>
                  <a:cs typeface="Roboto" panose="02000000000000000000" pitchFamily="2" charset="0"/>
                </a:rPr>
                <a:t>, update the </a:t>
              </a: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customer database and </a:t>
              </a:r>
              <a:r>
                <a:rPr lang="en-US" sz="1400" dirty="0" smtClean="0">
                  <a:solidFill>
                    <a:srgbClr val="1976D2"/>
                  </a:solidFill>
                  <a:latin typeface="Roboto" panose="02000000000000000000" pitchFamily="2" charset="0"/>
                  <a:ea typeface="Roboto" panose="02000000000000000000" pitchFamily="2" charset="0"/>
                  <a:cs typeface="Roboto" panose="02000000000000000000" pitchFamily="2" charset="0"/>
                </a:rPr>
                <a:t>conduct </a:t>
              </a: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customer door to door </a:t>
              </a:r>
              <a:r>
                <a:rPr lang="en-US" sz="1400" dirty="0" smtClean="0">
                  <a:solidFill>
                    <a:srgbClr val="1976D2"/>
                  </a:solidFill>
                  <a:latin typeface="Roboto" panose="02000000000000000000" pitchFamily="2" charset="0"/>
                  <a:ea typeface="Roboto" panose="02000000000000000000" pitchFamily="2" charset="0"/>
                  <a:cs typeface="Roboto" panose="02000000000000000000" pitchFamily="2" charset="0"/>
                </a:rPr>
                <a:t>surveys</a:t>
              </a:r>
            </a:p>
            <a:p>
              <a:pPr marL="0" indent="0">
                <a:lnSpc>
                  <a:spcPct val="150000"/>
                </a:lnSpc>
                <a:buNone/>
                <a:defRPr/>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0" indent="0">
                <a:lnSpc>
                  <a:spcPct val="150000"/>
                </a:lnSpc>
                <a:buNone/>
                <a:defRPr/>
              </a:pP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kumimoji="0" lang="en-US" sz="140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 </a:t>
              </a:r>
            </a:p>
          </p:txBody>
        </p:sp>
        <p:sp>
          <p:nvSpPr>
            <p:cNvPr id="47" name="Shape 2540">
              <a:extLst>
                <a:ext uri="{FF2B5EF4-FFF2-40B4-BE49-F238E27FC236}">
                  <a16:creationId xmlns:a16="http://schemas.microsoft.com/office/drawing/2014/main" id="{2D7DDFEF-D341-7B9F-7F7D-D92A24EE2A2A}"/>
                </a:ext>
              </a:extLst>
            </p:cNvPr>
            <p:cNvSpPr/>
            <p:nvPr/>
          </p:nvSpPr>
          <p:spPr>
            <a:xfrm>
              <a:off x="1379576" y="184710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sp>
          <p:nvSpPr>
            <p:cNvPr id="48" name="Text Placeholder 32">
              <a:extLst>
                <a:ext uri="{FF2B5EF4-FFF2-40B4-BE49-F238E27FC236}">
                  <a16:creationId xmlns:a16="http://schemas.microsoft.com/office/drawing/2014/main" id="{A3CFCCD9-67D1-5361-7F15-2110762CC567}"/>
                </a:ext>
              </a:extLst>
            </p:cNvPr>
            <p:cNvSpPr txBox="1">
              <a:spLocks/>
            </p:cNvSpPr>
            <p:nvPr/>
          </p:nvSpPr>
          <p:spPr>
            <a:xfrm>
              <a:off x="1978804" y="2416166"/>
              <a:ext cx="78058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grpSp>
        <p:nvGrpSpPr>
          <p:cNvPr id="7" name="Groupe 6"/>
          <p:cNvGrpSpPr/>
          <p:nvPr/>
        </p:nvGrpSpPr>
        <p:grpSpPr>
          <a:xfrm>
            <a:off x="1369292" y="4500880"/>
            <a:ext cx="8567719" cy="1094372"/>
            <a:chOff x="1369292" y="3976909"/>
            <a:chExt cx="8567719" cy="1094372"/>
          </a:xfrm>
        </p:grpSpPr>
        <p:sp>
          <p:nvSpPr>
            <p:cNvPr id="20" name="TextBox 6">
              <a:extLst>
                <a:ext uri="{FF2B5EF4-FFF2-40B4-BE49-F238E27FC236}">
                  <a16:creationId xmlns:a16="http://schemas.microsoft.com/office/drawing/2014/main" id="{C552485C-3FE5-CCA7-4865-28899FBC0804}"/>
                </a:ext>
              </a:extLst>
            </p:cNvPr>
            <p:cNvSpPr txBox="1"/>
            <p:nvPr/>
          </p:nvSpPr>
          <p:spPr>
            <a:xfrm>
              <a:off x="2131203" y="4022619"/>
              <a:ext cx="1768620" cy="291362"/>
            </a:xfrm>
            <a:prstGeom prst="rect">
              <a:avLst/>
            </a:prstGeom>
            <a:noFill/>
          </p:spPr>
          <p:txBody>
            <a:bodyPr wrap="square" lIns="0" tIns="0" rIns="0" bIns="0" rtlCol="0" anchor="ct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lang="en-AU" sz="1600" b="1" kern="0" dirty="0">
                  <a:solidFill>
                    <a:srgbClr val="44546A"/>
                  </a:solidFill>
                  <a:latin typeface="Roboto Black" panose="02000000000000000000" pitchFamily="2" charset="0"/>
                  <a:ea typeface="Roboto Black" panose="02000000000000000000" pitchFamily="2" charset="0"/>
                  <a:cs typeface="Roboto Black" panose="02000000000000000000" pitchFamily="2" charset="0"/>
                </a:rPr>
                <a:t>Data </a:t>
              </a:r>
              <a:r>
                <a:rPr lang="en-AU" sz="1600" b="1" kern="0" dirty="0" smtClean="0">
                  <a:solidFill>
                    <a:srgbClr val="44546A"/>
                  </a:solidFill>
                  <a:latin typeface="Roboto Black" panose="02000000000000000000" pitchFamily="2" charset="0"/>
                  <a:ea typeface="Roboto Black" panose="02000000000000000000" pitchFamily="2" charset="0"/>
                  <a:cs typeface="Roboto Black" panose="02000000000000000000" pitchFamily="2" charset="0"/>
                </a:rPr>
                <a:t>Generation</a:t>
              </a:r>
              <a:endParaRPr kumimoji="0" lang="en-AU" sz="1600" b="1" i="0" u="none" strike="noStrike" kern="0" cap="none" spc="0" normalizeH="0" baseline="0" noProof="0" dirty="0">
                <a:ln>
                  <a:noFill/>
                </a:ln>
                <a:solidFill>
                  <a:srgbClr val="44546A"/>
                </a:solidFill>
                <a:effectLst/>
                <a:uLnTx/>
                <a:uFillTx/>
                <a:latin typeface="Roboto Black" panose="02000000000000000000" pitchFamily="2" charset="0"/>
                <a:ea typeface="Roboto Black" panose="02000000000000000000" pitchFamily="2" charset="0"/>
                <a:cs typeface="Roboto Black" panose="02000000000000000000" pitchFamily="2" charset="0"/>
              </a:endParaRPr>
            </a:p>
          </p:txBody>
        </p:sp>
        <p:grpSp>
          <p:nvGrpSpPr>
            <p:cNvPr id="4" name="Groupe 3"/>
            <p:cNvGrpSpPr/>
            <p:nvPr/>
          </p:nvGrpSpPr>
          <p:grpSpPr>
            <a:xfrm>
              <a:off x="1369292" y="3976909"/>
              <a:ext cx="8567719" cy="1094372"/>
              <a:chOff x="1369292" y="3976909"/>
              <a:chExt cx="8567719" cy="1094372"/>
            </a:xfrm>
          </p:grpSpPr>
          <p:sp>
            <p:nvSpPr>
              <p:cNvPr id="19" name="Freeform 73">
                <a:extLst>
                  <a:ext uri="{FF2B5EF4-FFF2-40B4-BE49-F238E27FC236}">
                    <a16:creationId xmlns:a16="http://schemas.microsoft.com/office/drawing/2014/main" id="{41DABB53-E4CE-2F81-E320-79097BAB8B96}"/>
                  </a:ext>
                </a:extLst>
              </p:cNvPr>
              <p:cNvSpPr/>
              <p:nvPr/>
            </p:nvSpPr>
            <p:spPr>
              <a:xfrm>
                <a:off x="1369292" y="3976909"/>
                <a:ext cx="599228" cy="599228"/>
              </a:xfrm>
              <a:custGeom>
                <a:avLst/>
                <a:gdLst>
                  <a:gd name="connsiteX0" fmla="*/ 274320 w 548640"/>
                  <a:gd name="connsiteY0" fmla="*/ 0 h 548640"/>
                  <a:gd name="connsiteX1" fmla="*/ 548640 w 548640"/>
                  <a:gd name="connsiteY1" fmla="*/ 274320 h 548640"/>
                  <a:gd name="connsiteX2" fmla="*/ 274320 w 548640"/>
                  <a:gd name="connsiteY2" fmla="*/ 548640 h 548640"/>
                  <a:gd name="connsiteX3" fmla="*/ 0 w 548640"/>
                  <a:gd name="connsiteY3" fmla="*/ 274320 h 548640"/>
                  <a:gd name="connsiteX4" fmla="*/ 274320 w 548640"/>
                  <a:gd name="connsiteY4" fmla="*/ 0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 h="548640">
                    <a:moveTo>
                      <a:pt x="274320" y="0"/>
                    </a:moveTo>
                    <a:cubicBezTo>
                      <a:pt x="425823" y="0"/>
                      <a:pt x="548640" y="122817"/>
                      <a:pt x="548640" y="274320"/>
                    </a:cubicBezTo>
                    <a:cubicBezTo>
                      <a:pt x="548640" y="425823"/>
                      <a:pt x="425823" y="548640"/>
                      <a:pt x="274320" y="548640"/>
                    </a:cubicBezTo>
                    <a:cubicBezTo>
                      <a:pt x="122817" y="548640"/>
                      <a:pt x="0" y="425823"/>
                      <a:pt x="0" y="274320"/>
                    </a:cubicBezTo>
                    <a:cubicBezTo>
                      <a:pt x="0" y="122817"/>
                      <a:pt x="122817" y="0"/>
                      <a:pt x="274320" y="0"/>
                    </a:cubicBezTo>
                    <a:close/>
                  </a:path>
                </a:pathLst>
              </a:custGeom>
              <a:gradFill>
                <a:gsLst>
                  <a:gs pos="0">
                    <a:srgbClr val="42A5F5">
                      <a:lumMod val="89000"/>
                    </a:srgbClr>
                  </a:gs>
                  <a:gs pos="23000">
                    <a:srgbClr val="42A5F5">
                      <a:lumMod val="89000"/>
                    </a:srgbClr>
                  </a:gs>
                  <a:gs pos="69000">
                    <a:srgbClr val="42A5F5">
                      <a:lumMod val="75000"/>
                    </a:srgbClr>
                  </a:gs>
                  <a:gs pos="97000">
                    <a:srgbClr val="42A5F5">
                      <a:lumMod val="70000"/>
                    </a:srgbClr>
                  </a:gs>
                </a:gsLst>
                <a:path path="circle">
                  <a:fillToRect l="50000" t="50000" r="50000" b="50000"/>
                </a:path>
              </a:gradFill>
              <a:ln w="12700" cap="flat" cmpd="sng" algn="ctr">
                <a:noFill/>
                <a:prstDash val="solid"/>
                <a:miter lim="800000"/>
              </a:ln>
              <a:effectLst>
                <a:outerShdw blurRad="38100" dist="12700" dir="5400000" algn="t" rotWithShape="0">
                  <a:prstClr val="black">
                    <a:alpha val="15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2" name="Shape 2540">
                <a:extLst>
                  <a:ext uri="{FF2B5EF4-FFF2-40B4-BE49-F238E27FC236}">
                    <a16:creationId xmlns:a16="http://schemas.microsoft.com/office/drawing/2014/main" id="{6C0628FB-DF2C-3C8F-2B15-4EE7B66CD26A}"/>
                  </a:ext>
                </a:extLst>
              </p:cNvPr>
              <p:cNvSpPr/>
              <p:nvPr/>
            </p:nvSpPr>
            <p:spPr>
              <a:xfrm>
                <a:off x="1531975" y="413709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grpSp>
            <p:nvGrpSpPr>
              <p:cNvPr id="3" name="Groupe 2"/>
              <p:cNvGrpSpPr/>
              <p:nvPr/>
            </p:nvGrpSpPr>
            <p:grpSpPr>
              <a:xfrm>
                <a:off x="2131203" y="4397015"/>
                <a:ext cx="7805808" cy="674266"/>
                <a:chOff x="2131203" y="4397015"/>
                <a:chExt cx="7805808" cy="674266"/>
              </a:xfrm>
            </p:grpSpPr>
            <p:sp>
              <p:nvSpPr>
                <p:cNvPr id="21" name="Text Placeholder 32">
                  <a:extLst>
                    <a:ext uri="{FF2B5EF4-FFF2-40B4-BE49-F238E27FC236}">
                      <a16:creationId xmlns:a16="http://schemas.microsoft.com/office/drawing/2014/main" id="{C14D7782-8437-7760-20F5-84BBFAB5FEFD}"/>
                    </a:ext>
                  </a:extLst>
                </p:cNvPr>
                <p:cNvSpPr txBox="1">
                  <a:spLocks/>
                </p:cNvSpPr>
                <p:nvPr/>
              </p:nvSpPr>
              <p:spPr>
                <a:xfrm>
                  <a:off x="2131203" y="4397015"/>
                  <a:ext cx="78058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Introduce a </a:t>
                  </a:r>
                  <a:r>
                    <a:rPr kumimoji="0" lang="en-US" sz="1400" b="0" i="0" u="none" strike="noStrike" kern="1200" cap="none" spc="0" normalizeH="0" baseline="0" noProof="0" dirty="0"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reliable </a:t>
                  </a: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data collection </a:t>
                  </a:r>
                  <a:r>
                    <a:rPr kumimoji="0" lang="en-US" sz="1400" b="0" i="0" u="none" strike="noStrike" kern="1200" cap="none" spc="0" normalizeH="0" baseline="0" noProof="0" dirty="0"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mechanism</a:t>
                  </a:r>
                  <a:endPar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3" name="Text Placeholder 32">
                  <a:extLst>
                    <a:ext uri="{FF2B5EF4-FFF2-40B4-BE49-F238E27FC236}">
                      <a16:creationId xmlns:a16="http://schemas.microsoft.com/office/drawing/2014/main" id="{7E0310C4-5E40-A5DB-2982-FBC14C67A4A3}"/>
                    </a:ext>
                  </a:extLst>
                </p:cNvPr>
                <p:cNvSpPr txBox="1">
                  <a:spLocks/>
                </p:cNvSpPr>
                <p:nvPr/>
              </p:nvSpPr>
              <p:spPr>
                <a:xfrm>
                  <a:off x="2131203" y="4706155"/>
                  <a:ext cx="78058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defRPr/>
                  </a:pPr>
                  <a:r>
                    <a:rPr kumimoji="0" lang="en-US" sz="1400" b="0" i="0" u="none" strike="noStrike" kern="1200" cap="none" spc="0" normalizeH="0" baseline="0" noProof="0" dirty="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rPr>
                    <a:t>Focus on digital transformation of the processes to improve data </a:t>
                  </a:r>
                  <a:r>
                    <a:rPr kumimoji="0" lang="en-US" sz="1400" b="0" i="0" u="none" strike="noStrike" kern="1200" cap="none" spc="0" normalizeH="0" baseline="0" noProof="0" dirty="0" smtClean="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rPr>
                    <a:t>integrity, </a:t>
                  </a:r>
                  <a:r>
                    <a:rPr lang="en-US" sz="1400" dirty="0" smtClean="0">
                      <a:solidFill>
                        <a:srgbClr val="44546A"/>
                      </a:solidFill>
                      <a:latin typeface="Roboto" panose="02000000000000000000" pitchFamily="2" charset="0"/>
                      <a:ea typeface="Roboto" panose="02000000000000000000" pitchFamily="2" charset="0"/>
                      <a:cs typeface="Roboto" panose="02000000000000000000" pitchFamily="2" charset="0"/>
                    </a:rPr>
                    <a:t>operational </a:t>
                  </a:r>
                  <a:r>
                    <a:rPr lang="en-US" sz="1400" dirty="0">
                      <a:solidFill>
                        <a:srgbClr val="44546A"/>
                      </a:solidFill>
                      <a:latin typeface="Roboto" panose="02000000000000000000" pitchFamily="2" charset="0"/>
                      <a:ea typeface="Roboto" panose="02000000000000000000" pitchFamily="2" charset="0"/>
                      <a:cs typeface="Roboto" panose="02000000000000000000" pitchFamily="2" charset="0"/>
                    </a:rPr>
                    <a:t>real-time analysis as well as WE’s predictive capabilities </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smtClean="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grpSp>
      </p:grpSp>
    </p:spTree>
    <p:extLst>
      <p:ext uri="{BB962C8B-B14F-4D97-AF65-F5344CB8AC3E}">
        <p14:creationId xmlns:p14="http://schemas.microsoft.com/office/powerpoint/2010/main" val="357869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ppt_x"/>
                                          </p:val>
                                        </p:tav>
                                        <p:tav tm="100000">
                                          <p:val>
                                            <p:strVal val="#ppt_x"/>
                                          </p:val>
                                        </p:tav>
                                      </p:tavLst>
                                    </p:anim>
                                    <p:anim calcmode="lin" valueType="num">
                                      <p:cBhvr additive="base">
                                        <p:cTn id="1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25</a:t>
            </a:fld>
            <a:endParaRPr lang="en-US" dirty="0"/>
          </a:p>
        </p:txBody>
      </p:sp>
      <p:sp>
        <p:nvSpPr>
          <p:cNvPr id="2" name="Text Placeholder 2">
            <a:extLst>
              <a:ext uri="{FF2B5EF4-FFF2-40B4-BE49-F238E27FC236}">
                <a16:creationId xmlns:a16="http://schemas.microsoft.com/office/drawing/2014/main" id="{ED2C01D4-B070-2D15-7B37-A0578B03879C}"/>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Key Recommendations</a:t>
            </a:r>
          </a:p>
        </p:txBody>
      </p:sp>
      <p:sp>
        <p:nvSpPr>
          <p:cNvPr id="9" name="Shape 2540">
            <a:extLst>
              <a:ext uri="{FF2B5EF4-FFF2-40B4-BE49-F238E27FC236}">
                <a16:creationId xmlns:a16="http://schemas.microsoft.com/office/drawing/2014/main" id="{6C0628FB-DF2C-3C8F-2B15-4EE7B66CD26A}"/>
              </a:ext>
            </a:extLst>
          </p:cNvPr>
          <p:cNvSpPr/>
          <p:nvPr/>
        </p:nvSpPr>
        <p:spPr>
          <a:xfrm>
            <a:off x="1531976" y="175553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grpSp>
        <p:nvGrpSpPr>
          <p:cNvPr id="14" name="Group 13">
            <a:extLst>
              <a:ext uri="{FF2B5EF4-FFF2-40B4-BE49-F238E27FC236}">
                <a16:creationId xmlns:a16="http://schemas.microsoft.com/office/drawing/2014/main" id="{902A7335-87B7-035A-D7A9-3418FC15881F}"/>
              </a:ext>
            </a:extLst>
          </p:cNvPr>
          <p:cNvGrpSpPr/>
          <p:nvPr/>
        </p:nvGrpSpPr>
        <p:grpSpPr>
          <a:xfrm>
            <a:off x="1369293" y="3112568"/>
            <a:ext cx="9558319" cy="1775003"/>
            <a:chOff x="1369293" y="4075740"/>
            <a:chExt cx="9558319" cy="1775003"/>
          </a:xfrm>
        </p:grpSpPr>
        <p:sp>
          <p:nvSpPr>
            <p:cNvPr id="35" name="Freeform 73">
              <a:extLst>
                <a:ext uri="{FF2B5EF4-FFF2-40B4-BE49-F238E27FC236}">
                  <a16:creationId xmlns:a16="http://schemas.microsoft.com/office/drawing/2014/main" id="{73BFEA03-CED6-9C2C-89A6-4504937BE4B9}"/>
                </a:ext>
              </a:extLst>
            </p:cNvPr>
            <p:cNvSpPr/>
            <p:nvPr/>
          </p:nvSpPr>
          <p:spPr>
            <a:xfrm>
              <a:off x="1369293" y="4075740"/>
              <a:ext cx="599228" cy="599228"/>
            </a:xfrm>
            <a:custGeom>
              <a:avLst/>
              <a:gdLst>
                <a:gd name="connsiteX0" fmla="*/ 274320 w 548640"/>
                <a:gd name="connsiteY0" fmla="*/ 0 h 548640"/>
                <a:gd name="connsiteX1" fmla="*/ 548640 w 548640"/>
                <a:gd name="connsiteY1" fmla="*/ 274320 h 548640"/>
                <a:gd name="connsiteX2" fmla="*/ 274320 w 548640"/>
                <a:gd name="connsiteY2" fmla="*/ 548640 h 548640"/>
                <a:gd name="connsiteX3" fmla="*/ 0 w 548640"/>
                <a:gd name="connsiteY3" fmla="*/ 274320 h 548640"/>
                <a:gd name="connsiteX4" fmla="*/ 274320 w 548640"/>
                <a:gd name="connsiteY4" fmla="*/ 0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 h="548640">
                  <a:moveTo>
                    <a:pt x="274320" y="0"/>
                  </a:moveTo>
                  <a:cubicBezTo>
                    <a:pt x="425823" y="0"/>
                    <a:pt x="548640" y="122817"/>
                    <a:pt x="548640" y="274320"/>
                  </a:cubicBezTo>
                  <a:cubicBezTo>
                    <a:pt x="548640" y="425823"/>
                    <a:pt x="425823" y="548640"/>
                    <a:pt x="274320" y="548640"/>
                  </a:cubicBezTo>
                  <a:cubicBezTo>
                    <a:pt x="122817" y="548640"/>
                    <a:pt x="0" y="425823"/>
                    <a:pt x="0" y="274320"/>
                  </a:cubicBezTo>
                  <a:cubicBezTo>
                    <a:pt x="0" y="122817"/>
                    <a:pt x="122817" y="0"/>
                    <a:pt x="274320" y="0"/>
                  </a:cubicBezTo>
                  <a:close/>
                </a:path>
              </a:pathLst>
            </a:custGeom>
            <a:gradFill>
              <a:gsLst>
                <a:gs pos="0">
                  <a:srgbClr val="42A5F5">
                    <a:lumMod val="89000"/>
                  </a:srgbClr>
                </a:gs>
                <a:gs pos="23000">
                  <a:srgbClr val="42A5F5">
                    <a:lumMod val="89000"/>
                  </a:srgbClr>
                </a:gs>
                <a:gs pos="69000">
                  <a:srgbClr val="42A5F5">
                    <a:lumMod val="75000"/>
                  </a:srgbClr>
                </a:gs>
                <a:gs pos="97000">
                  <a:srgbClr val="42A5F5">
                    <a:lumMod val="70000"/>
                  </a:srgbClr>
                </a:gs>
              </a:gsLst>
              <a:path path="circle">
                <a:fillToRect l="50000" t="50000" r="50000" b="50000"/>
              </a:path>
            </a:gradFill>
            <a:ln w="12700" cap="flat" cmpd="sng" algn="ctr">
              <a:noFill/>
              <a:prstDash val="solid"/>
              <a:miter lim="800000"/>
            </a:ln>
            <a:effectLst>
              <a:outerShdw blurRad="38100" dist="12700" dir="5400000" algn="t" rotWithShape="0">
                <a:prstClr val="black">
                  <a:alpha val="15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DEA7673B-9599-DD47-2672-69D7F431B5A3}"/>
                </a:ext>
              </a:extLst>
            </p:cNvPr>
            <p:cNvSpPr txBox="1"/>
            <p:nvPr/>
          </p:nvSpPr>
          <p:spPr>
            <a:xfrm>
              <a:off x="2131203" y="4121450"/>
              <a:ext cx="2143681" cy="291362"/>
            </a:xfrm>
            <a:prstGeom prst="rect">
              <a:avLst/>
            </a:prstGeom>
            <a:noFill/>
          </p:spPr>
          <p:txBody>
            <a:bodyPr wrap="square" lIns="0" tIns="0" rIns="0" bIns="0" rtlCol="0" anchor="ct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lang="en-US" sz="1600" b="1" kern="0" dirty="0">
                  <a:solidFill>
                    <a:srgbClr val="44546A"/>
                  </a:solidFill>
                  <a:latin typeface="Roboto Black" panose="02000000000000000000" pitchFamily="2" charset="0"/>
                  <a:ea typeface="Roboto Black" panose="02000000000000000000" pitchFamily="2" charset="0"/>
                  <a:cs typeface="Roboto Black" panose="02000000000000000000" pitchFamily="2" charset="0"/>
                </a:rPr>
                <a:t>Non-Revenue Water </a:t>
              </a:r>
              <a:endParaRPr kumimoji="0" lang="en-AU" sz="1600" b="1" i="0" u="none" strike="noStrike" kern="0" cap="none" spc="0" normalizeH="0" baseline="0" noProof="0" dirty="0">
                <a:ln>
                  <a:noFill/>
                </a:ln>
                <a:solidFill>
                  <a:srgbClr val="44546A"/>
                </a:solidFill>
                <a:effectLst/>
                <a:uLnTx/>
                <a:uFillTx/>
                <a:latin typeface="Roboto Black" panose="02000000000000000000" pitchFamily="2" charset="0"/>
                <a:ea typeface="Roboto Black" panose="02000000000000000000" pitchFamily="2" charset="0"/>
                <a:cs typeface="Roboto Black" panose="02000000000000000000" pitchFamily="2" charset="0"/>
              </a:endParaRPr>
            </a:p>
          </p:txBody>
        </p:sp>
        <p:sp>
          <p:nvSpPr>
            <p:cNvPr id="37" name="Text Placeholder 32">
              <a:extLst>
                <a:ext uri="{FF2B5EF4-FFF2-40B4-BE49-F238E27FC236}">
                  <a16:creationId xmlns:a16="http://schemas.microsoft.com/office/drawing/2014/main" id="{52DBA074-214B-4152-9BD8-BDC91A53EFAB}"/>
                </a:ext>
              </a:extLst>
            </p:cNvPr>
            <p:cNvSpPr txBox="1">
              <a:spLocks/>
            </p:cNvSpPr>
            <p:nvPr/>
          </p:nvSpPr>
          <p:spPr>
            <a:xfrm>
              <a:off x="2131204" y="4495846"/>
              <a:ext cx="87964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Assess the status of the existing flow measurement equipment on all water sources </a:t>
              </a: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with distribution zones</a:t>
              </a:r>
            </a:p>
          </p:txBody>
        </p:sp>
        <p:sp>
          <p:nvSpPr>
            <p:cNvPr id="38" name="Shape 2540">
              <a:extLst>
                <a:ext uri="{FF2B5EF4-FFF2-40B4-BE49-F238E27FC236}">
                  <a16:creationId xmlns:a16="http://schemas.microsoft.com/office/drawing/2014/main" id="{57D6B421-ACBC-1863-565B-71D8AE983CAD}"/>
                </a:ext>
              </a:extLst>
            </p:cNvPr>
            <p:cNvSpPr/>
            <p:nvPr/>
          </p:nvSpPr>
          <p:spPr>
            <a:xfrm>
              <a:off x="1531976" y="423592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sp>
          <p:nvSpPr>
            <p:cNvPr id="39" name="Text Placeholder 32">
              <a:extLst>
                <a:ext uri="{FF2B5EF4-FFF2-40B4-BE49-F238E27FC236}">
                  <a16:creationId xmlns:a16="http://schemas.microsoft.com/office/drawing/2014/main" id="{7382C394-D1D7-83C8-675D-4593C4B0EC3E}"/>
                </a:ext>
              </a:extLst>
            </p:cNvPr>
            <p:cNvSpPr txBox="1">
              <a:spLocks/>
            </p:cNvSpPr>
            <p:nvPr/>
          </p:nvSpPr>
          <p:spPr>
            <a:xfrm>
              <a:off x="2131204" y="4804986"/>
              <a:ext cx="78058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sz="1400" dirty="0">
                  <a:solidFill>
                    <a:srgbClr val="44546A"/>
                  </a:solidFill>
                  <a:latin typeface="Roboto" panose="02000000000000000000" pitchFamily="2" charset="0"/>
                  <a:ea typeface="Roboto" panose="02000000000000000000" pitchFamily="2" charset="0"/>
                  <a:cs typeface="Roboto" panose="02000000000000000000" pitchFamily="2" charset="0"/>
                </a:rPr>
                <a:t>Improv</a:t>
              </a:r>
              <a:r>
                <a:rPr kumimoji="0" lang="en-US" sz="1400" b="0" i="0" u="none" strike="noStrike" kern="1200" cap="none" spc="0" normalizeH="0" baseline="0" noProof="0" dirty="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rPr>
                <a:t>e data reliability in terms of production, </a:t>
              </a:r>
              <a:r>
                <a:rPr lang="en-US" sz="1400" dirty="0">
                  <a:solidFill>
                    <a:srgbClr val="44546A"/>
                  </a:solidFill>
                  <a:latin typeface="Roboto" panose="02000000000000000000" pitchFamily="2" charset="0"/>
                  <a:ea typeface="Roboto" panose="02000000000000000000" pitchFamily="2" charset="0"/>
                  <a:cs typeface="Roboto" panose="02000000000000000000" pitchFamily="2" charset="0"/>
                </a:rPr>
                <a:t>consumption data to control </a:t>
              </a:r>
              <a:r>
                <a:rPr kumimoji="0" lang="en-US" sz="1400" b="0" i="0" u="none" strike="noStrike" kern="1200" cap="none" spc="0" normalizeH="0" baseline="0" noProof="0" dirty="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rPr>
                <a:t>NRW</a:t>
              </a:r>
            </a:p>
          </p:txBody>
        </p:sp>
        <p:sp>
          <p:nvSpPr>
            <p:cNvPr id="11" name="TextBox 10">
              <a:extLst>
                <a:ext uri="{FF2B5EF4-FFF2-40B4-BE49-F238E27FC236}">
                  <a16:creationId xmlns:a16="http://schemas.microsoft.com/office/drawing/2014/main" id="{1ED13637-A035-1D19-321C-72D70B1F9155}"/>
                </a:ext>
              </a:extLst>
            </p:cNvPr>
            <p:cNvSpPr txBox="1"/>
            <p:nvPr/>
          </p:nvSpPr>
          <p:spPr>
            <a:xfrm>
              <a:off x="2037897" y="5083358"/>
              <a:ext cx="6148872" cy="379591"/>
            </a:xfrm>
            <a:prstGeom prst="rect">
              <a:avLst/>
            </a:prstGeom>
            <a:noFill/>
          </p:spPr>
          <p:txBody>
            <a:bodyPr wrap="square">
              <a:spAutoFit/>
            </a:body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sz="1400" dirty="0">
                  <a:solidFill>
                    <a:srgbClr val="44546A"/>
                  </a:solidFill>
                  <a:latin typeface="Roboto" panose="02000000000000000000" pitchFamily="2" charset="0"/>
                  <a:ea typeface="Roboto" panose="02000000000000000000" pitchFamily="2" charset="0"/>
                  <a:cs typeface="Roboto" panose="02000000000000000000" pitchFamily="2" charset="0"/>
                </a:rPr>
                <a:t>Define and enforce clear policy for illegal connections</a:t>
              </a:r>
            </a:p>
          </p:txBody>
        </p:sp>
        <p:sp>
          <p:nvSpPr>
            <p:cNvPr id="12" name="Text Placeholder 32">
              <a:extLst>
                <a:ext uri="{FF2B5EF4-FFF2-40B4-BE49-F238E27FC236}">
                  <a16:creationId xmlns:a16="http://schemas.microsoft.com/office/drawing/2014/main" id="{B1A2F20C-558B-3AAC-CF3A-ECB33565CB8D}"/>
                </a:ext>
              </a:extLst>
            </p:cNvPr>
            <p:cNvSpPr txBox="1">
              <a:spLocks/>
            </p:cNvSpPr>
            <p:nvPr/>
          </p:nvSpPr>
          <p:spPr>
            <a:xfrm>
              <a:off x="2131203" y="5485617"/>
              <a:ext cx="78058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sz="1400" dirty="0">
                  <a:solidFill>
                    <a:srgbClr val="44546A"/>
                  </a:solidFill>
                  <a:latin typeface="Roboto" panose="02000000000000000000" pitchFamily="2" charset="0"/>
                  <a:ea typeface="Roboto" panose="02000000000000000000" pitchFamily="2" charset="0"/>
                  <a:cs typeface="Roboto" panose="02000000000000000000" pitchFamily="2" charset="0"/>
                </a:rPr>
                <a:t>Gradually implement DMAs and carry out detailed studies within the targeted areas</a:t>
              </a:r>
              <a:endParaRPr kumimoji="0" lang="en-US" sz="1400" b="0" i="0" u="none" strike="noStrike" kern="1200" cap="none" spc="0" normalizeH="0" baseline="0" noProof="0" dirty="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sp>
        <p:nvSpPr>
          <p:cNvPr id="40" name="Text Placeholder 32">
            <a:extLst>
              <a:ext uri="{FF2B5EF4-FFF2-40B4-BE49-F238E27FC236}">
                <a16:creationId xmlns:a16="http://schemas.microsoft.com/office/drawing/2014/main" id="{7E0310C4-5E40-A5DB-2982-FBC14C67A4A3}"/>
              </a:ext>
            </a:extLst>
          </p:cNvPr>
          <p:cNvSpPr txBox="1">
            <a:spLocks/>
          </p:cNvSpPr>
          <p:nvPr/>
        </p:nvSpPr>
        <p:spPr>
          <a:xfrm>
            <a:off x="2131203" y="2634848"/>
            <a:ext cx="78058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smtClean="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nvGrpSpPr>
          <p:cNvPr id="27" name="Group 14">
            <a:extLst>
              <a:ext uri="{FF2B5EF4-FFF2-40B4-BE49-F238E27FC236}">
                <a16:creationId xmlns:a16="http://schemas.microsoft.com/office/drawing/2014/main" id="{80A747BF-7FB7-CC53-7C28-614258B389C6}"/>
              </a:ext>
            </a:extLst>
          </p:cNvPr>
          <p:cNvGrpSpPr/>
          <p:nvPr/>
        </p:nvGrpSpPr>
        <p:grpSpPr>
          <a:xfrm>
            <a:off x="1369293" y="1515050"/>
            <a:ext cx="9984507" cy="1514484"/>
            <a:chOff x="1369293" y="3813718"/>
            <a:chExt cx="9984507" cy="1514484"/>
          </a:xfrm>
        </p:grpSpPr>
        <p:sp>
          <p:nvSpPr>
            <p:cNvPr id="34" name="Freeform 73">
              <a:extLst>
                <a:ext uri="{FF2B5EF4-FFF2-40B4-BE49-F238E27FC236}">
                  <a16:creationId xmlns:a16="http://schemas.microsoft.com/office/drawing/2014/main" id="{73BFEA03-CED6-9C2C-89A6-4504937BE4B9}"/>
                </a:ext>
              </a:extLst>
            </p:cNvPr>
            <p:cNvSpPr/>
            <p:nvPr/>
          </p:nvSpPr>
          <p:spPr>
            <a:xfrm>
              <a:off x="1369293" y="3813718"/>
              <a:ext cx="599228" cy="599228"/>
            </a:xfrm>
            <a:custGeom>
              <a:avLst/>
              <a:gdLst>
                <a:gd name="connsiteX0" fmla="*/ 274320 w 548640"/>
                <a:gd name="connsiteY0" fmla="*/ 0 h 548640"/>
                <a:gd name="connsiteX1" fmla="*/ 548640 w 548640"/>
                <a:gd name="connsiteY1" fmla="*/ 274320 h 548640"/>
                <a:gd name="connsiteX2" fmla="*/ 274320 w 548640"/>
                <a:gd name="connsiteY2" fmla="*/ 548640 h 548640"/>
                <a:gd name="connsiteX3" fmla="*/ 0 w 548640"/>
                <a:gd name="connsiteY3" fmla="*/ 274320 h 548640"/>
                <a:gd name="connsiteX4" fmla="*/ 274320 w 548640"/>
                <a:gd name="connsiteY4" fmla="*/ 0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 h="548640">
                  <a:moveTo>
                    <a:pt x="274320" y="0"/>
                  </a:moveTo>
                  <a:cubicBezTo>
                    <a:pt x="425823" y="0"/>
                    <a:pt x="548640" y="122817"/>
                    <a:pt x="548640" y="274320"/>
                  </a:cubicBezTo>
                  <a:cubicBezTo>
                    <a:pt x="548640" y="425823"/>
                    <a:pt x="425823" y="548640"/>
                    <a:pt x="274320" y="548640"/>
                  </a:cubicBezTo>
                  <a:cubicBezTo>
                    <a:pt x="122817" y="548640"/>
                    <a:pt x="0" y="425823"/>
                    <a:pt x="0" y="274320"/>
                  </a:cubicBezTo>
                  <a:cubicBezTo>
                    <a:pt x="0" y="122817"/>
                    <a:pt x="122817" y="0"/>
                    <a:pt x="274320" y="0"/>
                  </a:cubicBezTo>
                  <a:close/>
                </a:path>
              </a:pathLst>
            </a:custGeom>
            <a:gradFill>
              <a:gsLst>
                <a:gs pos="0">
                  <a:srgbClr val="42A5F5">
                    <a:lumMod val="89000"/>
                  </a:srgbClr>
                </a:gs>
                <a:gs pos="23000">
                  <a:srgbClr val="42A5F5">
                    <a:lumMod val="89000"/>
                  </a:srgbClr>
                </a:gs>
                <a:gs pos="69000">
                  <a:srgbClr val="42A5F5">
                    <a:lumMod val="75000"/>
                  </a:srgbClr>
                </a:gs>
                <a:gs pos="97000">
                  <a:srgbClr val="42A5F5">
                    <a:lumMod val="70000"/>
                  </a:srgbClr>
                </a:gs>
              </a:gsLst>
              <a:path path="circle">
                <a:fillToRect l="50000" t="50000" r="50000" b="50000"/>
              </a:path>
            </a:gradFill>
            <a:ln w="12700" cap="flat" cmpd="sng" algn="ctr">
              <a:noFill/>
              <a:prstDash val="solid"/>
              <a:miter lim="800000"/>
            </a:ln>
            <a:effectLst>
              <a:outerShdw blurRad="38100" dist="12700" dir="5400000" algn="t" rotWithShape="0">
                <a:prstClr val="black">
                  <a:alpha val="15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42" name="TextBox 35">
              <a:extLst>
                <a:ext uri="{FF2B5EF4-FFF2-40B4-BE49-F238E27FC236}">
                  <a16:creationId xmlns:a16="http://schemas.microsoft.com/office/drawing/2014/main" id="{DEA7673B-9599-DD47-2672-69D7F431B5A3}"/>
                </a:ext>
              </a:extLst>
            </p:cNvPr>
            <p:cNvSpPr txBox="1"/>
            <p:nvPr/>
          </p:nvSpPr>
          <p:spPr>
            <a:xfrm>
              <a:off x="2131203" y="3859428"/>
              <a:ext cx="2143681" cy="291362"/>
            </a:xfrm>
            <a:prstGeom prst="rect">
              <a:avLst/>
            </a:prstGeom>
            <a:noFill/>
          </p:spPr>
          <p:txBody>
            <a:bodyPr wrap="square" lIns="0" tIns="0" rIns="0" bIns="0" rtlCol="0" anchor="ct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lang="en-AU" sz="1600" b="1" kern="0" dirty="0">
                  <a:solidFill>
                    <a:srgbClr val="44546A"/>
                  </a:solidFill>
                  <a:latin typeface="Roboto Black" panose="02000000000000000000" pitchFamily="2" charset="0"/>
                  <a:ea typeface="Roboto Black" panose="02000000000000000000" pitchFamily="2" charset="0"/>
                  <a:cs typeface="Roboto Black" panose="02000000000000000000" pitchFamily="2" charset="0"/>
                </a:rPr>
                <a:t>Planning</a:t>
              </a:r>
              <a:endParaRPr kumimoji="0" lang="en-AU" sz="1600" b="1" i="0" u="none" strike="noStrike" kern="0" cap="none" spc="0" normalizeH="0" baseline="0" noProof="0" dirty="0">
                <a:ln>
                  <a:noFill/>
                </a:ln>
                <a:solidFill>
                  <a:srgbClr val="44546A"/>
                </a:solidFill>
                <a:effectLst/>
                <a:uLnTx/>
                <a:uFillTx/>
                <a:latin typeface="Roboto Black" panose="02000000000000000000" pitchFamily="2" charset="0"/>
                <a:ea typeface="Roboto Black" panose="02000000000000000000" pitchFamily="2" charset="0"/>
                <a:cs typeface="Roboto Black" panose="02000000000000000000" pitchFamily="2" charset="0"/>
              </a:endParaRPr>
            </a:p>
          </p:txBody>
        </p:sp>
        <p:sp>
          <p:nvSpPr>
            <p:cNvPr id="43" name="Text Placeholder 32">
              <a:extLst>
                <a:ext uri="{FF2B5EF4-FFF2-40B4-BE49-F238E27FC236}">
                  <a16:creationId xmlns:a16="http://schemas.microsoft.com/office/drawing/2014/main" id="{52DBA074-214B-4152-9BD8-BDC91A53EFAB}"/>
                </a:ext>
              </a:extLst>
            </p:cNvPr>
            <p:cNvSpPr txBox="1">
              <a:spLocks/>
            </p:cNvSpPr>
            <p:nvPr/>
          </p:nvSpPr>
          <p:spPr>
            <a:xfrm>
              <a:off x="2131203" y="4233824"/>
              <a:ext cx="9222597" cy="10943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sz="1400" dirty="0">
                  <a:solidFill>
                    <a:srgbClr val="44546A"/>
                  </a:solidFill>
                  <a:latin typeface="Roboto" panose="02000000000000000000" pitchFamily="2" charset="0"/>
                  <a:ea typeface="Roboto" panose="02000000000000000000" pitchFamily="2" charset="0"/>
                  <a:cs typeface="Roboto" panose="02000000000000000000" pitchFamily="2" charset="0"/>
                </a:rPr>
                <a:t>Carry out necessary studies for master plans for the areas not already covered and assess the impact of the suspension of </a:t>
              </a:r>
              <a:r>
                <a:rPr lang="en-US" sz="1400" dirty="0" smtClean="0">
                  <a:solidFill>
                    <a:srgbClr val="44546A"/>
                  </a:solidFill>
                  <a:latin typeface="Roboto" panose="02000000000000000000" pitchFamily="2" charset="0"/>
                  <a:ea typeface="Roboto" panose="02000000000000000000" pitchFamily="2" charset="0"/>
                  <a:cs typeface="Roboto" panose="02000000000000000000" pitchFamily="2" charset="0"/>
                </a:rPr>
                <a:t>major </a:t>
              </a:r>
              <a:r>
                <a:rPr lang="en-US" sz="1400" dirty="0">
                  <a:solidFill>
                    <a:srgbClr val="44546A"/>
                  </a:solidFill>
                  <a:latin typeface="Roboto" panose="02000000000000000000" pitchFamily="2" charset="0"/>
                  <a:ea typeface="Roboto" panose="02000000000000000000" pitchFamily="2" charset="0"/>
                  <a:cs typeface="Roboto" panose="02000000000000000000" pitchFamily="2" charset="0"/>
                </a:rPr>
                <a:t>water production </a:t>
              </a:r>
              <a:r>
                <a:rPr lang="en-US" sz="1400" dirty="0" smtClean="0">
                  <a:solidFill>
                    <a:srgbClr val="44546A"/>
                  </a:solidFill>
                  <a:latin typeface="Roboto" panose="02000000000000000000" pitchFamily="2" charset="0"/>
                  <a:ea typeface="Roboto" panose="02000000000000000000" pitchFamily="2" charset="0"/>
                  <a:cs typeface="Roboto" panose="02000000000000000000" pitchFamily="2" charset="0"/>
                </a:rPr>
                <a:t>projects.</a:t>
              </a:r>
              <a:endParaRPr lang="en-US" sz="1400" dirty="0">
                <a:solidFill>
                  <a:srgbClr val="44546A"/>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Set up standard GIS architecture and implement it as the core information system for efficient planning</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4" name="Shape 2540">
              <a:extLst>
                <a:ext uri="{FF2B5EF4-FFF2-40B4-BE49-F238E27FC236}">
                  <a16:creationId xmlns:a16="http://schemas.microsoft.com/office/drawing/2014/main" id="{57D6B421-ACBC-1863-565B-71D8AE983CAD}"/>
                </a:ext>
              </a:extLst>
            </p:cNvPr>
            <p:cNvSpPr/>
            <p:nvPr/>
          </p:nvSpPr>
          <p:spPr>
            <a:xfrm>
              <a:off x="1531976" y="397390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grpSp>
      <p:grpSp>
        <p:nvGrpSpPr>
          <p:cNvPr id="50" name="Group 39">
            <a:extLst>
              <a:ext uri="{FF2B5EF4-FFF2-40B4-BE49-F238E27FC236}">
                <a16:creationId xmlns:a16="http://schemas.microsoft.com/office/drawing/2014/main" id="{8E15EA03-52E5-2B7A-4D11-6EA30596A3EB}"/>
              </a:ext>
            </a:extLst>
          </p:cNvPr>
          <p:cNvGrpSpPr/>
          <p:nvPr/>
        </p:nvGrpSpPr>
        <p:grpSpPr>
          <a:xfrm>
            <a:off x="1369293" y="5018012"/>
            <a:ext cx="9558319" cy="785232"/>
            <a:chOff x="1216893" y="1686920"/>
            <a:chExt cx="9558319" cy="785232"/>
          </a:xfrm>
        </p:grpSpPr>
        <p:sp>
          <p:nvSpPr>
            <p:cNvPr id="51" name="Freeform 73">
              <a:extLst>
                <a:ext uri="{FF2B5EF4-FFF2-40B4-BE49-F238E27FC236}">
                  <a16:creationId xmlns:a16="http://schemas.microsoft.com/office/drawing/2014/main" id="{C4A06417-0768-64F1-95C9-8A81AA033520}"/>
                </a:ext>
              </a:extLst>
            </p:cNvPr>
            <p:cNvSpPr/>
            <p:nvPr/>
          </p:nvSpPr>
          <p:spPr>
            <a:xfrm>
              <a:off x="1216893" y="1686920"/>
              <a:ext cx="599228" cy="599228"/>
            </a:xfrm>
            <a:custGeom>
              <a:avLst/>
              <a:gdLst>
                <a:gd name="connsiteX0" fmla="*/ 274320 w 548640"/>
                <a:gd name="connsiteY0" fmla="*/ 0 h 548640"/>
                <a:gd name="connsiteX1" fmla="*/ 548640 w 548640"/>
                <a:gd name="connsiteY1" fmla="*/ 274320 h 548640"/>
                <a:gd name="connsiteX2" fmla="*/ 274320 w 548640"/>
                <a:gd name="connsiteY2" fmla="*/ 548640 h 548640"/>
                <a:gd name="connsiteX3" fmla="*/ 0 w 548640"/>
                <a:gd name="connsiteY3" fmla="*/ 274320 h 548640"/>
                <a:gd name="connsiteX4" fmla="*/ 274320 w 548640"/>
                <a:gd name="connsiteY4" fmla="*/ 0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 h="548640">
                  <a:moveTo>
                    <a:pt x="274320" y="0"/>
                  </a:moveTo>
                  <a:cubicBezTo>
                    <a:pt x="425823" y="0"/>
                    <a:pt x="548640" y="122817"/>
                    <a:pt x="548640" y="274320"/>
                  </a:cubicBezTo>
                  <a:cubicBezTo>
                    <a:pt x="548640" y="425823"/>
                    <a:pt x="425823" y="548640"/>
                    <a:pt x="274320" y="548640"/>
                  </a:cubicBezTo>
                  <a:cubicBezTo>
                    <a:pt x="122817" y="548640"/>
                    <a:pt x="0" y="425823"/>
                    <a:pt x="0" y="274320"/>
                  </a:cubicBezTo>
                  <a:cubicBezTo>
                    <a:pt x="0" y="122817"/>
                    <a:pt x="122817" y="0"/>
                    <a:pt x="274320" y="0"/>
                  </a:cubicBezTo>
                  <a:close/>
                </a:path>
              </a:pathLst>
            </a:custGeom>
            <a:gradFill>
              <a:gsLst>
                <a:gs pos="0">
                  <a:srgbClr val="42A5F5">
                    <a:lumMod val="89000"/>
                  </a:srgbClr>
                </a:gs>
                <a:gs pos="23000">
                  <a:srgbClr val="42A5F5">
                    <a:lumMod val="89000"/>
                  </a:srgbClr>
                </a:gs>
                <a:gs pos="69000">
                  <a:srgbClr val="42A5F5">
                    <a:lumMod val="75000"/>
                  </a:srgbClr>
                </a:gs>
                <a:gs pos="97000">
                  <a:srgbClr val="42A5F5">
                    <a:lumMod val="70000"/>
                  </a:srgbClr>
                </a:gs>
              </a:gsLst>
              <a:path path="circle">
                <a:fillToRect l="50000" t="50000" r="50000" b="50000"/>
              </a:path>
            </a:gradFill>
            <a:ln w="12700" cap="flat" cmpd="sng" algn="ctr">
              <a:noFill/>
              <a:prstDash val="solid"/>
              <a:miter lim="800000"/>
            </a:ln>
            <a:effectLst>
              <a:outerShdw blurRad="38100" dist="12700" dir="5400000" algn="t" rotWithShape="0">
                <a:prstClr val="black">
                  <a:alpha val="15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52" name="TextBox 41">
              <a:extLst>
                <a:ext uri="{FF2B5EF4-FFF2-40B4-BE49-F238E27FC236}">
                  <a16:creationId xmlns:a16="http://schemas.microsoft.com/office/drawing/2014/main" id="{D40C9927-B850-91DB-D15B-3FF04B1E7580}"/>
                </a:ext>
              </a:extLst>
            </p:cNvPr>
            <p:cNvSpPr txBox="1"/>
            <p:nvPr/>
          </p:nvSpPr>
          <p:spPr>
            <a:xfrm>
              <a:off x="1978803" y="1732630"/>
              <a:ext cx="3691099" cy="291362"/>
            </a:xfrm>
            <a:prstGeom prst="rect">
              <a:avLst/>
            </a:prstGeom>
            <a:noFill/>
          </p:spPr>
          <p:txBody>
            <a:bodyPr wrap="square" lIns="0" tIns="0" rIns="0" bIns="0" rtlCol="0" anchor="ct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lang="en-US" sz="1600" b="1" kern="0" dirty="0">
                  <a:solidFill>
                    <a:srgbClr val="44546A"/>
                  </a:solidFill>
                  <a:latin typeface="Roboto Black" panose="02000000000000000000" pitchFamily="2" charset="0"/>
                  <a:ea typeface="Roboto Black" panose="02000000000000000000" pitchFamily="2" charset="0"/>
                  <a:cs typeface="Roboto Black" panose="02000000000000000000" pitchFamily="2" charset="0"/>
                </a:rPr>
                <a:t>Key Performance Indicators</a:t>
              </a:r>
              <a:endParaRPr kumimoji="0" lang="en-AU" sz="1600" b="1" i="0" u="none" strike="noStrike" kern="0" cap="none" spc="0" normalizeH="0" baseline="0" noProof="0" dirty="0">
                <a:ln>
                  <a:noFill/>
                </a:ln>
                <a:solidFill>
                  <a:srgbClr val="44546A"/>
                </a:solidFill>
                <a:effectLst/>
                <a:uLnTx/>
                <a:uFillTx/>
                <a:latin typeface="Roboto Black" panose="02000000000000000000" pitchFamily="2" charset="0"/>
                <a:ea typeface="Roboto Black" panose="02000000000000000000" pitchFamily="2" charset="0"/>
                <a:cs typeface="Roboto Black" panose="02000000000000000000" pitchFamily="2" charset="0"/>
              </a:endParaRPr>
            </a:p>
          </p:txBody>
        </p:sp>
        <p:sp>
          <p:nvSpPr>
            <p:cNvPr id="53" name="Text Placeholder 32">
              <a:extLst>
                <a:ext uri="{FF2B5EF4-FFF2-40B4-BE49-F238E27FC236}">
                  <a16:creationId xmlns:a16="http://schemas.microsoft.com/office/drawing/2014/main" id="{C1D3B156-DACD-30F2-02A0-7AD6B0D821D7}"/>
                </a:ext>
              </a:extLst>
            </p:cNvPr>
            <p:cNvSpPr txBox="1">
              <a:spLocks/>
            </p:cNvSpPr>
            <p:nvPr/>
          </p:nvSpPr>
          <p:spPr>
            <a:xfrm>
              <a:off x="1978804" y="2107026"/>
              <a:ext cx="87964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nSpc>
                  <a:spcPct val="150000"/>
                </a:lnSpc>
                <a:buNone/>
                <a:defRPr/>
              </a:pPr>
              <a:r>
                <a:rPr lang="en-US" sz="1400" dirty="0" smtClean="0">
                  <a:solidFill>
                    <a:srgbClr val="1976D2"/>
                  </a:solidFill>
                  <a:latin typeface="Roboto" panose="02000000000000000000" pitchFamily="2" charset="0"/>
                  <a:ea typeface="Roboto" panose="02000000000000000000" pitchFamily="2" charset="0"/>
                  <a:cs typeface="Roboto" panose="02000000000000000000" pitchFamily="2" charset="0"/>
                </a:rPr>
                <a:t>Improve the </a:t>
              </a: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monitoring framework of the WEs at central level (performance monitoring of the WEs through </a:t>
              </a:r>
              <a:r>
                <a:rPr lang="en-US" sz="1400" dirty="0" smtClean="0">
                  <a:solidFill>
                    <a:srgbClr val="1976D2"/>
                  </a:solidFill>
                  <a:latin typeface="Roboto" panose="02000000000000000000" pitchFamily="2" charset="0"/>
                  <a:ea typeface="Roboto" panose="02000000000000000000" pitchFamily="2" charset="0"/>
                  <a:cs typeface="Roboto" panose="02000000000000000000" pitchFamily="2" charset="0"/>
                </a:rPr>
                <a:t>KPIs, </a:t>
              </a: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etc</a:t>
              </a:r>
              <a:r>
                <a:rPr lang="en-US" sz="1400" dirty="0" smtClean="0">
                  <a:solidFill>
                    <a:srgbClr val="1976D2"/>
                  </a:solidFill>
                  <a:latin typeface="Roboto" panose="02000000000000000000" pitchFamily="2" charset="0"/>
                  <a:ea typeface="Roboto" panose="02000000000000000000" pitchFamily="2" charset="0"/>
                  <a:cs typeface="Roboto" panose="02000000000000000000" pitchFamily="2" charset="0"/>
                </a:rPr>
                <a:t>.)</a:t>
              </a:r>
              <a:endParaRPr lang="en-US" sz="1400" dirty="0">
                <a:solidFill>
                  <a:srgbClr val="1976D2"/>
                </a:solidFill>
                <a:latin typeface="Roboto" panose="02000000000000000000" pitchFamily="2" charset="0"/>
                <a:ea typeface="Roboto" panose="02000000000000000000" pitchFamily="2" charset="0"/>
                <a:cs typeface="Roboto" panose="02000000000000000000" pitchFamily="2" charset="0"/>
              </a:endParaRPr>
            </a:p>
          </p:txBody>
        </p:sp>
        <p:sp>
          <p:nvSpPr>
            <p:cNvPr id="54" name="Shape 2540">
              <a:extLst>
                <a:ext uri="{FF2B5EF4-FFF2-40B4-BE49-F238E27FC236}">
                  <a16:creationId xmlns:a16="http://schemas.microsoft.com/office/drawing/2014/main" id="{1A7673BB-9B59-1B4E-8377-2D1057F3F4A8}"/>
                </a:ext>
              </a:extLst>
            </p:cNvPr>
            <p:cNvSpPr/>
            <p:nvPr/>
          </p:nvSpPr>
          <p:spPr>
            <a:xfrm>
              <a:off x="1379576" y="184710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grpSp>
    </p:spTree>
    <p:extLst>
      <p:ext uri="{BB962C8B-B14F-4D97-AF65-F5344CB8AC3E}">
        <p14:creationId xmlns:p14="http://schemas.microsoft.com/office/powerpoint/2010/main" val="4283644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ppt_x"/>
                                          </p:val>
                                        </p:tav>
                                        <p:tav tm="100000">
                                          <p:val>
                                            <p:strVal val="#ppt_x"/>
                                          </p:val>
                                        </p:tav>
                                      </p:tavLst>
                                    </p:anim>
                                    <p:anim calcmode="lin" valueType="num">
                                      <p:cBhvr additive="base">
                                        <p:cTn id="21"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26</a:t>
            </a:fld>
            <a:endParaRPr lang="en-US" dirty="0"/>
          </a:p>
        </p:txBody>
      </p:sp>
      <p:sp>
        <p:nvSpPr>
          <p:cNvPr id="2" name="Text Placeholder 2">
            <a:extLst>
              <a:ext uri="{FF2B5EF4-FFF2-40B4-BE49-F238E27FC236}">
                <a16:creationId xmlns:a16="http://schemas.microsoft.com/office/drawing/2014/main" id="{ED2C01D4-B070-2D15-7B37-A0578B03879C}"/>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Key Recommendations</a:t>
            </a:r>
          </a:p>
        </p:txBody>
      </p:sp>
      <p:grpSp>
        <p:nvGrpSpPr>
          <p:cNvPr id="27" name="Group 26">
            <a:extLst>
              <a:ext uri="{FF2B5EF4-FFF2-40B4-BE49-F238E27FC236}">
                <a16:creationId xmlns:a16="http://schemas.microsoft.com/office/drawing/2014/main" id="{1350A8B9-25F5-D3F8-0920-CCF1505F2942}"/>
              </a:ext>
            </a:extLst>
          </p:cNvPr>
          <p:cNvGrpSpPr/>
          <p:nvPr/>
        </p:nvGrpSpPr>
        <p:grpSpPr>
          <a:xfrm>
            <a:off x="1531976" y="1484403"/>
            <a:ext cx="9558319" cy="785232"/>
            <a:chOff x="1216893" y="1686920"/>
            <a:chExt cx="9558319" cy="785232"/>
          </a:xfrm>
        </p:grpSpPr>
        <p:sp>
          <p:nvSpPr>
            <p:cNvPr id="4" name="Freeform 73">
              <a:extLst>
                <a:ext uri="{FF2B5EF4-FFF2-40B4-BE49-F238E27FC236}">
                  <a16:creationId xmlns:a16="http://schemas.microsoft.com/office/drawing/2014/main" id="{41DABB53-E4CE-2F81-E320-79097BAB8B96}"/>
                </a:ext>
              </a:extLst>
            </p:cNvPr>
            <p:cNvSpPr/>
            <p:nvPr/>
          </p:nvSpPr>
          <p:spPr>
            <a:xfrm>
              <a:off x="1216893" y="1686920"/>
              <a:ext cx="599228" cy="599228"/>
            </a:xfrm>
            <a:custGeom>
              <a:avLst/>
              <a:gdLst>
                <a:gd name="connsiteX0" fmla="*/ 274320 w 548640"/>
                <a:gd name="connsiteY0" fmla="*/ 0 h 548640"/>
                <a:gd name="connsiteX1" fmla="*/ 548640 w 548640"/>
                <a:gd name="connsiteY1" fmla="*/ 274320 h 548640"/>
                <a:gd name="connsiteX2" fmla="*/ 274320 w 548640"/>
                <a:gd name="connsiteY2" fmla="*/ 548640 h 548640"/>
                <a:gd name="connsiteX3" fmla="*/ 0 w 548640"/>
                <a:gd name="connsiteY3" fmla="*/ 274320 h 548640"/>
                <a:gd name="connsiteX4" fmla="*/ 274320 w 548640"/>
                <a:gd name="connsiteY4" fmla="*/ 0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 h="548640">
                  <a:moveTo>
                    <a:pt x="274320" y="0"/>
                  </a:moveTo>
                  <a:cubicBezTo>
                    <a:pt x="425823" y="0"/>
                    <a:pt x="548640" y="122817"/>
                    <a:pt x="548640" y="274320"/>
                  </a:cubicBezTo>
                  <a:cubicBezTo>
                    <a:pt x="548640" y="425823"/>
                    <a:pt x="425823" y="548640"/>
                    <a:pt x="274320" y="548640"/>
                  </a:cubicBezTo>
                  <a:cubicBezTo>
                    <a:pt x="122817" y="548640"/>
                    <a:pt x="0" y="425823"/>
                    <a:pt x="0" y="274320"/>
                  </a:cubicBezTo>
                  <a:cubicBezTo>
                    <a:pt x="0" y="122817"/>
                    <a:pt x="122817" y="0"/>
                    <a:pt x="274320" y="0"/>
                  </a:cubicBezTo>
                  <a:close/>
                </a:path>
              </a:pathLst>
            </a:custGeom>
            <a:gradFill>
              <a:gsLst>
                <a:gs pos="0">
                  <a:srgbClr val="42A5F5">
                    <a:lumMod val="89000"/>
                  </a:srgbClr>
                </a:gs>
                <a:gs pos="23000">
                  <a:srgbClr val="42A5F5">
                    <a:lumMod val="89000"/>
                  </a:srgbClr>
                </a:gs>
                <a:gs pos="69000">
                  <a:srgbClr val="42A5F5">
                    <a:lumMod val="75000"/>
                  </a:srgbClr>
                </a:gs>
                <a:gs pos="97000">
                  <a:srgbClr val="42A5F5">
                    <a:lumMod val="70000"/>
                  </a:srgbClr>
                </a:gs>
              </a:gsLst>
              <a:path path="circle">
                <a:fillToRect l="50000" t="50000" r="50000" b="50000"/>
              </a:path>
            </a:gradFill>
            <a:ln w="12700" cap="flat" cmpd="sng" algn="ctr">
              <a:noFill/>
              <a:prstDash val="solid"/>
              <a:miter lim="800000"/>
            </a:ln>
            <a:effectLst>
              <a:outerShdw blurRad="38100" dist="12700" dir="5400000" algn="t" rotWithShape="0">
                <a:prstClr val="black">
                  <a:alpha val="15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552485C-3FE5-CCA7-4865-28899FBC0804}"/>
                </a:ext>
              </a:extLst>
            </p:cNvPr>
            <p:cNvSpPr txBox="1"/>
            <p:nvPr/>
          </p:nvSpPr>
          <p:spPr>
            <a:xfrm>
              <a:off x="1978804" y="1732630"/>
              <a:ext cx="1768620" cy="291362"/>
            </a:xfrm>
            <a:prstGeom prst="rect">
              <a:avLst/>
            </a:prstGeom>
            <a:noFill/>
          </p:spPr>
          <p:txBody>
            <a:bodyPr wrap="square" lIns="0" tIns="0" rIns="0" bIns="0" rtlCol="0" anchor="ct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lang="en-AU" sz="1600" b="1" kern="0" dirty="0">
                  <a:solidFill>
                    <a:srgbClr val="44546A"/>
                  </a:solidFill>
                  <a:latin typeface="Roboto Black" panose="02000000000000000000" pitchFamily="2" charset="0"/>
                  <a:ea typeface="Roboto Black" panose="02000000000000000000" pitchFamily="2" charset="0"/>
                  <a:cs typeface="Roboto Black" panose="02000000000000000000" pitchFamily="2" charset="0"/>
                </a:rPr>
                <a:t>Tariff </a:t>
              </a:r>
              <a:endParaRPr kumimoji="0" lang="en-AU" sz="1600" b="1" i="0" u="none" strike="noStrike" kern="0" cap="none" spc="0" normalizeH="0" baseline="0" noProof="0" dirty="0">
                <a:ln>
                  <a:noFill/>
                </a:ln>
                <a:solidFill>
                  <a:srgbClr val="44546A"/>
                </a:solidFill>
                <a:effectLst/>
                <a:uLnTx/>
                <a:uFillTx/>
                <a:latin typeface="Roboto Black" panose="02000000000000000000" pitchFamily="2" charset="0"/>
                <a:ea typeface="Roboto Black" panose="02000000000000000000" pitchFamily="2" charset="0"/>
                <a:cs typeface="Roboto Black" panose="02000000000000000000" pitchFamily="2" charset="0"/>
              </a:endParaRPr>
            </a:p>
          </p:txBody>
        </p:sp>
        <p:sp>
          <p:nvSpPr>
            <p:cNvPr id="8" name="Text Placeholder 32">
              <a:extLst>
                <a:ext uri="{FF2B5EF4-FFF2-40B4-BE49-F238E27FC236}">
                  <a16:creationId xmlns:a16="http://schemas.microsoft.com/office/drawing/2014/main" id="{C14D7782-8437-7760-20F5-84BBFAB5FEFD}"/>
                </a:ext>
              </a:extLst>
            </p:cNvPr>
            <p:cNvSpPr txBox="1">
              <a:spLocks/>
            </p:cNvSpPr>
            <p:nvPr/>
          </p:nvSpPr>
          <p:spPr>
            <a:xfrm>
              <a:off x="1978804" y="2107026"/>
              <a:ext cx="87964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sz="1400" dirty="0">
                  <a:solidFill>
                    <a:srgbClr val="44546A"/>
                  </a:solidFill>
                  <a:latin typeface="Roboto" panose="02000000000000000000" pitchFamily="2" charset="0"/>
                  <a:ea typeface="Roboto" panose="02000000000000000000" pitchFamily="2" charset="0"/>
                  <a:cs typeface="Roboto" panose="02000000000000000000" pitchFamily="2" charset="0"/>
                </a:rPr>
                <a:t>Undertake tariff structure studies and propose comprehensive tariff reform structure</a:t>
              </a:r>
            </a:p>
          </p:txBody>
        </p:sp>
        <p:sp>
          <p:nvSpPr>
            <p:cNvPr id="9" name="Shape 2540">
              <a:extLst>
                <a:ext uri="{FF2B5EF4-FFF2-40B4-BE49-F238E27FC236}">
                  <a16:creationId xmlns:a16="http://schemas.microsoft.com/office/drawing/2014/main" id="{6C0628FB-DF2C-3C8F-2B15-4EE7B66CD26A}"/>
                </a:ext>
              </a:extLst>
            </p:cNvPr>
            <p:cNvSpPr/>
            <p:nvPr/>
          </p:nvSpPr>
          <p:spPr>
            <a:xfrm>
              <a:off x="1379576" y="184710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grpSp>
      <p:grpSp>
        <p:nvGrpSpPr>
          <p:cNvPr id="34" name="Group 5">
            <a:extLst>
              <a:ext uri="{FF2B5EF4-FFF2-40B4-BE49-F238E27FC236}">
                <a16:creationId xmlns:a16="http://schemas.microsoft.com/office/drawing/2014/main" id="{747E1947-8422-2DF1-3A42-6DA04BFD6550}"/>
              </a:ext>
            </a:extLst>
          </p:cNvPr>
          <p:cNvGrpSpPr/>
          <p:nvPr/>
        </p:nvGrpSpPr>
        <p:grpSpPr>
          <a:xfrm>
            <a:off x="1531976" y="2426667"/>
            <a:ext cx="8567719" cy="785232"/>
            <a:chOff x="1216893" y="1686920"/>
            <a:chExt cx="8567719" cy="785232"/>
          </a:xfrm>
        </p:grpSpPr>
        <p:sp>
          <p:nvSpPr>
            <p:cNvPr id="39" name="Freeform 73">
              <a:extLst>
                <a:ext uri="{FF2B5EF4-FFF2-40B4-BE49-F238E27FC236}">
                  <a16:creationId xmlns:a16="http://schemas.microsoft.com/office/drawing/2014/main" id="{44FFE23F-C864-5E93-ACBD-3046BDB47826}"/>
                </a:ext>
              </a:extLst>
            </p:cNvPr>
            <p:cNvSpPr/>
            <p:nvPr/>
          </p:nvSpPr>
          <p:spPr>
            <a:xfrm>
              <a:off x="1216893" y="1686920"/>
              <a:ext cx="599228" cy="599228"/>
            </a:xfrm>
            <a:custGeom>
              <a:avLst/>
              <a:gdLst>
                <a:gd name="connsiteX0" fmla="*/ 274320 w 548640"/>
                <a:gd name="connsiteY0" fmla="*/ 0 h 548640"/>
                <a:gd name="connsiteX1" fmla="*/ 548640 w 548640"/>
                <a:gd name="connsiteY1" fmla="*/ 274320 h 548640"/>
                <a:gd name="connsiteX2" fmla="*/ 274320 w 548640"/>
                <a:gd name="connsiteY2" fmla="*/ 548640 h 548640"/>
                <a:gd name="connsiteX3" fmla="*/ 0 w 548640"/>
                <a:gd name="connsiteY3" fmla="*/ 274320 h 548640"/>
                <a:gd name="connsiteX4" fmla="*/ 274320 w 548640"/>
                <a:gd name="connsiteY4" fmla="*/ 0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 h="548640">
                  <a:moveTo>
                    <a:pt x="274320" y="0"/>
                  </a:moveTo>
                  <a:cubicBezTo>
                    <a:pt x="425823" y="0"/>
                    <a:pt x="548640" y="122817"/>
                    <a:pt x="548640" y="274320"/>
                  </a:cubicBezTo>
                  <a:cubicBezTo>
                    <a:pt x="548640" y="425823"/>
                    <a:pt x="425823" y="548640"/>
                    <a:pt x="274320" y="548640"/>
                  </a:cubicBezTo>
                  <a:cubicBezTo>
                    <a:pt x="122817" y="548640"/>
                    <a:pt x="0" y="425823"/>
                    <a:pt x="0" y="274320"/>
                  </a:cubicBezTo>
                  <a:cubicBezTo>
                    <a:pt x="0" y="122817"/>
                    <a:pt x="122817" y="0"/>
                    <a:pt x="274320" y="0"/>
                  </a:cubicBezTo>
                  <a:close/>
                </a:path>
              </a:pathLst>
            </a:custGeom>
            <a:gradFill>
              <a:gsLst>
                <a:gs pos="0">
                  <a:srgbClr val="42A5F5">
                    <a:lumMod val="89000"/>
                  </a:srgbClr>
                </a:gs>
                <a:gs pos="23000">
                  <a:srgbClr val="42A5F5">
                    <a:lumMod val="89000"/>
                  </a:srgbClr>
                </a:gs>
                <a:gs pos="69000">
                  <a:srgbClr val="42A5F5">
                    <a:lumMod val="75000"/>
                  </a:srgbClr>
                </a:gs>
                <a:gs pos="97000">
                  <a:srgbClr val="42A5F5">
                    <a:lumMod val="70000"/>
                  </a:srgbClr>
                </a:gs>
              </a:gsLst>
              <a:path path="circle">
                <a:fillToRect l="50000" t="50000" r="50000" b="50000"/>
              </a:path>
            </a:gradFill>
            <a:ln w="12700" cap="flat" cmpd="sng" algn="ctr">
              <a:noFill/>
              <a:prstDash val="solid"/>
              <a:miter lim="800000"/>
            </a:ln>
            <a:effectLst>
              <a:outerShdw blurRad="38100" dist="12700" dir="5400000" algn="t" rotWithShape="0">
                <a:prstClr val="black">
                  <a:alpha val="15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45" name="TextBox 7">
              <a:extLst>
                <a:ext uri="{FF2B5EF4-FFF2-40B4-BE49-F238E27FC236}">
                  <a16:creationId xmlns:a16="http://schemas.microsoft.com/office/drawing/2014/main" id="{8011549F-0204-E720-BFDC-CEA37759D077}"/>
                </a:ext>
              </a:extLst>
            </p:cNvPr>
            <p:cNvSpPr txBox="1"/>
            <p:nvPr/>
          </p:nvSpPr>
          <p:spPr>
            <a:xfrm>
              <a:off x="1978804" y="1732630"/>
              <a:ext cx="1768620" cy="291362"/>
            </a:xfrm>
            <a:prstGeom prst="rect">
              <a:avLst/>
            </a:prstGeom>
            <a:noFill/>
          </p:spPr>
          <p:txBody>
            <a:bodyPr wrap="square" lIns="0" tIns="0" rIns="0" bIns="0" rtlCol="0" anchor="ct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lang="en-AU" sz="1600" b="1" kern="0" dirty="0">
                  <a:solidFill>
                    <a:srgbClr val="44546A"/>
                  </a:solidFill>
                  <a:latin typeface="Roboto Black" panose="02000000000000000000" pitchFamily="2" charset="0"/>
                  <a:ea typeface="Roboto Black" panose="02000000000000000000" pitchFamily="2" charset="0"/>
                  <a:cs typeface="Roboto Black" panose="02000000000000000000" pitchFamily="2" charset="0"/>
                </a:rPr>
                <a:t>Accounting</a:t>
              </a:r>
              <a:endParaRPr kumimoji="0" lang="en-AU" sz="1600" b="1" i="0" u="none" strike="noStrike" kern="0" cap="none" spc="0" normalizeH="0" baseline="0" noProof="0" dirty="0">
                <a:ln>
                  <a:noFill/>
                </a:ln>
                <a:solidFill>
                  <a:srgbClr val="44546A"/>
                </a:solidFill>
                <a:effectLst/>
                <a:uLnTx/>
                <a:uFillTx/>
                <a:latin typeface="Roboto Black" panose="02000000000000000000" pitchFamily="2" charset="0"/>
                <a:ea typeface="Roboto Black" panose="02000000000000000000" pitchFamily="2" charset="0"/>
                <a:cs typeface="Roboto Black" panose="02000000000000000000" pitchFamily="2" charset="0"/>
              </a:endParaRPr>
            </a:p>
          </p:txBody>
        </p:sp>
        <p:sp>
          <p:nvSpPr>
            <p:cNvPr id="46" name="Text Placeholder 32">
              <a:extLst>
                <a:ext uri="{FF2B5EF4-FFF2-40B4-BE49-F238E27FC236}">
                  <a16:creationId xmlns:a16="http://schemas.microsoft.com/office/drawing/2014/main" id="{EF91D21F-9D44-2566-3871-FE8EAF5E8E20}"/>
                </a:ext>
              </a:extLst>
            </p:cNvPr>
            <p:cNvSpPr txBox="1">
              <a:spLocks/>
            </p:cNvSpPr>
            <p:nvPr/>
          </p:nvSpPr>
          <p:spPr>
            <a:xfrm>
              <a:off x="1978804" y="2107026"/>
              <a:ext cx="7805808" cy="3651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just"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sz="1400" dirty="0">
                  <a:solidFill>
                    <a:srgbClr val="1976D2"/>
                  </a:solidFill>
                  <a:latin typeface="Roboto" panose="02000000000000000000" pitchFamily="2" charset="0"/>
                  <a:ea typeface="Roboto" panose="02000000000000000000" pitchFamily="2" charset="0"/>
                  <a:cs typeface="Roboto" panose="02000000000000000000" pitchFamily="2" charset="0"/>
                </a:rPr>
                <a:t>P</a:t>
              </a:r>
              <a:r>
                <a:rPr kumimoji="0" lang="en-US" sz="1400" b="0" i="0" u="none" strike="noStrike" kern="1200" cap="none" spc="0" normalizeH="0" baseline="0" noProof="0" dirty="0" err="1"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rovide</a:t>
              </a:r>
              <a:r>
                <a:rPr kumimoji="0" lang="en-US" sz="1400" b="0" i="0" u="none" strike="noStrike" kern="1200" cap="none" spc="0" normalizeH="0" baseline="0" noProof="0" dirty="0"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assistance to the 4 WEs </a:t>
              </a:r>
              <a:r>
                <a:rPr kumimoji="0" lang="en-US" sz="1400" b="0" i="0" u="none" strike="noStrike" kern="1200" cap="none" spc="0" normalizeH="0" baseline="0" noProof="0" dirty="0"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(through an accounting firm)</a:t>
              </a:r>
              <a:r>
                <a:rPr kumimoji="0" lang="en-US" sz="1400" b="0" i="0" u="none" strike="noStrike" kern="1200" cap="none" spc="0" normalizeH="0" noProof="0" dirty="0"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n-US" sz="1400" b="0" i="0" u="none" strike="noStrike" kern="1200" cap="none" spc="0" normalizeH="0" baseline="0" noProof="0" dirty="0"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to produce </a:t>
              </a: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on a regular </a:t>
              </a:r>
              <a:r>
                <a:rPr kumimoji="0" lang="en-US" sz="1400" b="0" i="0" u="none" strike="noStrike" kern="1200" cap="none" spc="0" normalizeH="0" baseline="0" noProof="0" dirty="0"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basis </a:t>
              </a: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financial statements </a:t>
              </a:r>
              <a:r>
                <a:rPr kumimoji="0" lang="en-US" sz="1400" b="0" i="0" u="none" strike="noStrike" kern="1200" cap="none" spc="0" normalizeH="0" baseline="0" noProof="0" dirty="0"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that </a:t>
              </a:r>
              <a:r>
                <a:rPr kumimoji="0" lang="en-US" sz="1400" b="0" i="0" u="none" strike="noStrike" kern="1200" cap="none" spc="0" normalizeH="0" baseline="0" noProof="0" dirty="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complies with the IFRS Standards. </a:t>
              </a:r>
              <a:endParaRPr kumimoji="0" lang="en-US" sz="1400" b="0" i="0" u="none" strike="noStrike" kern="1200" cap="none" spc="0" normalizeH="0" baseline="0" noProof="0" dirty="0" smtClean="0">
                <a:ln>
                  <a:noFill/>
                </a:ln>
                <a:solidFill>
                  <a:srgbClr val="1976D2"/>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sz="1400" dirty="0" smtClean="0">
                  <a:solidFill>
                    <a:srgbClr val="44546A"/>
                  </a:solidFill>
                  <a:latin typeface="Roboto" panose="02000000000000000000" pitchFamily="2" charset="0"/>
                  <a:ea typeface="Roboto" panose="02000000000000000000" pitchFamily="2" charset="0"/>
                  <a:cs typeface="Roboto" panose="02000000000000000000" pitchFamily="2" charset="0"/>
                </a:rPr>
                <a:t>Conduct an asset </a:t>
              </a:r>
              <a:r>
                <a:rPr lang="en-US" sz="1400" dirty="0">
                  <a:solidFill>
                    <a:srgbClr val="44546A"/>
                  </a:solidFill>
                  <a:latin typeface="Roboto" panose="02000000000000000000" pitchFamily="2" charset="0"/>
                  <a:ea typeface="Roboto" panose="02000000000000000000" pitchFamily="2" charset="0"/>
                  <a:cs typeface="Roboto" panose="02000000000000000000" pitchFamily="2" charset="0"/>
                </a:rPr>
                <a:t>inventory and </a:t>
              </a:r>
              <a:r>
                <a:rPr lang="en-US" sz="1400" dirty="0" smtClean="0">
                  <a:solidFill>
                    <a:srgbClr val="44546A"/>
                  </a:solidFill>
                  <a:latin typeface="Roboto" panose="02000000000000000000" pitchFamily="2" charset="0"/>
                  <a:ea typeface="Roboto" panose="02000000000000000000" pitchFamily="2" charset="0"/>
                  <a:cs typeface="Roboto" panose="02000000000000000000" pitchFamily="2" charset="0"/>
                </a:rPr>
                <a:t>valuation</a:t>
              </a:r>
              <a:endParaRPr lang="en-US" sz="1400" dirty="0">
                <a:solidFill>
                  <a:srgbClr val="44546A"/>
                </a:solidFill>
                <a:latin typeface="Roboto" panose="02000000000000000000" pitchFamily="2" charset="0"/>
                <a:ea typeface="Roboto" panose="02000000000000000000" pitchFamily="2" charset="0"/>
                <a:cs typeface="Roboto" panose="02000000000000000000" pitchFamily="2" charset="0"/>
              </a:endParaRPr>
            </a:p>
          </p:txBody>
        </p:sp>
        <p:sp>
          <p:nvSpPr>
            <p:cNvPr id="47" name="Shape 2540">
              <a:extLst>
                <a:ext uri="{FF2B5EF4-FFF2-40B4-BE49-F238E27FC236}">
                  <a16:creationId xmlns:a16="http://schemas.microsoft.com/office/drawing/2014/main" id="{14597ABF-D2E2-08BC-5C53-1CADDE042E9D}"/>
                </a:ext>
              </a:extLst>
            </p:cNvPr>
            <p:cNvSpPr/>
            <p:nvPr/>
          </p:nvSpPr>
          <p:spPr>
            <a:xfrm>
              <a:off x="1379576" y="184710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grpSp>
    </p:spTree>
    <p:extLst>
      <p:ext uri="{BB962C8B-B14F-4D97-AF65-F5344CB8AC3E}">
        <p14:creationId xmlns:p14="http://schemas.microsoft.com/office/powerpoint/2010/main" val="191471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ppt_x"/>
                                          </p:val>
                                        </p:tav>
                                        <p:tav tm="100000">
                                          <p:val>
                                            <p:strVal val="#ppt_x"/>
                                          </p:val>
                                        </p:tav>
                                      </p:tavLst>
                                    </p:anim>
                                    <p:anim calcmode="lin" valueType="num">
                                      <p:cBhvr additive="base">
                                        <p:cTn id="1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27</a:t>
            </a:fld>
            <a:endParaRPr lang="en-US" dirty="0"/>
          </a:p>
        </p:txBody>
      </p:sp>
      <p:grpSp>
        <p:nvGrpSpPr>
          <p:cNvPr id="7" name="Group 6">
            <a:extLst>
              <a:ext uri="{FF2B5EF4-FFF2-40B4-BE49-F238E27FC236}">
                <a16:creationId xmlns:a16="http://schemas.microsoft.com/office/drawing/2014/main" id="{3724365E-60B1-8353-5F22-D7EFE1F6F824}"/>
              </a:ext>
            </a:extLst>
          </p:cNvPr>
          <p:cNvGrpSpPr/>
          <p:nvPr/>
        </p:nvGrpSpPr>
        <p:grpSpPr>
          <a:xfrm>
            <a:off x="1642188" y="1800807"/>
            <a:ext cx="8948057" cy="4273421"/>
            <a:chOff x="2096404" y="2502846"/>
            <a:chExt cx="7999191" cy="3453566"/>
          </a:xfrm>
        </p:grpSpPr>
        <p:sp>
          <p:nvSpPr>
            <p:cNvPr id="12" name="Text Placeholder 33">
              <a:extLst>
                <a:ext uri="{FF2B5EF4-FFF2-40B4-BE49-F238E27FC236}">
                  <a16:creationId xmlns:a16="http://schemas.microsoft.com/office/drawing/2014/main" id="{03D0DFC2-3E7C-8BB2-56DA-8772FBFEB066}"/>
                </a:ext>
              </a:extLst>
            </p:cNvPr>
            <p:cNvSpPr txBox="1">
              <a:spLocks/>
            </p:cNvSpPr>
            <p:nvPr/>
          </p:nvSpPr>
          <p:spPr>
            <a:xfrm flipH="1">
              <a:off x="4573785" y="2933760"/>
              <a:ext cx="5126826" cy="1227298"/>
            </a:xfrm>
            <a:prstGeom prst="rect">
              <a:avLst/>
            </a:prstGeom>
          </p:spPr>
          <p:txBody>
            <a:bodyPr lIns="0" tIns="0" rIns="0" bIns="0">
              <a:noAutofit/>
            </a:bodyPr>
            <a:lstStyle>
              <a:defPPr>
                <a:defRPr lang="en-US"/>
              </a:defPPr>
              <a:lvl1pPr marR="0" lvl="0" indent="0" defTabSz="685800" fontAlgn="auto">
                <a:lnSpc>
                  <a:spcPct val="90000"/>
                </a:lnSpc>
                <a:spcBef>
                  <a:spcPts val="750"/>
                </a:spcBef>
                <a:spcAft>
                  <a:spcPts val="0"/>
                </a:spcAft>
                <a:buClrTx/>
                <a:buSzTx/>
                <a:buFont typeface="Arial" panose="020B0604020202020204" pitchFamily="34" charset="0"/>
                <a:buNone/>
                <a:tabLst/>
                <a:defRPr sz="900" b="1">
                  <a:solidFill>
                    <a:srgbClr val="656D78"/>
                  </a:solidFill>
                  <a:latin typeface="Roboto" panose="02000000000000000000" pitchFamily="2" charset="0"/>
                  <a:ea typeface="Roboto" panose="02000000000000000000" pitchFamily="2" charset="0"/>
                  <a:cs typeface="Open Sans" panose="020B0606030504020204" pitchFamily="34" charset="0"/>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285750" indent="-285750">
                <a:lnSpc>
                  <a:spcPct val="150000"/>
                </a:lnSpc>
                <a:buFont typeface="Courier New" panose="02070309020205020404" pitchFamily="49" charset="0"/>
                <a:buChar char="o"/>
              </a:pPr>
              <a:r>
                <a:rPr lang="en-US" sz="1400" dirty="0">
                  <a:cs typeface="Roboto" panose="02000000000000000000" pitchFamily="2" charset="0"/>
                </a:rPr>
                <a:t>Organizational and HR </a:t>
              </a:r>
              <a:r>
                <a:rPr lang="en-US" sz="1400" dirty="0">
                  <a:solidFill>
                    <a:srgbClr val="1976D2"/>
                  </a:solidFill>
                  <a:cs typeface="Roboto" panose="02000000000000000000" pitchFamily="2" charset="0"/>
                </a:rPr>
                <a:t>roadmap</a:t>
              </a:r>
              <a:r>
                <a:rPr lang="en-US" sz="1400" dirty="0">
                  <a:cs typeface="Roboto" panose="02000000000000000000" pitchFamily="2" charset="0"/>
                </a:rPr>
                <a:t> of water establishments</a:t>
              </a:r>
            </a:p>
            <a:p>
              <a:pPr marL="285750" indent="-285750">
                <a:lnSpc>
                  <a:spcPct val="150000"/>
                </a:lnSpc>
                <a:buFont typeface="Courier New" panose="02070309020205020404" pitchFamily="49" charset="0"/>
                <a:buChar char="o"/>
              </a:pPr>
              <a:r>
                <a:rPr lang="en-US" sz="1400" dirty="0">
                  <a:solidFill>
                    <a:srgbClr val="1976D2"/>
                  </a:solidFill>
                  <a:cs typeface="Roboto" panose="02000000000000000000" pitchFamily="2" charset="0"/>
                </a:rPr>
                <a:t>Digital </a:t>
              </a:r>
              <a:r>
                <a:rPr lang="en-US" sz="1400" dirty="0">
                  <a:cs typeface="Roboto" panose="02000000000000000000" pitchFamily="2" charset="0"/>
                </a:rPr>
                <a:t>Enterprise </a:t>
              </a:r>
              <a:r>
                <a:rPr lang="en-US" sz="1400" dirty="0" smtClean="0">
                  <a:cs typeface="Roboto" panose="02000000000000000000" pitchFamily="2" charset="0"/>
                </a:rPr>
                <a:t>Transformation - </a:t>
              </a:r>
              <a:r>
                <a:rPr lang="en-US" sz="1400" dirty="0">
                  <a:cs typeface="Roboto" panose="02000000000000000000" pitchFamily="2" charset="0"/>
                </a:rPr>
                <a:t>focus on SLWE</a:t>
              </a:r>
            </a:p>
            <a:p>
              <a:pPr marL="285750" indent="-285750">
                <a:lnSpc>
                  <a:spcPct val="150000"/>
                </a:lnSpc>
                <a:buFont typeface="Courier New" panose="02070309020205020404" pitchFamily="49" charset="0"/>
                <a:buChar char="o"/>
              </a:pPr>
              <a:r>
                <a:rPr lang="en-US" sz="1400" dirty="0">
                  <a:cs typeface="Roboto" panose="02000000000000000000" pitchFamily="2" charset="0"/>
                </a:rPr>
                <a:t>Development of the </a:t>
              </a:r>
              <a:r>
                <a:rPr lang="en-US" sz="1400" dirty="0">
                  <a:solidFill>
                    <a:srgbClr val="1976D2"/>
                  </a:solidFill>
                  <a:cs typeface="Roboto" panose="02000000000000000000" pitchFamily="2" charset="0"/>
                </a:rPr>
                <a:t>performance framework</a:t>
              </a:r>
              <a:r>
                <a:rPr lang="en-US" sz="1400" dirty="0">
                  <a:cs typeface="Roboto" panose="02000000000000000000" pitchFamily="2" charset="0"/>
                </a:rPr>
                <a:t> between the WEs and </a:t>
              </a:r>
              <a:r>
                <a:rPr lang="en-US" sz="1400" dirty="0" err="1">
                  <a:cs typeface="Roboto" panose="02000000000000000000" pitchFamily="2" charset="0"/>
                </a:rPr>
                <a:t>MoEW</a:t>
              </a:r>
              <a:endParaRPr lang="en-US" sz="1400" dirty="0">
                <a:cs typeface="Roboto" panose="02000000000000000000" pitchFamily="2" charset="0"/>
              </a:endParaRPr>
            </a:p>
          </p:txBody>
        </p:sp>
        <p:cxnSp>
          <p:nvCxnSpPr>
            <p:cNvPr id="20" name="Straight Connector 19">
              <a:extLst>
                <a:ext uri="{FF2B5EF4-FFF2-40B4-BE49-F238E27FC236}">
                  <a16:creationId xmlns:a16="http://schemas.microsoft.com/office/drawing/2014/main" id="{45BD3144-F7D1-FF2D-514B-A457A32769C0}"/>
                </a:ext>
              </a:extLst>
            </p:cNvPr>
            <p:cNvCxnSpPr>
              <a:cxnSpLocks/>
            </p:cNvCxnSpPr>
            <p:nvPr/>
          </p:nvCxnSpPr>
          <p:spPr>
            <a:xfrm flipV="1">
              <a:off x="2096404" y="2502846"/>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5C08009-A0C9-A949-CE08-6A2265C0A01A}"/>
                </a:ext>
              </a:extLst>
            </p:cNvPr>
            <p:cNvCxnSpPr>
              <a:cxnSpLocks/>
            </p:cNvCxnSpPr>
            <p:nvPr/>
          </p:nvCxnSpPr>
          <p:spPr>
            <a:xfrm flipV="1">
              <a:off x="2096404" y="4371103"/>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9167757-16F5-FE33-3C7E-2F551EA205DE}"/>
                </a:ext>
              </a:extLst>
            </p:cNvPr>
            <p:cNvCxnSpPr>
              <a:cxnSpLocks/>
            </p:cNvCxnSpPr>
            <p:nvPr/>
          </p:nvCxnSpPr>
          <p:spPr>
            <a:xfrm flipV="1">
              <a:off x="2096404" y="5917652"/>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1" name="Text Placeholder 33">
              <a:extLst>
                <a:ext uri="{FF2B5EF4-FFF2-40B4-BE49-F238E27FC236}">
                  <a16:creationId xmlns:a16="http://schemas.microsoft.com/office/drawing/2014/main" id="{5F9D2204-0B34-9CC8-5476-C20F243AEFCD}"/>
                </a:ext>
              </a:extLst>
            </p:cNvPr>
            <p:cNvSpPr txBox="1">
              <a:spLocks/>
            </p:cNvSpPr>
            <p:nvPr/>
          </p:nvSpPr>
          <p:spPr>
            <a:xfrm flipH="1">
              <a:off x="4573786" y="4657616"/>
              <a:ext cx="5062221" cy="960991"/>
            </a:xfrm>
            <a:prstGeom prst="rect">
              <a:avLst/>
            </a:prstGeom>
          </p:spPr>
          <p:txBody>
            <a:bodyPr lIns="0" tIns="0" rIns="0" bIns="0">
              <a:noAutofit/>
            </a:bodyPr>
            <a:lstStyle>
              <a:defPPr>
                <a:defRPr lang="en-US"/>
              </a:defPPr>
              <a:lvl1pPr marR="0" lvl="0" indent="0" defTabSz="685800" fontAlgn="auto">
                <a:lnSpc>
                  <a:spcPct val="90000"/>
                </a:lnSpc>
                <a:spcBef>
                  <a:spcPts val="750"/>
                </a:spcBef>
                <a:spcAft>
                  <a:spcPts val="0"/>
                </a:spcAft>
                <a:buClrTx/>
                <a:buSzTx/>
                <a:buFont typeface="Arial" panose="020B0604020202020204" pitchFamily="34" charset="0"/>
                <a:buNone/>
                <a:tabLst/>
                <a:defRPr sz="900" b="1">
                  <a:solidFill>
                    <a:srgbClr val="656D78"/>
                  </a:solidFill>
                  <a:latin typeface="Roboto" panose="02000000000000000000" pitchFamily="2" charset="0"/>
                  <a:ea typeface="Roboto" panose="02000000000000000000" pitchFamily="2" charset="0"/>
                  <a:cs typeface="Open Sans" panose="020B0606030504020204" pitchFamily="34" charset="0"/>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285750" indent="-285750">
                <a:lnSpc>
                  <a:spcPct val="150000"/>
                </a:lnSpc>
                <a:buFont typeface="Courier New" panose="02070309020205020404" pitchFamily="49" charset="0"/>
                <a:buChar char="o"/>
              </a:pPr>
              <a:r>
                <a:rPr lang="en-US" sz="1400" dirty="0">
                  <a:cs typeface="Roboto" panose="02000000000000000000" pitchFamily="2" charset="0"/>
                </a:rPr>
                <a:t>Diagnosis of the </a:t>
              </a:r>
              <a:r>
                <a:rPr lang="en-US" sz="1400" dirty="0">
                  <a:solidFill>
                    <a:srgbClr val="1976D2"/>
                  </a:solidFill>
                  <a:cs typeface="Roboto" panose="02000000000000000000" pitchFamily="2" charset="0"/>
                </a:rPr>
                <a:t>legal prerequisites</a:t>
              </a:r>
              <a:r>
                <a:rPr lang="en-US" sz="1400" dirty="0">
                  <a:cs typeface="Roboto" panose="02000000000000000000" pitchFamily="2" charset="0"/>
                </a:rPr>
                <a:t> for the proper implementation of the updated </a:t>
              </a:r>
              <a:r>
                <a:rPr lang="en-US" sz="1400" dirty="0" smtClean="0">
                  <a:cs typeface="Roboto" panose="02000000000000000000" pitchFamily="2" charset="0"/>
                </a:rPr>
                <a:t>Sector </a:t>
              </a:r>
              <a:r>
                <a:rPr lang="en-US" sz="1400" dirty="0">
                  <a:cs typeface="Roboto" panose="02000000000000000000" pitchFamily="2" charset="0"/>
                </a:rPr>
                <a:t>Strategy </a:t>
              </a:r>
              <a:r>
                <a:rPr lang="en-US" sz="1400" dirty="0" smtClean="0">
                  <a:cs typeface="Roboto" panose="02000000000000000000" pitchFamily="2" charset="0"/>
                </a:rPr>
                <a:t>and the empowerment of WEs</a:t>
              </a:r>
            </a:p>
            <a:p>
              <a:pPr marL="285750" indent="-285750">
                <a:lnSpc>
                  <a:spcPct val="150000"/>
                </a:lnSpc>
                <a:buFont typeface="Courier New" panose="02070309020205020404" pitchFamily="49" charset="0"/>
                <a:buChar char="o"/>
              </a:pPr>
              <a:r>
                <a:rPr lang="en-US" sz="1400" dirty="0" smtClean="0">
                  <a:cs typeface="Roboto" panose="02000000000000000000" pitchFamily="2" charset="0"/>
                </a:rPr>
                <a:t>Definition of </a:t>
              </a:r>
              <a:r>
                <a:rPr lang="en-US" sz="1400" dirty="0">
                  <a:cs typeface="Roboto" panose="02000000000000000000" pitchFamily="2" charset="0"/>
                </a:rPr>
                <a:t>the modalities </a:t>
              </a:r>
              <a:r>
                <a:rPr lang="en-US" sz="1400" dirty="0" smtClean="0">
                  <a:cs typeface="Roboto" panose="02000000000000000000" pitchFamily="2" charset="0"/>
                </a:rPr>
                <a:t>for </a:t>
              </a:r>
              <a:r>
                <a:rPr lang="en-US" sz="1400" dirty="0">
                  <a:solidFill>
                    <a:srgbClr val="1976D2"/>
                  </a:solidFill>
                  <a:cs typeface="Roboto" panose="02000000000000000000" pitchFamily="2" charset="0"/>
                </a:rPr>
                <a:t>public-public </a:t>
              </a:r>
              <a:r>
                <a:rPr lang="en-US" sz="1400" dirty="0" smtClean="0">
                  <a:solidFill>
                    <a:srgbClr val="1976D2"/>
                  </a:solidFill>
                  <a:cs typeface="Roboto" panose="02000000000000000000" pitchFamily="2" charset="0"/>
                </a:rPr>
                <a:t>delegation agreements</a:t>
              </a:r>
              <a:r>
                <a:rPr lang="en-US" sz="1400" dirty="0" smtClean="0">
                  <a:cs typeface="Roboto" panose="02000000000000000000" pitchFamily="2" charset="0"/>
                </a:rPr>
                <a:t> </a:t>
              </a:r>
              <a:r>
                <a:rPr lang="en-US" sz="1400" dirty="0">
                  <a:cs typeface="Roboto" panose="02000000000000000000" pitchFamily="2" charset="0"/>
                </a:rPr>
                <a:t>(between WEs and municipalities)</a:t>
              </a:r>
            </a:p>
            <a:p>
              <a:pPr>
                <a:lnSpc>
                  <a:spcPct val="150000"/>
                </a:lnSpc>
              </a:pPr>
              <a:endParaRPr lang="en-US" sz="1400" dirty="0">
                <a:cs typeface="Roboto" panose="02000000000000000000" pitchFamily="2" charset="0"/>
              </a:endParaRPr>
            </a:p>
            <a:p>
              <a:pPr marL="342900" indent="-342900">
                <a:lnSpc>
                  <a:spcPct val="150000"/>
                </a:lnSpc>
                <a:buAutoNum type="arabicPeriod"/>
              </a:pPr>
              <a:endParaRPr lang="en-US" sz="1400" dirty="0">
                <a:latin typeface="Tw Cen MT" panose="020B0602020104020603" pitchFamily="34" charset="0"/>
              </a:endParaRPr>
            </a:p>
            <a:p>
              <a:pPr>
                <a:lnSpc>
                  <a:spcPct val="150000"/>
                </a:lnSpc>
              </a:pPr>
              <a:endParaRPr lang="en-US" sz="1400" dirty="0">
                <a:latin typeface="Tw Cen MT" panose="020B0602020104020603" pitchFamily="34" charset="0"/>
              </a:endParaRPr>
            </a:p>
            <a:p>
              <a:pPr marL="342900" indent="-342900">
                <a:lnSpc>
                  <a:spcPct val="150000"/>
                </a:lnSpc>
                <a:buAutoNum type="arabicPeriod"/>
              </a:pPr>
              <a:endParaRPr lang="en-US" sz="1400" dirty="0">
                <a:latin typeface="Tw Cen MT" panose="020B0602020104020603" pitchFamily="34" charset="0"/>
              </a:endParaRPr>
            </a:p>
          </p:txBody>
        </p:sp>
        <p:grpSp>
          <p:nvGrpSpPr>
            <p:cNvPr id="3" name="Group 2">
              <a:extLst>
                <a:ext uri="{FF2B5EF4-FFF2-40B4-BE49-F238E27FC236}">
                  <a16:creationId xmlns:a16="http://schemas.microsoft.com/office/drawing/2014/main" id="{E512516C-C52D-74CF-D994-E0AE98CCB50A}"/>
                </a:ext>
              </a:extLst>
            </p:cNvPr>
            <p:cNvGrpSpPr/>
            <p:nvPr/>
          </p:nvGrpSpPr>
          <p:grpSpPr>
            <a:xfrm>
              <a:off x="2203309" y="4470719"/>
              <a:ext cx="1808404" cy="1215176"/>
              <a:chOff x="2203309" y="4470719"/>
              <a:chExt cx="1808404" cy="1215176"/>
            </a:xfrm>
          </p:grpSpPr>
          <p:sp>
            <p:nvSpPr>
              <p:cNvPr id="32" name="TextBox 31">
                <a:extLst>
                  <a:ext uri="{FF2B5EF4-FFF2-40B4-BE49-F238E27FC236}">
                    <a16:creationId xmlns:a16="http://schemas.microsoft.com/office/drawing/2014/main" id="{1BDDA39E-1154-0F13-AA44-DE5963841C48}"/>
                  </a:ext>
                </a:extLst>
              </p:cNvPr>
              <p:cNvSpPr txBox="1"/>
              <p:nvPr/>
            </p:nvSpPr>
            <p:spPr>
              <a:xfrm>
                <a:off x="2203309" y="5316563"/>
                <a:ext cx="1808404" cy="369332"/>
              </a:xfrm>
              <a:prstGeom prst="rect">
                <a:avLst/>
              </a:prstGeom>
              <a:noFill/>
            </p:spPr>
            <p:txBody>
              <a:bodyPr wrap="square" rtlCol="0">
                <a:spAutoFit/>
              </a:bodyPr>
              <a:lstStyle/>
              <a:p>
                <a:pPr algn="ctr"/>
                <a:r>
                  <a:rPr lang="en-US" b="1" dirty="0">
                    <a:solidFill>
                      <a:srgbClr val="656D78"/>
                    </a:solidFill>
                    <a:latin typeface="Roboto" panose="02000000000000000000" pitchFamily="2" charset="0"/>
                    <a:ea typeface="Roboto" panose="02000000000000000000" pitchFamily="2" charset="0"/>
                    <a:cs typeface="Open Sans" panose="020B0606030504020204" pitchFamily="34" charset="0"/>
                  </a:rPr>
                  <a:t>Legal</a:t>
                </a:r>
              </a:p>
            </p:txBody>
          </p:sp>
          <p:pic>
            <p:nvPicPr>
              <p:cNvPr id="47" name="Graphic 46" descr="Scales of justice">
                <a:extLst>
                  <a:ext uri="{FF2B5EF4-FFF2-40B4-BE49-F238E27FC236}">
                    <a16:creationId xmlns:a16="http://schemas.microsoft.com/office/drawing/2014/main" id="{04CF26A3-B15D-CBE4-9FF2-7CB7099994D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2696533" y="4470719"/>
                <a:ext cx="821957" cy="821957"/>
              </a:xfrm>
              <a:prstGeom prst="rect">
                <a:avLst/>
              </a:prstGeom>
            </p:spPr>
          </p:pic>
        </p:grpSp>
        <p:grpSp>
          <p:nvGrpSpPr>
            <p:cNvPr id="2" name="Group 1">
              <a:extLst>
                <a:ext uri="{FF2B5EF4-FFF2-40B4-BE49-F238E27FC236}">
                  <a16:creationId xmlns:a16="http://schemas.microsoft.com/office/drawing/2014/main" id="{731556E9-B4B0-9BF7-2361-C619A856B09B}"/>
                </a:ext>
              </a:extLst>
            </p:cNvPr>
            <p:cNvGrpSpPr/>
            <p:nvPr/>
          </p:nvGrpSpPr>
          <p:grpSpPr>
            <a:xfrm>
              <a:off x="2203309" y="2702809"/>
              <a:ext cx="1808404" cy="1458249"/>
              <a:chOff x="2203309" y="2702809"/>
              <a:chExt cx="1808404" cy="1458249"/>
            </a:xfrm>
          </p:grpSpPr>
          <p:sp>
            <p:nvSpPr>
              <p:cNvPr id="13" name="TextBox 12">
                <a:extLst>
                  <a:ext uri="{FF2B5EF4-FFF2-40B4-BE49-F238E27FC236}">
                    <a16:creationId xmlns:a16="http://schemas.microsoft.com/office/drawing/2014/main" id="{6CEFA558-B072-78E7-9F97-4C102F1A88EE}"/>
                  </a:ext>
                </a:extLst>
              </p:cNvPr>
              <p:cNvSpPr txBox="1"/>
              <p:nvPr/>
            </p:nvSpPr>
            <p:spPr>
              <a:xfrm>
                <a:off x="2203309" y="3514727"/>
                <a:ext cx="1808404" cy="646331"/>
              </a:xfrm>
              <a:prstGeom prst="rect">
                <a:avLst/>
              </a:prstGeom>
              <a:noFill/>
            </p:spPr>
            <p:txBody>
              <a:bodyPr wrap="square" rtlCol="0">
                <a:spAutoFit/>
              </a:bodyPr>
              <a:lstStyle/>
              <a:p>
                <a:pPr algn="ctr"/>
                <a:r>
                  <a:rPr lang="en-US" b="1" dirty="0">
                    <a:solidFill>
                      <a:srgbClr val="656D78"/>
                    </a:solidFill>
                    <a:latin typeface="Roboto" panose="02000000000000000000" pitchFamily="2" charset="0"/>
                    <a:ea typeface="Roboto" panose="02000000000000000000" pitchFamily="2" charset="0"/>
                    <a:cs typeface="Open Sans" panose="020B0606030504020204" pitchFamily="34" charset="0"/>
                  </a:rPr>
                  <a:t>Organizational Managerial</a:t>
                </a:r>
              </a:p>
            </p:txBody>
          </p:sp>
          <p:pic>
            <p:nvPicPr>
              <p:cNvPr id="70" name="Graphic 69" descr="Social network">
                <a:extLst>
                  <a:ext uri="{FF2B5EF4-FFF2-40B4-BE49-F238E27FC236}">
                    <a16:creationId xmlns:a16="http://schemas.microsoft.com/office/drawing/2014/main" id="{728D22FE-DE2A-C2BF-9435-8F08FA8D97F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2650311" y="2702809"/>
                <a:ext cx="914400" cy="914400"/>
              </a:xfrm>
              <a:prstGeom prst="rect">
                <a:avLst/>
              </a:prstGeom>
            </p:spPr>
          </p:pic>
        </p:grpSp>
      </p:grpSp>
      <p:sp>
        <p:nvSpPr>
          <p:cNvPr id="4" name="Text Placeholder 2">
            <a:extLst>
              <a:ext uri="{FF2B5EF4-FFF2-40B4-BE49-F238E27FC236}">
                <a16:creationId xmlns:a16="http://schemas.microsoft.com/office/drawing/2014/main" id="{D091507C-5B58-6AB3-A05E-59AFF7BEF35F}"/>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solidFill>
                  <a:srgbClr val="1976D2"/>
                </a:solidFill>
              </a:rPr>
              <a:t>Ongoing/Upcoming Actions for WEs</a:t>
            </a:r>
          </a:p>
        </p:txBody>
      </p:sp>
    </p:spTree>
    <p:extLst>
      <p:ext uri="{BB962C8B-B14F-4D97-AF65-F5344CB8AC3E}">
        <p14:creationId xmlns:p14="http://schemas.microsoft.com/office/powerpoint/2010/main" val="19884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28</a:t>
            </a:fld>
            <a:endParaRPr lang="en-US" dirty="0"/>
          </a:p>
        </p:txBody>
      </p:sp>
      <p:grpSp>
        <p:nvGrpSpPr>
          <p:cNvPr id="7" name="Group 6">
            <a:extLst>
              <a:ext uri="{FF2B5EF4-FFF2-40B4-BE49-F238E27FC236}">
                <a16:creationId xmlns:a16="http://schemas.microsoft.com/office/drawing/2014/main" id="{80576296-79F1-A0C2-D4AA-DC61D6FB755D}"/>
              </a:ext>
            </a:extLst>
          </p:cNvPr>
          <p:cNvGrpSpPr/>
          <p:nvPr/>
        </p:nvGrpSpPr>
        <p:grpSpPr>
          <a:xfrm>
            <a:off x="1775842" y="1800231"/>
            <a:ext cx="9154096" cy="4292659"/>
            <a:chOff x="2096404" y="2098810"/>
            <a:chExt cx="8249447" cy="3613061"/>
          </a:xfrm>
        </p:grpSpPr>
        <p:sp>
          <p:nvSpPr>
            <p:cNvPr id="12" name="Text Placeholder 33">
              <a:extLst>
                <a:ext uri="{FF2B5EF4-FFF2-40B4-BE49-F238E27FC236}">
                  <a16:creationId xmlns:a16="http://schemas.microsoft.com/office/drawing/2014/main" id="{03D0DFC2-3E7C-8BB2-56DA-8772FBFEB066}"/>
                </a:ext>
              </a:extLst>
            </p:cNvPr>
            <p:cNvSpPr txBox="1">
              <a:spLocks/>
            </p:cNvSpPr>
            <p:nvPr/>
          </p:nvSpPr>
          <p:spPr>
            <a:xfrm flipH="1">
              <a:off x="4573786" y="2355654"/>
              <a:ext cx="5772065" cy="1425089"/>
            </a:xfrm>
            <a:prstGeom prst="rect">
              <a:avLst/>
            </a:prstGeom>
          </p:spPr>
          <p:txBody>
            <a:bodyPr lIns="0" tIns="0" rIns="0" bIns="0">
              <a:noAutofit/>
            </a:bodyPr>
            <a:lstStyle>
              <a:defPPr>
                <a:defRPr lang="en-US"/>
              </a:defPPr>
              <a:lvl1pPr marR="0" lvl="0" indent="0" defTabSz="685800" fontAlgn="auto">
                <a:lnSpc>
                  <a:spcPct val="90000"/>
                </a:lnSpc>
                <a:spcBef>
                  <a:spcPts val="750"/>
                </a:spcBef>
                <a:spcAft>
                  <a:spcPts val="0"/>
                </a:spcAft>
                <a:buClrTx/>
                <a:buSzTx/>
                <a:buFont typeface="Arial" panose="020B0604020202020204" pitchFamily="34" charset="0"/>
                <a:buNone/>
                <a:tabLst/>
                <a:defRPr sz="900" b="1">
                  <a:solidFill>
                    <a:srgbClr val="656D78"/>
                  </a:solidFill>
                  <a:latin typeface="Roboto" panose="02000000000000000000" pitchFamily="2" charset="0"/>
                  <a:ea typeface="Roboto" panose="02000000000000000000" pitchFamily="2" charset="0"/>
                  <a:cs typeface="Open Sans" panose="020B0606030504020204" pitchFamily="34" charset="0"/>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342900" indent="-342900">
                <a:lnSpc>
                  <a:spcPct val="150000"/>
                </a:lnSpc>
                <a:buFont typeface="Courier New" panose="02070309020205020404" pitchFamily="49" charset="0"/>
                <a:buChar char="o"/>
              </a:pPr>
              <a:r>
                <a:rPr lang="en-US" sz="1400" dirty="0">
                  <a:cs typeface="Roboto" panose="02000000000000000000" pitchFamily="2" charset="0"/>
                </a:rPr>
                <a:t>Cost </a:t>
              </a:r>
              <a:r>
                <a:rPr lang="en-US" sz="1400" dirty="0">
                  <a:solidFill>
                    <a:srgbClr val="1976D2"/>
                  </a:solidFill>
                  <a:cs typeface="Roboto" panose="02000000000000000000" pitchFamily="2" charset="0"/>
                </a:rPr>
                <a:t>recovery</a:t>
              </a:r>
              <a:r>
                <a:rPr lang="en-US" sz="1400" dirty="0">
                  <a:cs typeface="Roboto" panose="02000000000000000000" pitchFamily="2" charset="0"/>
                </a:rPr>
                <a:t> and tariff simulation </a:t>
              </a:r>
            </a:p>
            <a:p>
              <a:pPr marL="342900" indent="-342900">
                <a:lnSpc>
                  <a:spcPct val="150000"/>
                </a:lnSpc>
                <a:buFont typeface="Courier New" panose="02070309020205020404" pitchFamily="49" charset="0"/>
                <a:buChar char="o"/>
              </a:pPr>
              <a:r>
                <a:rPr lang="en-US" sz="1400" dirty="0">
                  <a:cs typeface="Roboto" panose="02000000000000000000" pitchFamily="2" charset="0"/>
                </a:rPr>
                <a:t>Propose</a:t>
              </a:r>
              <a:r>
                <a:rPr lang="en-US" sz="1400" dirty="0">
                  <a:solidFill>
                    <a:srgbClr val="1976D2"/>
                  </a:solidFill>
                  <a:cs typeface="Roboto" panose="02000000000000000000" pitchFamily="2" charset="0"/>
                </a:rPr>
                <a:t> tariff reform </a:t>
              </a:r>
              <a:r>
                <a:rPr lang="en-US" sz="1400" dirty="0">
                  <a:cs typeface="Roboto" panose="02000000000000000000" pitchFamily="2" charset="0"/>
                </a:rPr>
                <a:t>structure </a:t>
              </a:r>
            </a:p>
            <a:p>
              <a:pPr marL="342900" indent="-342900">
                <a:lnSpc>
                  <a:spcPct val="100000"/>
                </a:lnSpc>
                <a:buFont typeface="Courier New" panose="02070309020205020404" pitchFamily="49" charset="0"/>
                <a:buChar char="o"/>
              </a:pPr>
              <a:r>
                <a:rPr lang="en-US" sz="1400" dirty="0">
                  <a:cs typeface="Roboto" panose="02000000000000000000" pitchFamily="2" charset="0"/>
                </a:rPr>
                <a:t>Update of customer </a:t>
              </a:r>
              <a:r>
                <a:rPr lang="en-US" sz="1400" dirty="0">
                  <a:solidFill>
                    <a:srgbClr val="1976D2"/>
                  </a:solidFill>
                  <a:cs typeface="Roboto" panose="02000000000000000000" pitchFamily="2" charset="0"/>
                </a:rPr>
                <a:t>database</a:t>
              </a:r>
              <a:r>
                <a:rPr lang="en-US" sz="1400" dirty="0">
                  <a:cs typeface="Roboto" panose="02000000000000000000" pitchFamily="2" charset="0"/>
                </a:rPr>
                <a:t> (correct anomalies and introduction of </a:t>
              </a:r>
              <a:r>
                <a:rPr lang="en-US" sz="1400" dirty="0">
                  <a:solidFill>
                    <a:srgbClr val="1976D2"/>
                  </a:solidFill>
                  <a:cs typeface="Roboto" panose="02000000000000000000" pitchFamily="2" charset="0"/>
                </a:rPr>
                <a:t>categories</a:t>
              </a:r>
              <a:r>
                <a:rPr lang="en-US" sz="1400" dirty="0">
                  <a:cs typeface="Roboto" panose="02000000000000000000" pitchFamily="2" charset="0"/>
                </a:rPr>
                <a:t>) </a:t>
              </a:r>
            </a:p>
            <a:p>
              <a:pPr marL="342900" indent="-342900">
                <a:lnSpc>
                  <a:spcPct val="100000"/>
                </a:lnSpc>
                <a:buFont typeface="Courier New" panose="02070309020205020404" pitchFamily="49" charset="0"/>
                <a:buChar char="o"/>
              </a:pPr>
              <a:r>
                <a:rPr lang="en-US" sz="1400" dirty="0" smtClean="0">
                  <a:cs typeface="Roboto" panose="02000000000000000000" pitchFamily="2" charset="0"/>
                </a:rPr>
                <a:t>Define </a:t>
              </a:r>
              <a:r>
                <a:rPr lang="en-US" sz="1400" dirty="0">
                  <a:solidFill>
                    <a:srgbClr val="1976D2"/>
                  </a:solidFill>
                  <a:cs typeface="Roboto" panose="02000000000000000000" pitchFamily="2" charset="0"/>
                </a:rPr>
                <a:t>target zones </a:t>
              </a:r>
              <a:r>
                <a:rPr lang="en-US" sz="1400" dirty="0" smtClean="0">
                  <a:cs typeface="Roboto" panose="02000000000000000000" pitchFamily="2" charset="0"/>
                </a:rPr>
                <a:t>and relevant </a:t>
              </a:r>
              <a:r>
                <a:rPr lang="en-US" sz="1400" dirty="0">
                  <a:solidFill>
                    <a:srgbClr val="1976D2"/>
                  </a:solidFill>
                  <a:cs typeface="Roboto" panose="02000000000000000000" pitchFamily="2" charset="0"/>
                </a:rPr>
                <a:t>protocols</a:t>
              </a:r>
              <a:r>
                <a:rPr lang="en-US" sz="1400" dirty="0" smtClean="0">
                  <a:cs typeface="Roboto" panose="02000000000000000000" pitchFamily="2" charset="0"/>
                </a:rPr>
                <a:t> </a:t>
              </a:r>
              <a:r>
                <a:rPr lang="en-US" sz="1400" dirty="0">
                  <a:cs typeface="Roboto" panose="02000000000000000000" pitchFamily="2" charset="0"/>
                </a:rPr>
                <a:t>for conducting a systematic </a:t>
              </a:r>
              <a:r>
                <a:rPr lang="en-US" sz="1400" dirty="0">
                  <a:solidFill>
                    <a:srgbClr val="1976D2"/>
                  </a:solidFill>
                  <a:cs typeface="Roboto" panose="02000000000000000000" pitchFamily="2" charset="0"/>
                </a:rPr>
                <a:t>customer </a:t>
              </a:r>
              <a:r>
                <a:rPr lang="en-US" sz="1400" dirty="0" smtClean="0">
                  <a:solidFill>
                    <a:srgbClr val="1976D2"/>
                  </a:solidFill>
                  <a:cs typeface="Roboto" panose="02000000000000000000" pitchFamily="2" charset="0"/>
                </a:rPr>
                <a:t>census</a:t>
              </a:r>
              <a:endParaRPr lang="en-US" sz="1400" dirty="0">
                <a:latin typeface="Tw Cen MT" panose="020B0602020104020603" pitchFamily="34" charset="0"/>
              </a:endParaRPr>
            </a:p>
            <a:p>
              <a:pPr marL="342900" indent="-342900">
                <a:lnSpc>
                  <a:spcPct val="150000"/>
                </a:lnSpc>
                <a:buAutoNum type="arabicPeriod"/>
              </a:pPr>
              <a:endParaRPr lang="en-US" sz="1400" dirty="0">
                <a:latin typeface="Tw Cen MT" panose="020B0602020104020603" pitchFamily="34" charset="0"/>
              </a:endParaRPr>
            </a:p>
            <a:p>
              <a:pPr>
                <a:lnSpc>
                  <a:spcPct val="150000"/>
                </a:lnSpc>
              </a:pPr>
              <a:endParaRPr lang="en-US" sz="1400" dirty="0">
                <a:latin typeface="Tw Cen MT" panose="020B0602020104020603" pitchFamily="34" charset="0"/>
              </a:endParaRPr>
            </a:p>
            <a:p>
              <a:pPr marL="342900" indent="-342900">
                <a:lnSpc>
                  <a:spcPct val="150000"/>
                </a:lnSpc>
                <a:buAutoNum type="arabicPeriod"/>
              </a:pPr>
              <a:endParaRPr lang="en-US" sz="1400" dirty="0">
                <a:latin typeface="Tw Cen MT" panose="020B0602020104020603" pitchFamily="34" charset="0"/>
              </a:endParaRPr>
            </a:p>
          </p:txBody>
        </p:sp>
        <p:cxnSp>
          <p:nvCxnSpPr>
            <p:cNvPr id="20" name="Straight Connector 19">
              <a:extLst>
                <a:ext uri="{FF2B5EF4-FFF2-40B4-BE49-F238E27FC236}">
                  <a16:creationId xmlns:a16="http://schemas.microsoft.com/office/drawing/2014/main" id="{45BD3144-F7D1-FF2D-514B-A457A32769C0}"/>
                </a:ext>
              </a:extLst>
            </p:cNvPr>
            <p:cNvCxnSpPr>
              <a:cxnSpLocks/>
            </p:cNvCxnSpPr>
            <p:nvPr/>
          </p:nvCxnSpPr>
          <p:spPr>
            <a:xfrm flipV="1">
              <a:off x="2096404" y="2098810"/>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5C08009-A0C9-A949-CE08-6A2265C0A01A}"/>
                </a:ext>
              </a:extLst>
            </p:cNvPr>
            <p:cNvCxnSpPr>
              <a:cxnSpLocks/>
            </p:cNvCxnSpPr>
            <p:nvPr/>
          </p:nvCxnSpPr>
          <p:spPr>
            <a:xfrm flipV="1">
              <a:off x="2096404" y="4049032"/>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9167757-16F5-FE33-3C7E-2F551EA205DE}"/>
                </a:ext>
              </a:extLst>
            </p:cNvPr>
            <p:cNvCxnSpPr>
              <a:cxnSpLocks/>
            </p:cNvCxnSpPr>
            <p:nvPr/>
          </p:nvCxnSpPr>
          <p:spPr>
            <a:xfrm flipV="1">
              <a:off x="2096404" y="5673111"/>
              <a:ext cx="7999191" cy="387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1" name="Text Placeholder 33">
              <a:extLst>
                <a:ext uri="{FF2B5EF4-FFF2-40B4-BE49-F238E27FC236}">
                  <a16:creationId xmlns:a16="http://schemas.microsoft.com/office/drawing/2014/main" id="{5F9D2204-0B34-9CC8-5476-C20F243AEFCD}"/>
                </a:ext>
              </a:extLst>
            </p:cNvPr>
            <p:cNvSpPr txBox="1">
              <a:spLocks/>
            </p:cNvSpPr>
            <p:nvPr/>
          </p:nvSpPr>
          <p:spPr>
            <a:xfrm flipH="1">
              <a:off x="4573786" y="4305876"/>
              <a:ext cx="5739050" cy="1149150"/>
            </a:xfrm>
            <a:prstGeom prst="rect">
              <a:avLst/>
            </a:prstGeom>
          </p:spPr>
          <p:txBody>
            <a:bodyPr lIns="0" tIns="0" rIns="0" bIns="0">
              <a:noAutofit/>
            </a:bodyPr>
            <a:lstStyle>
              <a:defPPr>
                <a:defRPr lang="en-US"/>
              </a:defPPr>
              <a:lvl1pPr marR="0" lvl="0" indent="0" defTabSz="685800" fontAlgn="auto">
                <a:lnSpc>
                  <a:spcPct val="90000"/>
                </a:lnSpc>
                <a:spcBef>
                  <a:spcPts val="750"/>
                </a:spcBef>
                <a:spcAft>
                  <a:spcPts val="0"/>
                </a:spcAft>
                <a:buClrTx/>
                <a:buSzTx/>
                <a:buFont typeface="Arial" panose="020B0604020202020204" pitchFamily="34" charset="0"/>
                <a:buNone/>
                <a:tabLst/>
                <a:defRPr sz="900" b="1">
                  <a:solidFill>
                    <a:srgbClr val="656D78"/>
                  </a:solidFill>
                  <a:latin typeface="Roboto" panose="02000000000000000000" pitchFamily="2" charset="0"/>
                  <a:ea typeface="Roboto" panose="02000000000000000000" pitchFamily="2" charset="0"/>
                  <a:cs typeface="Open Sans" panose="020B0606030504020204" pitchFamily="34" charset="0"/>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342900" indent="-342900">
                <a:lnSpc>
                  <a:spcPct val="150000"/>
                </a:lnSpc>
                <a:buFont typeface="Courier New" panose="02070309020205020404" pitchFamily="49" charset="0"/>
                <a:buChar char="o"/>
              </a:pPr>
              <a:r>
                <a:rPr lang="en-US" sz="1400" dirty="0">
                  <a:solidFill>
                    <a:srgbClr val="1976D2"/>
                  </a:solidFill>
                  <a:cs typeface="Roboto" panose="02000000000000000000" pitchFamily="2" charset="0"/>
                </a:rPr>
                <a:t>Metering and monitoring </a:t>
              </a:r>
              <a:r>
                <a:rPr lang="en-US" sz="1400" dirty="0">
                  <a:cs typeface="Roboto" panose="02000000000000000000" pitchFamily="2" charset="0"/>
                </a:rPr>
                <a:t>of water production and bulk distribution</a:t>
              </a:r>
            </a:p>
            <a:p>
              <a:pPr marL="342900" indent="-342900">
                <a:lnSpc>
                  <a:spcPct val="150000"/>
                </a:lnSpc>
                <a:buFont typeface="Courier New" panose="02070309020205020404" pitchFamily="49" charset="0"/>
                <a:buChar char="o"/>
              </a:pPr>
              <a:r>
                <a:rPr lang="en-US" sz="1400" dirty="0">
                  <a:cs typeface="Roboto" panose="02000000000000000000" pitchFamily="2" charset="0"/>
                </a:rPr>
                <a:t>Restructure and implement the</a:t>
              </a:r>
              <a:r>
                <a:rPr lang="en-US" sz="1400" dirty="0">
                  <a:solidFill>
                    <a:srgbClr val="1976D2"/>
                  </a:solidFill>
                  <a:cs typeface="Roboto" panose="02000000000000000000" pitchFamily="2" charset="0"/>
                </a:rPr>
                <a:t> GIS </a:t>
              </a:r>
              <a:r>
                <a:rPr lang="en-US" sz="1400" dirty="0">
                  <a:cs typeface="Roboto" panose="02000000000000000000" pitchFamily="2" charset="0"/>
                </a:rPr>
                <a:t>as a </a:t>
              </a:r>
              <a:r>
                <a:rPr lang="en-US" sz="1400" dirty="0">
                  <a:solidFill>
                    <a:srgbClr val="1976D2"/>
                  </a:solidFill>
                  <a:cs typeface="Roboto" panose="02000000000000000000" pitchFamily="2" charset="0"/>
                </a:rPr>
                <a:t>planning tool</a:t>
              </a:r>
            </a:p>
            <a:p>
              <a:pPr marL="342900" indent="-342900">
                <a:lnSpc>
                  <a:spcPct val="150000"/>
                </a:lnSpc>
                <a:buFont typeface="Courier New" panose="02070309020205020404" pitchFamily="49" charset="0"/>
                <a:buChar char="o"/>
              </a:pPr>
              <a:r>
                <a:rPr lang="en-US" sz="1400" dirty="0" smtClean="0">
                  <a:cs typeface="Roboto" panose="02000000000000000000" pitchFamily="2" charset="0"/>
                </a:rPr>
                <a:t>Preparation </a:t>
              </a:r>
              <a:r>
                <a:rPr lang="en-US" sz="1400" dirty="0">
                  <a:cs typeface="Roboto" panose="02000000000000000000" pitchFamily="2" charset="0"/>
                </a:rPr>
                <a:t>of Aley </a:t>
              </a:r>
              <a:r>
                <a:rPr lang="en-US" sz="1400" dirty="0" err="1">
                  <a:cs typeface="Roboto" panose="02000000000000000000" pitchFamily="2" charset="0"/>
                </a:rPr>
                <a:t>Chouf</a:t>
              </a:r>
              <a:r>
                <a:rPr lang="en-US" sz="1400" dirty="0">
                  <a:cs typeface="Roboto" panose="02000000000000000000" pitchFamily="2" charset="0"/>
                </a:rPr>
                <a:t> </a:t>
              </a:r>
              <a:r>
                <a:rPr lang="en-US" sz="1400" dirty="0">
                  <a:solidFill>
                    <a:srgbClr val="1976D2"/>
                  </a:solidFill>
                  <a:cs typeface="Roboto" panose="02000000000000000000" pitchFamily="2" charset="0"/>
                </a:rPr>
                <a:t>master </a:t>
              </a:r>
              <a:r>
                <a:rPr lang="en-US" sz="1400" dirty="0" smtClean="0">
                  <a:solidFill>
                    <a:srgbClr val="1976D2"/>
                  </a:solidFill>
                  <a:cs typeface="Roboto" panose="02000000000000000000" pitchFamily="2" charset="0"/>
                </a:rPr>
                <a:t>plan</a:t>
              </a:r>
              <a:endParaRPr lang="en-US" sz="1400" dirty="0">
                <a:latin typeface="Tw Cen MT" panose="020B0602020104020603" pitchFamily="34" charset="0"/>
              </a:endParaRPr>
            </a:p>
            <a:p>
              <a:pPr marL="342900" indent="-342900">
                <a:lnSpc>
                  <a:spcPct val="150000"/>
                </a:lnSpc>
                <a:buAutoNum type="arabicPeriod"/>
              </a:pPr>
              <a:endParaRPr lang="en-US" sz="1400" dirty="0">
                <a:latin typeface="Tw Cen MT" panose="020B0602020104020603" pitchFamily="34" charset="0"/>
              </a:endParaRPr>
            </a:p>
          </p:txBody>
        </p:sp>
        <p:grpSp>
          <p:nvGrpSpPr>
            <p:cNvPr id="2" name="Group 1">
              <a:extLst>
                <a:ext uri="{FF2B5EF4-FFF2-40B4-BE49-F238E27FC236}">
                  <a16:creationId xmlns:a16="http://schemas.microsoft.com/office/drawing/2014/main" id="{58091685-0B4C-1999-B819-FBD1B3A83E4B}"/>
                </a:ext>
              </a:extLst>
            </p:cNvPr>
            <p:cNvGrpSpPr/>
            <p:nvPr/>
          </p:nvGrpSpPr>
          <p:grpSpPr>
            <a:xfrm>
              <a:off x="2142444" y="2347351"/>
              <a:ext cx="1808404" cy="1316711"/>
              <a:chOff x="2142444" y="2347351"/>
              <a:chExt cx="1808404" cy="1316711"/>
            </a:xfrm>
          </p:grpSpPr>
          <p:sp>
            <p:nvSpPr>
              <p:cNvPr id="13" name="TextBox 12">
                <a:extLst>
                  <a:ext uri="{FF2B5EF4-FFF2-40B4-BE49-F238E27FC236}">
                    <a16:creationId xmlns:a16="http://schemas.microsoft.com/office/drawing/2014/main" id="{6CEFA558-B072-78E7-9F97-4C102F1A88EE}"/>
                  </a:ext>
                </a:extLst>
              </p:cNvPr>
              <p:cNvSpPr txBox="1"/>
              <p:nvPr/>
            </p:nvSpPr>
            <p:spPr>
              <a:xfrm>
                <a:off x="2142444" y="3017731"/>
                <a:ext cx="1808404" cy="646331"/>
              </a:xfrm>
              <a:prstGeom prst="rect">
                <a:avLst/>
              </a:prstGeom>
              <a:noFill/>
            </p:spPr>
            <p:txBody>
              <a:bodyPr wrap="square" rtlCol="0">
                <a:spAutoFit/>
              </a:bodyPr>
              <a:lstStyle/>
              <a:p>
                <a:pPr algn="ctr"/>
                <a:r>
                  <a:rPr lang="en-US" b="1" dirty="0">
                    <a:solidFill>
                      <a:srgbClr val="656D78"/>
                    </a:solidFill>
                    <a:latin typeface="Roboto" panose="02000000000000000000" pitchFamily="2" charset="0"/>
                    <a:ea typeface="Roboto" panose="02000000000000000000" pitchFamily="2" charset="0"/>
                    <a:cs typeface="Open Sans" panose="020B0606030504020204" pitchFamily="34" charset="0"/>
                  </a:rPr>
                  <a:t>Financial</a:t>
                </a:r>
              </a:p>
              <a:p>
                <a:pPr algn="ctr"/>
                <a:r>
                  <a:rPr lang="en-US" b="1" dirty="0">
                    <a:solidFill>
                      <a:srgbClr val="656D78"/>
                    </a:solidFill>
                    <a:latin typeface="Roboto" panose="02000000000000000000" pitchFamily="2" charset="0"/>
                    <a:ea typeface="Roboto" panose="02000000000000000000" pitchFamily="2" charset="0"/>
                    <a:cs typeface="Open Sans" panose="020B0606030504020204" pitchFamily="34" charset="0"/>
                  </a:rPr>
                  <a:t>Commercial</a:t>
                </a:r>
              </a:p>
            </p:txBody>
          </p:sp>
          <p:pic>
            <p:nvPicPr>
              <p:cNvPr id="29" name="Graphic 28" descr="Coins">
                <a:extLst>
                  <a:ext uri="{FF2B5EF4-FFF2-40B4-BE49-F238E27FC236}">
                    <a16:creationId xmlns:a16="http://schemas.microsoft.com/office/drawing/2014/main" id="{9B0AE290-96D4-066F-268C-0F3BA8A2052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2704309" y="2347351"/>
                <a:ext cx="684675" cy="684675"/>
              </a:xfrm>
              <a:prstGeom prst="rect">
                <a:avLst/>
              </a:prstGeom>
            </p:spPr>
          </p:pic>
        </p:grpSp>
        <p:grpSp>
          <p:nvGrpSpPr>
            <p:cNvPr id="3" name="Group 2">
              <a:extLst>
                <a:ext uri="{FF2B5EF4-FFF2-40B4-BE49-F238E27FC236}">
                  <a16:creationId xmlns:a16="http://schemas.microsoft.com/office/drawing/2014/main" id="{55B67E9D-174F-EC92-DCF9-ACBCC9BC3F52}"/>
                </a:ext>
              </a:extLst>
            </p:cNvPr>
            <p:cNvGrpSpPr/>
            <p:nvPr/>
          </p:nvGrpSpPr>
          <p:grpSpPr>
            <a:xfrm>
              <a:off x="2429639" y="4389428"/>
              <a:ext cx="1234014" cy="1127580"/>
              <a:chOff x="2429639" y="4389428"/>
              <a:chExt cx="1234014" cy="1127580"/>
            </a:xfrm>
          </p:grpSpPr>
          <p:sp>
            <p:nvSpPr>
              <p:cNvPr id="32" name="TextBox 31">
                <a:extLst>
                  <a:ext uri="{FF2B5EF4-FFF2-40B4-BE49-F238E27FC236}">
                    <a16:creationId xmlns:a16="http://schemas.microsoft.com/office/drawing/2014/main" id="{1BDDA39E-1154-0F13-AA44-DE5963841C48}"/>
                  </a:ext>
                </a:extLst>
              </p:cNvPr>
              <p:cNvSpPr txBox="1"/>
              <p:nvPr/>
            </p:nvSpPr>
            <p:spPr>
              <a:xfrm>
                <a:off x="2429639" y="5147676"/>
                <a:ext cx="1234014" cy="369332"/>
              </a:xfrm>
              <a:prstGeom prst="rect">
                <a:avLst/>
              </a:prstGeom>
              <a:noFill/>
            </p:spPr>
            <p:txBody>
              <a:bodyPr wrap="square" rtlCol="0">
                <a:spAutoFit/>
              </a:bodyPr>
              <a:lstStyle/>
              <a:p>
                <a:pPr algn="ctr"/>
                <a:r>
                  <a:rPr lang="en-US" b="1" dirty="0">
                    <a:solidFill>
                      <a:srgbClr val="656D78"/>
                    </a:solidFill>
                    <a:latin typeface="Roboto" panose="02000000000000000000" pitchFamily="2" charset="0"/>
                    <a:ea typeface="Roboto" panose="02000000000000000000" pitchFamily="2" charset="0"/>
                    <a:cs typeface="Open Sans" panose="020B0606030504020204" pitchFamily="34" charset="0"/>
                  </a:rPr>
                  <a:t>Technical</a:t>
                </a:r>
              </a:p>
            </p:txBody>
          </p:sp>
          <p:pic>
            <p:nvPicPr>
              <p:cNvPr id="37" name="Graphic 36" descr="Single gear">
                <a:extLst>
                  <a:ext uri="{FF2B5EF4-FFF2-40B4-BE49-F238E27FC236}">
                    <a16:creationId xmlns:a16="http://schemas.microsoft.com/office/drawing/2014/main" id="{EE625BC5-20A6-E357-7C63-AB15D439A5B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2646877" y="4389428"/>
                <a:ext cx="799538" cy="799538"/>
              </a:xfrm>
              <a:prstGeom prst="rect">
                <a:avLst/>
              </a:prstGeom>
            </p:spPr>
          </p:pic>
        </p:grpSp>
      </p:grpSp>
      <p:sp>
        <p:nvSpPr>
          <p:cNvPr id="4" name="Text Placeholder 2">
            <a:extLst>
              <a:ext uri="{FF2B5EF4-FFF2-40B4-BE49-F238E27FC236}">
                <a16:creationId xmlns:a16="http://schemas.microsoft.com/office/drawing/2014/main" id="{01F0FE93-6F9E-DF32-B65B-C3C37FF027E6}"/>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solidFill>
                  <a:srgbClr val="1976D2"/>
                </a:solidFill>
              </a:rPr>
              <a:t>Ongoing/Upcoming Actions for WEs</a:t>
            </a:r>
          </a:p>
        </p:txBody>
      </p:sp>
    </p:spTree>
    <p:extLst>
      <p:ext uri="{BB962C8B-B14F-4D97-AF65-F5344CB8AC3E}">
        <p14:creationId xmlns:p14="http://schemas.microsoft.com/office/powerpoint/2010/main" val="234377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D0B29D-F54F-4D17-B88F-A75FD4EAC38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Rectangle 8"/>
          <p:cNvSpPr/>
          <p:nvPr/>
        </p:nvSpPr>
        <p:spPr>
          <a:xfrm>
            <a:off x="2390550" y="2544848"/>
            <a:ext cx="5841927" cy="2308324"/>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1" kern="0" dirty="0">
                <a:solidFill>
                  <a:srgbClr val="656D78"/>
                </a:solidFill>
                <a:latin typeface="Roboto" panose="02000000000000000000" pitchFamily="2" charset="0"/>
                <a:ea typeface="Roboto" panose="02000000000000000000" pitchFamily="2" charset="0"/>
                <a:cs typeface="Roboto" panose="02000000000000000000" pitchFamily="2" charset="0"/>
              </a:rPr>
              <a:t>Thank you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0"/>
                <a:solidFill>
                  <a:srgbClr val="1976D2"/>
                </a:solidFill>
                <a:effectLst/>
                <a:uLnTx/>
                <a:uFillTx/>
                <a:latin typeface="Roboto" panose="02000000000000000000" pitchFamily="2" charset="0"/>
                <a:ea typeface="Roboto" panose="02000000000000000000" pitchFamily="2" charset="0"/>
                <a:cs typeface="Roboto" panose="02000000000000000000" pitchFamily="2" charset="0"/>
              </a:rPr>
              <a:t>for your attention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w="0"/>
              <a:solidFill>
                <a:srgbClr val="002060"/>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96141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5841</TotalTime>
  <Words>1671</Words>
  <Application>Microsoft Office PowerPoint</Application>
  <PresentationFormat>Grand écran</PresentationFormat>
  <Paragraphs>324</Paragraphs>
  <Slides>29</Slides>
  <Notes>28</Notes>
  <HiddenSlides>0</HiddenSlides>
  <MMClips>0</MMClips>
  <ScaleCrop>false</ScaleCrop>
  <HeadingPairs>
    <vt:vector size="6" baseType="variant">
      <vt:variant>
        <vt:lpstr>Polices utilisées</vt:lpstr>
      </vt:variant>
      <vt:variant>
        <vt:i4>15</vt:i4>
      </vt:variant>
      <vt:variant>
        <vt:lpstr>Thème</vt:lpstr>
      </vt:variant>
      <vt:variant>
        <vt:i4>1</vt:i4>
      </vt:variant>
      <vt:variant>
        <vt:lpstr>Titres des diapositives</vt:lpstr>
      </vt:variant>
      <vt:variant>
        <vt:i4>29</vt:i4>
      </vt:variant>
    </vt:vector>
  </HeadingPairs>
  <TitlesOfParts>
    <vt:vector size="45" baseType="lpstr">
      <vt:lpstr>Arial</vt:lpstr>
      <vt:lpstr>Calibri</vt:lpstr>
      <vt:lpstr>Calibri Light</vt:lpstr>
      <vt:lpstr>Courier New</vt:lpstr>
      <vt:lpstr>Gill Sans</vt:lpstr>
      <vt:lpstr>HeLVETICA</vt:lpstr>
      <vt:lpstr>Open Sans</vt:lpstr>
      <vt:lpstr>Poppins</vt:lpstr>
      <vt:lpstr>Poppins Light</vt:lpstr>
      <vt:lpstr>Roboto</vt:lpstr>
      <vt:lpstr>Roboto Black</vt:lpstr>
      <vt:lpstr>Source Sans Pro Light</vt:lpstr>
      <vt:lpstr>Times New Roman</vt:lpstr>
      <vt:lpstr>Tw Cen MT</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AFD</dc:creator>
  <cp:lastModifiedBy>JAAFAR Rosana</cp:lastModifiedBy>
  <cp:revision>699</cp:revision>
  <cp:lastPrinted>2021-12-08T09:21:42Z</cp:lastPrinted>
  <dcterms:created xsi:type="dcterms:W3CDTF">2021-04-07T16:41:20Z</dcterms:created>
  <dcterms:modified xsi:type="dcterms:W3CDTF">2023-02-02T10:27:52Z</dcterms:modified>
</cp:coreProperties>
</file>